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dataset/resident-population-by-planning-area-subzone-and-type-of-dwelling-2015?view_id=4f094c60-64ec-4b87-8e21-458fb90eab78&amp;resource_id=5fe7f164-14d7-4dae-927c-46fe72b4822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Predicting Ideal </a:t>
            </a:r>
            <a:r>
              <a:rPr lang="en-GB" sz="4000" dirty="0" err="1"/>
              <a:t>Haidilao</a:t>
            </a:r>
            <a:r>
              <a:rPr lang="en-GB" sz="4000" dirty="0"/>
              <a:t> Franchise Location in Singapore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brand </a:t>
            </a:r>
            <a:r>
              <a:rPr lang="en-GB" dirty="0" err="1"/>
              <a:t>Haidilao</a:t>
            </a:r>
            <a:r>
              <a:rPr lang="en-GB" dirty="0"/>
              <a:t> was founded in 1994. After over 20 years of development, </a:t>
            </a:r>
            <a:r>
              <a:rPr lang="en-GB" dirty="0" err="1"/>
              <a:t>Haidilao</a:t>
            </a:r>
            <a:r>
              <a:rPr lang="en-GB" dirty="0"/>
              <a:t>  International Holding Ltd. has become a world-renowned catering enterprise. </a:t>
            </a:r>
          </a:p>
          <a:p>
            <a:r>
              <a:rPr lang="en-GB" dirty="0" err="1"/>
              <a:t>Haidilao</a:t>
            </a:r>
            <a:r>
              <a:rPr lang="en-GB" dirty="0"/>
              <a:t> faces close competition from the Paradise Group, with its franchise Beauty in the Pot. </a:t>
            </a:r>
          </a:p>
          <a:p>
            <a:r>
              <a:rPr lang="en-GB" dirty="0"/>
              <a:t>An investor is looking to open a </a:t>
            </a:r>
            <a:r>
              <a:rPr lang="en-GB" dirty="0" err="1"/>
              <a:t>Haidilao</a:t>
            </a:r>
            <a:r>
              <a:rPr lang="en-GB" dirty="0"/>
              <a:t> franchise in Singapore and requests that I recommend a location for them to open in.</a:t>
            </a:r>
          </a:p>
          <a:p>
            <a:r>
              <a:rPr lang="en-GB" dirty="0"/>
              <a:t>Prospective investors for other franchises have interest as well.</a:t>
            </a:r>
          </a:p>
        </p:txBody>
      </p:sp>
    </p:spTree>
    <p:extLst>
      <p:ext uri="{BB962C8B-B14F-4D97-AF65-F5344CB8AC3E}">
        <p14:creationId xmlns:p14="http://schemas.microsoft.com/office/powerpoint/2010/main" val="413129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Acquisition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The data of </a:t>
            </a:r>
            <a:r>
              <a:rPr lang="en-GB" dirty="0" err="1"/>
              <a:t>Haidilao</a:t>
            </a:r>
            <a:r>
              <a:rPr lang="en-GB" dirty="0"/>
              <a:t> franchises was scraped using Foursquare. </a:t>
            </a:r>
          </a:p>
          <a:p>
            <a:pPr lvl="0"/>
            <a:r>
              <a:rPr lang="en-GB" dirty="0"/>
              <a:t>The data about the districts in Singapore can be found from </a:t>
            </a:r>
            <a:r>
              <a:rPr lang="en-GB" dirty="0">
                <a:hlinkClick r:id="rId2"/>
              </a:rPr>
              <a:t>Resident Population by Planning Area/Subzone and Type of Dwelling, 2015</a:t>
            </a:r>
            <a:r>
              <a:rPr lang="en-GB" dirty="0"/>
              <a:t>. The districts information will be used to find population clusters in order to determine customer flow rates.</a:t>
            </a:r>
          </a:p>
          <a:p>
            <a:pPr lvl="0"/>
            <a:r>
              <a:rPr lang="en-GB" dirty="0"/>
              <a:t>The data of competitor franchises was scraped using Foursquare. </a:t>
            </a:r>
          </a:p>
          <a:p>
            <a:pPr lvl="0"/>
            <a:r>
              <a:rPr lang="en-GB" dirty="0"/>
              <a:t>The data of mall locations available for rent was scraped using Foursquare.</a:t>
            </a:r>
          </a:p>
          <a:p>
            <a:r>
              <a:rPr lang="en-GB" dirty="0"/>
              <a:t>Cleaned data to obtain 5 notable features.</a:t>
            </a:r>
          </a:p>
        </p:txBody>
      </p:sp>
    </p:spTree>
    <p:extLst>
      <p:ext uri="{BB962C8B-B14F-4D97-AF65-F5344CB8AC3E}">
        <p14:creationId xmlns:p14="http://schemas.microsoft.com/office/powerpoint/2010/main" val="31986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42592-1C81-4A9E-BAC5-B66D89F3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980140" cy="3416400"/>
          </a:xfrm>
        </p:spPr>
        <p:txBody>
          <a:bodyPr/>
          <a:lstStyle/>
          <a:p>
            <a:r>
              <a:rPr lang="en-GB" dirty="0"/>
              <a:t>DBSCAN was used to determine population clusters</a:t>
            </a:r>
          </a:p>
          <a:p>
            <a:pPr lvl="1"/>
            <a:r>
              <a:rPr lang="en-GB" dirty="0"/>
              <a:t>the data points are relatively close to each other, may overlap</a:t>
            </a:r>
          </a:p>
          <a:p>
            <a:endParaRPr lang="en-GB" dirty="0"/>
          </a:p>
          <a:p>
            <a:r>
              <a:rPr lang="en-GB" dirty="0"/>
              <a:t>Identified outliers where setting up franchise would not benefit.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A786EB-8955-4E6C-91DC-983F48537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85272"/>
              </p:ext>
            </p:extLst>
          </p:nvPr>
        </p:nvGraphicFramePr>
        <p:xfrm>
          <a:off x="3412850" y="1348452"/>
          <a:ext cx="5419450" cy="244659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83890">
                  <a:extLst>
                    <a:ext uri="{9D8B030D-6E8A-4147-A177-3AD203B41FA5}">
                      <a16:colId xmlns:a16="http://schemas.microsoft.com/office/drawing/2014/main" val="320453832"/>
                    </a:ext>
                  </a:extLst>
                </a:gridCol>
                <a:gridCol w="1083890">
                  <a:extLst>
                    <a:ext uri="{9D8B030D-6E8A-4147-A177-3AD203B41FA5}">
                      <a16:colId xmlns:a16="http://schemas.microsoft.com/office/drawing/2014/main" val="3388794465"/>
                    </a:ext>
                  </a:extLst>
                </a:gridCol>
                <a:gridCol w="1083890">
                  <a:extLst>
                    <a:ext uri="{9D8B030D-6E8A-4147-A177-3AD203B41FA5}">
                      <a16:colId xmlns:a16="http://schemas.microsoft.com/office/drawing/2014/main" val="2235653191"/>
                    </a:ext>
                  </a:extLst>
                </a:gridCol>
                <a:gridCol w="1083890">
                  <a:extLst>
                    <a:ext uri="{9D8B030D-6E8A-4147-A177-3AD203B41FA5}">
                      <a16:colId xmlns:a16="http://schemas.microsoft.com/office/drawing/2014/main" val="3620583342"/>
                    </a:ext>
                  </a:extLst>
                </a:gridCol>
                <a:gridCol w="1083890">
                  <a:extLst>
                    <a:ext uri="{9D8B030D-6E8A-4147-A177-3AD203B41FA5}">
                      <a16:colId xmlns:a16="http://schemas.microsoft.com/office/drawing/2014/main" val="1068746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Cluster Label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Colour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Population size (avg)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Latitude (Centroid)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Longitude (Centroid)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315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Green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227588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1.364981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103.743794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9110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Yellow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160964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1.312217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103.854052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5313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Purple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383552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1.337624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103.942858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5813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Orange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271286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1.432985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103.832206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1264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Blue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310810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1.396437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103.886605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3010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Black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235811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1.376222</a:t>
                      </a:r>
                      <a:endParaRPr lang="en-GB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103.785225</a:t>
                      </a:r>
                      <a:endParaRPr lang="en-GB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992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9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of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77676" cy="3416400"/>
          </a:xfrm>
        </p:spPr>
        <p:txBody>
          <a:bodyPr/>
          <a:lstStyle/>
          <a:p>
            <a:r>
              <a:rPr lang="en-GB" dirty="0"/>
              <a:t>The approximate area where locals or nearby residents would visit that franchise if given an opportunity.</a:t>
            </a:r>
          </a:p>
          <a:p>
            <a:endParaRPr lang="en-GB" dirty="0"/>
          </a:p>
          <a:p>
            <a:r>
              <a:rPr lang="en-GB" dirty="0"/>
              <a:t>Noted that the west region and northern regions of Singapore are not covered by these franchises. 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0E7C4D53-01CC-4E07-966B-7B581437F9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55136" y="980387"/>
            <a:ext cx="5077164" cy="32746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611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Proximity to Population Clusters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09324" cy="3416400"/>
          </a:xfrm>
        </p:spPr>
        <p:txBody>
          <a:bodyPr/>
          <a:lstStyle/>
          <a:p>
            <a:r>
              <a:rPr lang="en-GB" sz="1400" dirty="0"/>
              <a:t>Visualise current data</a:t>
            </a:r>
          </a:p>
          <a:p>
            <a:pPr lvl="1"/>
            <a:r>
              <a:rPr lang="en-GB" dirty="0"/>
              <a:t>Colour coded clusters</a:t>
            </a:r>
          </a:p>
          <a:p>
            <a:pPr lvl="1"/>
            <a:r>
              <a:rPr lang="en-GB" dirty="0"/>
              <a:t>Markers sized according to population size of area</a:t>
            </a:r>
          </a:p>
          <a:p>
            <a:pPr lvl="1"/>
            <a:r>
              <a:rPr lang="en-GB" dirty="0"/>
              <a:t>Blue markers for Beauty in the Pot and red markers for </a:t>
            </a:r>
            <a:r>
              <a:rPr lang="en-GB" dirty="0" err="1"/>
              <a:t>Haidilao</a:t>
            </a:r>
            <a:r>
              <a:rPr lang="en-GB" dirty="0"/>
              <a:t> franchise locations</a:t>
            </a:r>
          </a:p>
          <a:p>
            <a:endParaRPr lang="en-GB" sz="1400" dirty="0"/>
          </a:p>
          <a:p>
            <a:r>
              <a:rPr lang="en-GB" sz="1400" dirty="0"/>
              <a:t>Determined a relationship between cluster population size and hotpot franchise location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CD920C64-5680-4567-9F68-C66C35EDC6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67328" y="1254225"/>
            <a:ext cx="5064972" cy="32128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816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Predictive Modelling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Criteria Testing</a:t>
            </a:r>
          </a:p>
          <a:p>
            <a:pPr lvl="1"/>
            <a:r>
              <a:rPr lang="en-GB" sz="1200" dirty="0"/>
              <a:t>The first criteria was determined from the formatted address. It was noticed that all franchise locations were in malls. </a:t>
            </a:r>
          </a:p>
          <a:p>
            <a:pPr lvl="1"/>
            <a:r>
              <a:rPr lang="en-GB" sz="1200" dirty="0"/>
              <a:t>The second criteria ensures that the franchise is near a broad customer base. </a:t>
            </a:r>
          </a:p>
          <a:p>
            <a:pPr lvl="1"/>
            <a:r>
              <a:rPr lang="en-GB" sz="1200" dirty="0"/>
              <a:t>The last criteria ensures that competition between similar franchises or outlets is minimised.</a:t>
            </a:r>
          </a:p>
          <a:p>
            <a:r>
              <a:rPr lang="en-GB" sz="1600" dirty="0"/>
              <a:t>Classification Modelling</a:t>
            </a:r>
          </a:p>
          <a:p>
            <a:pPr lvl="1"/>
            <a:r>
              <a:rPr lang="en-GB" sz="1200" dirty="0"/>
              <a:t>Decision Tree Classifier as relevant information was obtained, allowing for supervised learning. Output data was able to be fit into a classification Tree</a:t>
            </a:r>
          </a:p>
          <a:p>
            <a:r>
              <a:rPr lang="en-GB" sz="1600" dirty="0"/>
              <a:t>Accuracy Scoring</a:t>
            </a:r>
          </a:p>
          <a:p>
            <a:pPr lvl="1"/>
            <a:r>
              <a:rPr lang="en-GB" sz="1200" dirty="0"/>
              <a:t>High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7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size is small</a:t>
            </a:r>
          </a:p>
          <a:p>
            <a:pPr lvl="1"/>
            <a:r>
              <a:rPr lang="en-GB" dirty="0"/>
              <a:t>Add in more indicators and locations to test and train against.</a:t>
            </a:r>
          </a:p>
          <a:p>
            <a:r>
              <a:rPr lang="en-GB" dirty="0"/>
              <a:t>Additional Testing for similarity of wide range of hotpot businesses</a:t>
            </a:r>
          </a:p>
          <a:p>
            <a:pPr lvl="1"/>
            <a:r>
              <a:rPr lang="en-GB" dirty="0"/>
              <a:t>Determines an accurate group of competitors</a:t>
            </a:r>
          </a:p>
          <a:p>
            <a:r>
              <a:rPr lang="en-GB" dirty="0"/>
              <a:t>Predict a range of ideal locations </a:t>
            </a:r>
          </a:p>
          <a:p>
            <a:pPr lvl="1"/>
            <a:r>
              <a:rPr lang="en-GB" dirty="0"/>
              <a:t>Test the various districts and clusters</a:t>
            </a:r>
          </a:p>
          <a:p>
            <a:pPr lvl="1"/>
            <a:r>
              <a:rPr lang="en-GB" dirty="0"/>
              <a:t>Search for malls with available rental spaces</a:t>
            </a:r>
          </a:p>
          <a:p>
            <a:pPr lvl="1"/>
            <a:r>
              <a:rPr lang="en-GB" dirty="0"/>
              <a:t>Numerical scoring chart to determine the best location</a:t>
            </a:r>
          </a:p>
        </p:txBody>
      </p:sp>
    </p:spTree>
    <p:extLst>
      <p:ext uri="{BB962C8B-B14F-4D97-AF65-F5344CB8AC3E}">
        <p14:creationId xmlns:p14="http://schemas.microsoft.com/office/powerpoint/2010/main" val="232916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620A3-E068-4E4F-8C2B-A0051D4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F5E4-CC20-40BB-873D-70E1342FE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open his franchise at Northpoint Shopping Mall, Yishun</a:t>
            </a:r>
          </a:p>
          <a:p>
            <a:pPr lvl="1"/>
            <a:r>
              <a:rPr lang="en-GB" dirty="0"/>
              <a:t>Due to the proximity to a large population </a:t>
            </a:r>
          </a:p>
          <a:p>
            <a:pPr lvl="1"/>
            <a:r>
              <a:rPr lang="en-GB" dirty="0"/>
              <a:t>Not served by franchises from </a:t>
            </a:r>
            <a:r>
              <a:rPr lang="en-GB" dirty="0" err="1"/>
              <a:t>Haidilao</a:t>
            </a:r>
            <a:r>
              <a:rPr lang="en-GB" dirty="0"/>
              <a:t> and its competitor</a:t>
            </a:r>
          </a:p>
        </p:txBody>
      </p:sp>
    </p:spTree>
    <p:extLst>
      <p:ext uri="{BB962C8B-B14F-4D97-AF65-F5344CB8AC3E}">
        <p14:creationId xmlns:p14="http://schemas.microsoft.com/office/powerpoint/2010/main" val="2842368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502</Words>
  <Application>Microsoft Office PowerPoint</Application>
  <PresentationFormat>On-screen Show (16:9)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Predicting Ideal Haidilao Franchise Location in Singapore</vt:lpstr>
      <vt:lpstr>Background</vt:lpstr>
      <vt:lpstr>Data Acquisition</vt:lpstr>
      <vt:lpstr>Clustering</vt:lpstr>
      <vt:lpstr>Area of Service</vt:lpstr>
      <vt:lpstr>Proximity to Population Clusters </vt:lpstr>
      <vt:lpstr>Predictive Modelling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Ideal Haidilao Franchise Location in Singapore</dc:title>
  <cp:lastModifiedBy>Loke Wei Chuan</cp:lastModifiedBy>
  <cp:revision>4</cp:revision>
  <dcterms:modified xsi:type="dcterms:W3CDTF">2020-05-26T08:28:20Z</dcterms:modified>
</cp:coreProperties>
</file>