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5"/>
  </p:notesMasterIdLst>
  <p:handoutMasterIdLst>
    <p:handoutMasterId r:id="rId16"/>
  </p:handoutMasterIdLst>
  <p:sldIdLst>
    <p:sldId id="289" r:id="rId5"/>
    <p:sldId id="257" r:id="rId6"/>
    <p:sldId id="290" r:id="rId7"/>
    <p:sldId id="291" r:id="rId8"/>
    <p:sldId id="292" r:id="rId9"/>
    <p:sldId id="293" r:id="rId10"/>
    <p:sldId id="264" r:id="rId11"/>
    <p:sldId id="265" r:id="rId12"/>
    <p:sldId id="295"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81" d="100"/>
          <a:sy n="81" d="100"/>
        </p:scale>
        <p:origin x="75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4/24/2024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5212536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4/24/2024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4/24/2024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4" r:id="rId13"/>
    <p:sldLayoutId id="2147483685" r:id="rId14"/>
    <p:sldLayoutId id="2147483686" r:id="rId15"/>
    <p:sldLayoutId id="2147483691" r:id="rId16"/>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0" y="-6713"/>
            <a:ext cx="8663233" cy="1564849"/>
          </a:xfrm>
        </p:spPr>
        <p:txBody>
          <a:bodyPr/>
          <a:lstStyle/>
          <a:p>
            <a:r>
              <a:rPr lang="en-US" dirty="0"/>
              <a:t>Traffic crash Reports: analysis</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extBox 1">
            <a:extLst>
              <a:ext uri="{FF2B5EF4-FFF2-40B4-BE49-F238E27FC236}">
                <a16:creationId xmlns:a16="http://schemas.microsoft.com/office/drawing/2014/main" id="{C2692AAA-D410-4002-3EBB-82B84C54DC47}"/>
              </a:ext>
            </a:extLst>
          </p:cNvPr>
          <p:cNvSpPr txBox="1"/>
          <p:nvPr/>
        </p:nvSpPr>
        <p:spPr>
          <a:xfrm>
            <a:off x="1385740" y="3255909"/>
            <a:ext cx="3883843" cy="1200329"/>
          </a:xfrm>
          <a:prstGeom prst="rect">
            <a:avLst/>
          </a:prstGeom>
          <a:noFill/>
        </p:spPr>
        <p:txBody>
          <a:bodyPr wrap="square" rtlCol="0">
            <a:spAutoFit/>
          </a:bodyPr>
          <a:lstStyle/>
          <a:p>
            <a:r>
              <a:rPr lang="en-US" dirty="0"/>
              <a:t>BY: Matthew Harper</a:t>
            </a:r>
          </a:p>
          <a:p>
            <a:r>
              <a:rPr lang="en-US" dirty="0"/>
              <a:t>GITHUB LINK: https://github.com/matthewharper-uc/Final-Project-Data-Analytics/upload/main</a:t>
            </a: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4305869" y="1994264"/>
            <a:ext cx="6935872" cy="3922755"/>
          </a:xfrm>
        </p:spPr>
        <p:txBody>
          <a:bodyPr vert="horz" lIns="91440" tIns="45720" rIns="91440" bIns="45720" rtlCol="0" anchor="b">
            <a:normAutofit/>
          </a:bodyPr>
          <a:lstStyle/>
          <a:p>
            <a:pPr algn="r"/>
            <a:r>
              <a:rPr lang="en-US" sz="4100" i="1" kern="1200" cap="all" baseline="0" dirty="0">
                <a:solidFill>
                  <a:schemeClr val="tx2"/>
                </a:solidFill>
                <a:latin typeface="Amasis MT Pro Black" panose="020F0502020204030204" pitchFamily="18" charset="0"/>
              </a:rPr>
              <a:t>Who is most likely to get into an accident and will accidents increase or go down over the next 15 years</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5083790" y="1050878"/>
            <a:ext cx="6157951" cy="943386"/>
          </a:xfrm>
        </p:spPr>
        <p:txBody>
          <a:bodyPr vert="horz" lIns="91440" tIns="45720" rIns="91440" bIns="45720" rtlCol="0">
            <a:normAutofit/>
          </a:bodyPr>
          <a:lstStyle/>
          <a:p>
            <a:pPr algn="r">
              <a:lnSpc>
                <a:spcPct val="120000"/>
              </a:lnSpc>
            </a:pPr>
            <a:r>
              <a:rPr lang="en-US" spc="300">
                <a:solidFill>
                  <a:schemeClr val="tx2"/>
                </a:solidFill>
              </a:rPr>
              <a:t>Question!</a:t>
            </a:r>
          </a:p>
        </p:txBody>
      </p:sp>
      <p:pic>
        <p:nvPicPr>
          <p:cNvPr id="5" name="Picture 4">
            <a:extLst>
              <a:ext uri="{FF2B5EF4-FFF2-40B4-BE49-F238E27FC236}">
                <a16:creationId xmlns:a16="http://schemas.microsoft.com/office/drawing/2014/main" id="{384C74B9-5583-6D76-7AED-AE69B7891EE5}"/>
              </a:ext>
            </a:extLst>
          </p:cNvPr>
          <p:cNvPicPr>
            <a:picLocks noChangeAspect="1"/>
          </p:cNvPicPr>
          <p:nvPr/>
        </p:nvPicPr>
        <p:blipFill rotWithShape="1">
          <a:blip r:embed="rId3"/>
          <a:srcRect l="13248" r="16596"/>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27" name="Straight Connector 26">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9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4AC79-F546-D9FD-C4C6-35086CD6D4FD}"/>
              </a:ext>
            </a:extLst>
          </p:cNvPr>
          <p:cNvSpPr>
            <a:spLocks noGrp="1"/>
          </p:cNvSpPr>
          <p:nvPr>
            <p:ph type="ctrTitle"/>
          </p:nvPr>
        </p:nvSpPr>
        <p:spPr>
          <a:xfrm>
            <a:off x="4651745" y="1214119"/>
            <a:ext cx="6386796" cy="3339951"/>
          </a:xfrm>
        </p:spPr>
        <p:txBody>
          <a:bodyPr vert="horz" lIns="91440" tIns="45720" rIns="91440" bIns="45720" rtlCol="0" anchor="t">
            <a:normAutofit/>
          </a:bodyPr>
          <a:lstStyle/>
          <a:p>
            <a:pPr algn="r"/>
            <a:r>
              <a:rPr lang="en-US" sz="6600">
                <a:solidFill>
                  <a:schemeClr val="tx2"/>
                </a:solidFill>
              </a:rPr>
              <a:t>Why is it significant</a:t>
            </a:r>
          </a:p>
        </p:txBody>
      </p:sp>
      <p:sp>
        <p:nvSpPr>
          <p:cNvPr id="3" name="Subtitle 2">
            <a:extLst>
              <a:ext uri="{FF2B5EF4-FFF2-40B4-BE49-F238E27FC236}">
                <a16:creationId xmlns:a16="http://schemas.microsoft.com/office/drawing/2014/main" id="{1B3F43CD-4BF2-A8D3-8C09-992393120948}"/>
              </a:ext>
            </a:extLst>
          </p:cNvPr>
          <p:cNvSpPr>
            <a:spLocks noGrp="1"/>
          </p:cNvSpPr>
          <p:nvPr>
            <p:ph type="subTitle" idx="1"/>
          </p:nvPr>
        </p:nvSpPr>
        <p:spPr>
          <a:xfrm>
            <a:off x="4930588" y="3629654"/>
            <a:ext cx="6107952" cy="2489383"/>
          </a:xfrm>
        </p:spPr>
        <p:txBody>
          <a:bodyPr vert="horz" lIns="91440" tIns="45720" rIns="91440" bIns="45720" rtlCol="0">
            <a:normAutofit/>
          </a:bodyPr>
          <a:lstStyle/>
          <a:p>
            <a:pPr algn="r">
              <a:lnSpc>
                <a:spcPct val="110000"/>
              </a:lnSpc>
            </a:pPr>
            <a:r>
              <a:rPr lang="en-US" spc="300" dirty="0">
                <a:solidFill>
                  <a:schemeClr val="tx2"/>
                </a:solidFill>
              </a:rPr>
              <a:t>Knowing the patterns of traffic accidents can help to limit their risk for future development or knowledge. For instance, the people that cause the most accidents are females and males at 22 years old. If we were to limit their usability, perhaps we could reduce the crash count number.</a:t>
            </a:r>
          </a:p>
        </p:txBody>
      </p:sp>
      <p:sp>
        <p:nvSpPr>
          <p:cNvPr id="46" name="Freeform: Shape 45">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7" name="Straight Connector 46">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608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64A9919-C77B-4DEE-B7F8-B9A289E9E6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7289975" cy="133894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67B5ED5-2C08-4519-B88A-E933BAA84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827850"/>
            <a:ext cx="12192000" cy="205405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78E22B-EDC9-D63D-6E36-80D72EC1E260}"/>
              </a:ext>
            </a:extLst>
          </p:cNvPr>
          <p:cNvSpPr>
            <a:spLocks noGrp="1"/>
          </p:cNvSpPr>
          <p:nvPr>
            <p:ph type="ctrTitle"/>
          </p:nvPr>
        </p:nvSpPr>
        <p:spPr>
          <a:xfrm>
            <a:off x="1034143" y="5234530"/>
            <a:ext cx="10102920" cy="375696"/>
          </a:xfrm>
        </p:spPr>
        <p:txBody>
          <a:bodyPr vert="horz" lIns="91440" tIns="45720" rIns="91440" bIns="45720" rtlCol="0" anchor="b">
            <a:normAutofit fontScale="90000"/>
          </a:bodyPr>
          <a:lstStyle/>
          <a:p>
            <a:r>
              <a:rPr lang="en-US" sz="2400" dirty="0">
                <a:solidFill>
                  <a:schemeClr val="tx2"/>
                </a:solidFill>
              </a:rPr>
              <a:t>Data set</a:t>
            </a:r>
          </a:p>
        </p:txBody>
      </p:sp>
      <p:sp>
        <p:nvSpPr>
          <p:cNvPr id="3" name="Subtitle 2">
            <a:extLst>
              <a:ext uri="{FF2B5EF4-FFF2-40B4-BE49-F238E27FC236}">
                <a16:creationId xmlns:a16="http://schemas.microsoft.com/office/drawing/2014/main" id="{58BFA548-9108-494A-6984-62DC94D9AF5E}"/>
              </a:ext>
            </a:extLst>
          </p:cNvPr>
          <p:cNvSpPr>
            <a:spLocks noGrp="1"/>
          </p:cNvSpPr>
          <p:nvPr>
            <p:ph type="subTitle" idx="1"/>
          </p:nvPr>
        </p:nvSpPr>
        <p:spPr>
          <a:xfrm>
            <a:off x="1524000" y="5610227"/>
            <a:ext cx="9144000" cy="811098"/>
          </a:xfrm>
        </p:spPr>
        <p:txBody>
          <a:bodyPr vert="horz" lIns="91440" tIns="45720" rIns="91440" bIns="45720" rtlCol="0">
            <a:normAutofit/>
          </a:bodyPr>
          <a:lstStyle/>
          <a:p>
            <a:pPr>
              <a:lnSpc>
                <a:spcPct val="110000"/>
              </a:lnSpc>
            </a:pPr>
            <a:r>
              <a:rPr lang="en-US" sz="1100" spc="300" dirty="0">
                <a:solidFill>
                  <a:schemeClr val="tx2"/>
                </a:solidFill>
              </a:rPr>
              <a:t>Traffic Crash Reports (CPD)</a:t>
            </a:r>
          </a:p>
          <a:p>
            <a:pPr>
              <a:lnSpc>
                <a:spcPct val="110000"/>
              </a:lnSpc>
            </a:pPr>
            <a:r>
              <a:rPr lang="en-US" sz="1100" spc="300" dirty="0">
                <a:solidFill>
                  <a:schemeClr val="tx2"/>
                </a:solidFill>
              </a:rPr>
              <a:t>https://data.cincinnati-oh.gov/safety/Traffic-Crash-Reports-CPD-/rvmt-pkmq/about_data</a:t>
            </a:r>
          </a:p>
        </p:txBody>
      </p:sp>
      <p:cxnSp>
        <p:nvCxnSpPr>
          <p:cNvPr id="30" name="Straight Connector 29">
            <a:extLst>
              <a:ext uri="{FF2B5EF4-FFF2-40B4-BE49-F238E27FC236}">
                <a16:creationId xmlns:a16="http://schemas.microsoft.com/office/drawing/2014/main" id="{4BB9CE4F-048D-4320-B7EF-E5AEA4020C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0990" y="0"/>
            <a:ext cx="863010" cy="485029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17DE3F0-E5A7-4C2D-927E-5663808678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3632375"/>
            <a:ext cx="3875314" cy="11954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9EA87C-793F-4321-A0BC-4DB860289D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763624" y="1392865"/>
            <a:ext cx="1428376" cy="345743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EE00FC4-5601-4185-8A23-E15BD4D7B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367404" y="0"/>
            <a:ext cx="1824596" cy="43389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Database">
            <a:extLst>
              <a:ext uri="{FF2B5EF4-FFF2-40B4-BE49-F238E27FC236}">
                <a16:creationId xmlns:a16="http://schemas.microsoft.com/office/drawing/2014/main" id="{CE8C34A8-D6FC-516E-6B2A-CC60E9268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35487" y="533400"/>
            <a:ext cx="3721025" cy="3721025"/>
          </a:xfrm>
          <a:prstGeom prst="rect">
            <a:avLst/>
          </a:prstGeom>
        </p:spPr>
      </p:pic>
    </p:spTree>
    <p:extLst>
      <p:ext uri="{BB962C8B-B14F-4D97-AF65-F5344CB8AC3E}">
        <p14:creationId xmlns:p14="http://schemas.microsoft.com/office/powerpoint/2010/main" val="3190305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6E0D4398-84C2-41B8-BF30-3157F7B18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spraying sanitiser">
            <a:extLst>
              <a:ext uri="{FF2B5EF4-FFF2-40B4-BE49-F238E27FC236}">
                <a16:creationId xmlns:a16="http://schemas.microsoft.com/office/drawing/2014/main" id="{27009483-7548-74C6-BC3D-C8A7E86CFD11}"/>
              </a:ext>
            </a:extLst>
          </p:cNvPr>
          <p:cNvPicPr>
            <a:picLocks noChangeAspect="1"/>
          </p:cNvPicPr>
          <p:nvPr/>
        </p:nvPicPr>
        <p:blipFill rotWithShape="1">
          <a:blip r:embed="rId2"/>
          <a:srcRect r="11065" b="-1"/>
          <a:stretch/>
        </p:blipFill>
        <p:spPr>
          <a:xfrm>
            <a:off x="20" y="10"/>
            <a:ext cx="9137156" cy="6857989"/>
          </a:xfrm>
          <a:prstGeom prst="rect">
            <a:avLst/>
          </a:prstGeom>
        </p:spPr>
      </p:pic>
      <p:sp>
        <p:nvSpPr>
          <p:cNvPr id="25" name="Rectangle 23">
            <a:extLst>
              <a:ext uri="{FF2B5EF4-FFF2-40B4-BE49-F238E27FC236}">
                <a16:creationId xmlns:a16="http://schemas.microsoft.com/office/drawing/2014/main" id="{1E519840-CB5B-442F-AF8C-F848E7699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5558" y="-6724"/>
            <a:ext cx="4265457" cy="686873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1747097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747097 w 5170888"/>
              <a:gd name="connsiteY4" fmla="*/ 0 h 6865085"/>
              <a:gd name="connsiteX0" fmla="*/ 1404766 w 5170888"/>
              <a:gd name="connsiteY0" fmla="*/ 0 h 6865085"/>
              <a:gd name="connsiteX1" fmla="*/ 5170888 w 5170888"/>
              <a:gd name="connsiteY1" fmla="*/ 0 h 6865085"/>
              <a:gd name="connsiteX2" fmla="*/ 5170888 w 5170888"/>
              <a:gd name="connsiteY2" fmla="*/ 6857998 h 6865085"/>
              <a:gd name="connsiteX3" fmla="*/ 0 w 5170888"/>
              <a:gd name="connsiteY3" fmla="*/ 6865085 h 6865085"/>
              <a:gd name="connsiteX4" fmla="*/ 1404766 w 5170888"/>
              <a:gd name="connsiteY4" fmla="*/ 0 h 6865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888" h="6865085">
                <a:moveTo>
                  <a:pt x="1404766" y="0"/>
                </a:moveTo>
                <a:lnTo>
                  <a:pt x="5170888" y="0"/>
                </a:lnTo>
                <a:lnTo>
                  <a:pt x="5170888" y="6857998"/>
                </a:lnTo>
                <a:lnTo>
                  <a:pt x="0" y="6865085"/>
                </a:lnTo>
                <a:lnTo>
                  <a:pt x="1404766"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554C9E-723A-FC99-4B45-81793461B126}"/>
              </a:ext>
            </a:extLst>
          </p:cNvPr>
          <p:cNvSpPr>
            <a:spLocks noGrp="1"/>
          </p:cNvSpPr>
          <p:nvPr>
            <p:ph type="ctrTitle"/>
          </p:nvPr>
        </p:nvSpPr>
        <p:spPr>
          <a:xfrm>
            <a:off x="8504880" y="3025587"/>
            <a:ext cx="3153720" cy="2985247"/>
          </a:xfrm>
        </p:spPr>
        <p:txBody>
          <a:bodyPr vert="horz" lIns="91440" tIns="45720" rIns="91440" bIns="45720" rtlCol="0" anchor="b">
            <a:normAutofit/>
          </a:bodyPr>
          <a:lstStyle/>
          <a:p>
            <a:pPr algn="r"/>
            <a:r>
              <a:rPr lang="en-US" sz="3400" i="1" kern="1200" cap="all" baseline="0" dirty="0">
                <a:solidFill>
                  <a:schemeClr val="tx2"/>
                </a:solidFill>
                <a:latin typeface="+mj-lt"/>
                <a:ea typeface="+mj-ea"/>
                <a:cs typeface="+mj-cs"/>
              </a:rPr>
              <a:t>Cleaning Performed</a:t>
            </a:r>
          </a:p>
        </p:txBody>
      </p:sp>
      <p:sp>
        <p:nvSpPr>
          <p:cNvPr id="3" name="Subtitle 2">
            <a:extLst>
              <a:ext uri="{FF2B5EF4-FFF2-40B4-BE49-F238E27FC236}">
                <a16:creationId xmlns:a16="http://schemas.microsoft.com/office/drawing/2014/main" id="{7390EED1-AE1B-F048-8824-A36D12898F87}"/>
              </a:ext>
            </a:extLst>
          </p:cNvPr>
          <p:cNvSpPr>
            <a:spLocks noGrp="1"/>
          </p:cNvSpPr>
          <p:nvPr>
            <p:ph type="subTitle" idx="1"/>
          </p:nvPr>
        </p:nvSpPr>
        <p:spPr>
          <a:xfrm>
            <a:off x="9137176" y="189836"/>
            <a:ext cx="3054804" cy="4258339"/>
          </a:xfrm>
        </p:spPr>
        <p:txBody>
          <a:bodyPr vert="horz" lIns="91440" tIns="45720" rIns="91440" bIns="45720" rtlCol="0">
            <a:normAutofit fontScale="92500" lnSpcReduction="10000"/>
          </a:bodyPr>
          <a:lstStyle/>
          <a:p>
            <a:pPr algn="r">
              <a:lnSpc>
                <a:spcPct val="110000"/>
              </a:lnSpc>
            </a:pPr>
            <a:r>
              <a:rPr lang="en-US" sz="1600" spc="300" dirty="0">
                <a:solidFill>
                  <a:schemeClr val="tx2"/>
                </a:solidFill>
              </a:rPr>
              <a:t>Using the query:</a:t>
            </a:r>
          </a:p>
          <a:p>
            <a:pPr algn="r">
              <a:lnSpc>
                <a:spcPct val="110000"/>
              </a:lnSpc>
            </a:pPr>
            <a:endParaRPr lang="en-US" sz="1600" spc="300" dirty="0">
              <a:solidFill>
                <a:schemeClr val="tx2"/>
              </a:solidFill>
            </a:endParaRPr>
          </a:p>
          <a:p>
            <a:pPr algn="r">
              <a:lnSpc>
                <a:spcPct val="110000"/>
              </a:lnSpc>
            </a:pPr>
            <a:endParaRPr lang="en-US" sz="1600" spc="300" dirty="0">
              <a:solidFill>
                <a:schemeClr val="tx2"/>
              </a:solidFill>
            </a:endParaRPr>
          </a:p>
          <a:p>
            <a:pPr algn="r">
              <a:lnSpc>
                <a:spcPct val="110000"/>
              </a:lnSpc>
            </a:pPr>
            <a:endParaRPr lang="en-US" sz="1600" spc="300" dirty="0">
              <a:solidFill>
                <a:schemeClr val="tx2"/>
              </a:solidFill>
            </a:endParaRPr>
          </a:p>
          <a:p>
            <a:pPr algn="r">
              <a:lnSpc>
                <a:spcPct val="110000"/>
              </a:lnSpc>
            </a:pPr>
            <a:r>
              <a:rPr lang="en-US" sz="1600" spc="300" dirty="0">
                <a:solidFill>
                  <a:schemeClr val="tx2"/>
                </a:solidFill>
              </a:rPr>
              <a:t>I replaced some data values within the gender and age to bring consistency to the dataset. For age, if they did not exist, I replaced it with null. For gender, if it said something like male or female, I fixed to M – Male or F – Female.</a:t>
            </a:r>
          </a:p>
        </p:txBody>
      </p:sp>
      <p:cxnSp>
        <p:nvCxnSpPr>
          <p:cNvPr id="27" name="Straight Connector 26">
            <a:extLst>
              <a:ext uri="{FF2B5EF4-FFF2-40B4-BE49-F238E27FC236}">
                <a16:creationId xmlns:a16="http://schemas.microsoft.com/office/drawing/2014/main" id="{AC7EF422-3076-48F2-A38B-7CA851778E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31959" y="0"/>
            <a:ext cx="5279056" cy="77792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96548C-21A4-493D-B220-64E89F1EF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81082" y="-6724"/>
            <a:ext cx="2279175" cy="68647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3CF726C-098D-747E-2229-ADCBA1679D5E}"/>
              </a:ext>
            </a:extLst>
          </p:cNvPr>
          <p:cNvPicPr>
            <a:picLocks noChangeAspect="1"/>
          </p:cNvPicPr>
          <p:nvPr/>
        </p:nvPicPr>
        <p:blipFill>
          <a:blip r:embed="rId3"/>
          <a:stretch>
            <a:fillRect/>
          </a:stretch>
        </p:blipFill>
        <p:spPr>
          <a:xfrm>
            <a:off x="9324143" y="554613"/>
            <a:ext cx="2855463" cy="943922"/>
          </a:xfrm>
          <a:prstGeom prst="rect">
            <a:avLst/>
          </a:prstGeom>
        </p:spPr>
      </p:pic>
    </p:spTree>
    <p:extLst>
      <p:ext uri="{BB962C8B-B14F-4D97-AF65-F5344CB8AC3E}">
        <p14:creationId xmlns:p14="http://schemas.microsoft.com/office/powerpoint/2010/main" val="3702490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83EF0C0-16CF-CDCD-669B-0BCE583C08FF}"/>
              </a:ext>
            </a:extLst>
          </p:cNvPr>
          <p:cNvPicPr>
            <a:picLocks noChangeAspect="1"/>
          </p:cNvPicPr>
          <p:nvPr/>
        </p:nvPicPr>
        <p:blipFill>
          <a:blip r:embed="rId3"/>
          <a:stretch>
            <a:fillRect/>
          </a:stretch>
        </p:blipFill>
        <p:spPr>
          <a:xfrm>
            <a:off x="5916800" y="-242420"/>
            <a:ext cx="6612426" cy="3390181"/>
          </a:xfrm>
          <a:prstGeom prst="rect">
            <a:avLst/>
          </a:prstGeom>
        </p:spPr>
      </p:pic>
      <p:pic>
        <p:nvPicPr>
          <p:cNvPr id="11" name="Picture 10">
            <a:extLst>
              <a:ext uri="{FF2B5EF4-FFF2-40B4-BE49-F238E27FC236}">
                <a16:creationId xmlns:a16="http://schemas.microsoft.com/office/drawing/2014/main" id="{ECA6973B-85A5-1ED2-0CAE-4D9858B9A329}"/>
              </a:ext>
            </a:extLst>
          </p:cNvPr>
          <p:cNvPicPr>
            <a:picLocks noChangeAspect="1"/>
          </p:cNvPicPr>
          <p:nvPr/>
        </p:nvPicPr>
        <p:blipFill>
          <a:blip r:embed="rId4"/>
          <a:stretch>
            <a:fillRect/>
          </a:stretch>
        </p:blipFill>
        <p:spPr>
          <a:xfrm>
            <a:off x="4505325" y="2759115"/>
            <a:ext cx="4448175" cy="2793960"/>
          </a:xfrm>
          <a:prstGeom prst="rect">
            <a:avLst/>
          </a:prstGeom>
        </p:spPr>
      </p:pic>
      <p:pic>
        <p:nvPicPr>
          <p:cNvPr id="5" name="Picture 4">
            <a:extLst>
              <a:ext uri="{FF2B5EF4-FFF2-40B4-BE49-F238E27FC236}">
                <a16:creationId xmlns:a16="http://schemas.microsoft.com/office/drawing/2014/main" id="{F4A8AC3A-AF71-9E03-4549-137172089B13}"/>
              </a:ext>
            </a:extLst>
          </p:cNvPr>
          <p:cNvPicPr>
            <a:picLocks noChangeAspect="1"/>
          </p:cNvPicPr>
          <p:nvPr/>
        </p:nvPicPr>
        <p:blipFill>
          <a:blip r:embed="rId5"/>
          <a:stretch>
            <a:fillRect/>
          </a:stretch>
        </p:blipFill>
        <p:spPr>
          <a:xfrm>
            <a:off x="361950" y="3468736"/>
            <a:ext cx="4143375" cy="2986087"/>
          </a:xfrm>
          <a:prstGeom prst="rect">
            <a:avLst/>
          </a:prstGeom>
        </p:spPr>
      </p:pic>
      <p:pic>
        <p:nvPicPr>
          <p:cNvPr id="7" name="Picture 6">
            <a:extLst>
              <a:ext uri="{FF2B5EF4-FFF2-40B4-BE49-F238E27FC236}">
                <a16:creationId xmlns:a16="http://schemas.microsoft.com/office/drawing/2014/main" id="{E3BCCBAF-011E-8A1B-746A-CA7DB8612A5A}"/>
              </a:ext>
            </a:extLst>
          </p:cNvPr>
          <p:cNvPicPr>
            <a:picLocks noChangeAspect="1"/>
          </p:cNvPicPr>
          <p:nvPr/>
        </p:nvPicPr>
        <p:blipFill>
          <a:blip r:embed="rId6"/>
          <a:stretch>
            <a:fillRect/>
          </a:stretch>
        </p:blipFill>
        <p:spPr>
          <a:xfrm>
            <a:off x="190501" y="255426"/>
            <a:ext cx="4392800" cy="2986088"/>
          </a:xfrm>
          <a:prstGeom prst="rect">
            <a:avLst/>
          </a:prstGeom>
        </p:spPr>
      </p:pic>
      <p:pic>
        <p:nvPicPr>
          <p:cNvPr id="9" name="Picture 8">
            <a:extLst>
              <a:ext uri="{FF2B5EF4-FFF2-40B4-BE49-F238E27FC236}">
                <a16:creationId xmlns:a16="http://schemas.microsoft.com/office/drawing/2014/main" id="{7398BB4B-0F08-764F-EDA6-0799ADE9BEEE}"/>
              </a:ext>
            </a:extLst>
          </p:cNvPr>
          <p:cNvPicPr>
            <a:picLocks noChangeAspect="1"/>
          </p:cNvPicPr>
          <p:nvPr/>
        </p:nvPicPr>
        <p:blipFill>
          <a:blip r:embed="rId7"/>
          <a:stretch>
            <a:fillRect/>
          </a:stretch>
        </p:blipFill>
        <p:spPr>
          <a:xfrm>
            <a:off x="190501" y="1748470"/>
            <a:ext cx="5141822" cy="2771702"/>
          </a:xfrm>
          <a:prstGeom prst="rect">
            <a:avLst/>
          </a:prstGeom>
        </p:spPr>
      </p:pic>
      <p:sp>
        <p:nvSpPr>
          <p:cNvPr id="2" name="Title 1">
            <a:extLst>
              <a:ext uri="{FF2B5EF4-FFF2-40B4-BE49-F238E27FC236}">
                <a16:creationId xmlns:a16="http://schemas.microsoft.com/office/drawing/2014/main" id="{C2E51068-D9F0-5E2A-6013-198916D12D73}"/>
              </a:ext>
            </a:extLst>
          </p:cNvPr>
          <p:cNvSpPr>
            <a:spLocks noGrp="1"/>
          </p:cNvSpPr>
          <p:nvPr>
            <p:ph type="ctrTitle"/>
          </p:nvPr>
        </p:nvSpPr>
        <p:spPr/>
        <p:txBody>
          <a:bodyPr/>
          <a:lstStyle/>
          <a:p>
            <a:r>
              <a:rPr lang="en-US" dirty="0">
                <a:solidFill>
                  <a:srgbClr val="FF0000"/>
                </a:solidFill>
              </a:rPr>
              <a:t>I tried: Predictive analytics – 4 hours</a:t>
            </a:r>
          </a:p>
        </p:txBody>
      </p:sp>
      <p:pic>
        <p:nvPicPr>
          <p:cNvPr id="13" name="Picture 12">
            <a:extLst>
              <a:ext uri="{FF2B5EF4-FFF2-40B4-BE49-F238E27FC236}">
                <a16:creationId xmlns:a16="http://schemas.microsoft.com/office/drawing/2014/main" id="{C4FE5168-BE44-280E-1BD4-18368B071B77}"/>
              </a:ext>
            </a:extLst>
          </p:cNvPr>
          <p:cNvPicPr>
            <a:picLocks noChangeAspect="1"/>
          </p:cNvPicPr>
          <p:nvPr/>
        </p:nvPicPr>
        <p:blipFill>
          <a:blip r:embed="rId8"/>
          <a:stretch>
            <a:fillRect/>
          </a:stretch>
        </p:blipFill>
        <p:spPr>
          <a:xfrm>
            <a:off x="7486650" y="4873389"/>
            <a:ext cx="4705349" cy="1832138"/>
          </a:xfrm>
          <a:prstGeom prst="rect">
            <a:avLst/>
          </a:prstGeom>
        </p:spPr>
      </p:pic>
      <p:pic>
        <p:nvPicPr>
          <p:cNvPr id="15" name="Picture 14">
            <a:extLst>
              <a:ext uri="{FF2B5EF4-FFF2-40B4-BE49-F238E27FC236}">
                <a16:creationId xmlns:a16="http://schemas.microsoft.com/office/drawing/2014/main" id="{5F9C8BC5-A6CE-B4F0-2677-3B6BE489211F}"/>
              </a:ext>
            </a:extLst>
          </p:cNvPr>
          <p:cNvPicPr>
            <a:picLocks noChangeAspect="1"/>
          </p:cNvPicPr>
          <p:nvPr/>
        </p:nvPicPr>
        <p:blipFill>
          <a:blip r:embed="rId9"/>
          <a:stretch>
            <a:fillRect/>
          </a:stretch>
        </p:blipFill>
        <p:spPr>
          <a:xfrm>
            <a:off x="2212130" y="3996622"/>
            <a:ext cx="7567715" cy="2677195"/>
          </a:xfrm>
          <a:prstGeom prst="rect">
            <a:avLst/>
          </a:prstGeom>
        </p:spPr>
      </p:pic>
      <p:pic>
        <p:nvPicPr>
          <p:cNvPr id="17" name="Picture 16">
            <a:extLst>
              <a:ext uri="{FF2B5EF4-FFF2-40B4-BE49-F238E27FC236}">
                <a16:creationId xmlns:a16="http://schemas.microsoft.com/office/drawing/2014/main" id="{618EF429-06BF-2E1E-6C1E-554A181ED6DE}"/>
              </a:ext>
            </a:extLst>
          </p:cNvPr>
          <p:cNvPicPr>
            <a:picLocks noChangeAspect="1"/>
          </p:cNvPicPr>
          <p:nvPr/>
        </p:nvPicPr>
        <p:blipFill>
          <a:blip r:embed="rId10"/>
          <a:stretch>
            <a:fillRect/>
          </a:stretch>
        </p:blipFill>
        <p:spPr>
          <a:xfrm>
            <a:off x="1353566" y="403177"/>
            <a:ext cx="4288477" cy="1568833"/>
          </a:xfrm>
          <a:prstGeom prst="rect">
            <a:avLst/>
          </a:prstGeom>
        </p:spPr>
      </p:pic>
    </p:spTree>
    <p:extLst>
      <p:ext uri="{BB962C8B-B14F-4D97-AF65-F5344CB8AC3E}">
        <p14:creationId xmlns:p14="http://schemas.microsoft.com/office/powerpoint/2010/main" val="271773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CBBE8-5EFD-377A-10DC-495B9E898D35}"/>
              </a:ext>
            </a:extLst>
          </p:cNvPr>
          <p:cNvPicPr>
            <a:picLocks noChangeAspect="1"/>
          </p:cNvPicPr>
          <p:nvPr/>
        </p:nvPicPr>
        <p:blipFill>
          <a:blip r:embed="rId3"/>
          <a:stretch>
            <a:fillRect/>
          </a:stretch>
        </p:blipFill>
        <p:spPr>
          <a:xfrm>
            <a:off x="789297" y="321734"/>
            <a:ext cx="4762574" cy="2905170"/>
          </a:xfrm>
          <a:prstGeom prst="rect">
            <a:avLst/>
          </a:prstGeom>
        </p:spPr>
      </p:pic>
      <p:pic>
        <p:nvPicPr>
          <p:cNvPr id="14" name="Picture 13">
            <a:extLst>
              <a:ext uri="{FF2B5EF4-FFF2-40B4-BE49-F238E27FC236}">
                <a16:creationId xmlns:a16="http://schemas.microsoft.com/office/drawing/2014/main" id="{9D9C1080-918B-D401-447B-2161CD76DA38}"/>
              </a:ext>
            </a:extLst>
          </p:cNvPr>
          <p:cNvPicPr>
            <a:picLocks noChangeAspect="1"/>
          </p:cNvPicPr>
          <p:nvPr/>
        </p:nvPicPr>
        <p:blipFill>
          <a:blip r:embed="rId4"/>
          <a:stretch>
            <a:fillRect/>
          </a:stretch>
        </p:blipFill>
        <p:spPr>
          <a:xfrm>
            <a:off x="457201" y="4143094"/>
            <a:ext cx="5426764" cy="1736564"/>
          </a:xfrm>
          <a:prstGeom prst="rect">
            <a:avLst/>
          </a:prstGeom>
        </p:spPr>
      </p:pic>
      <p:sp>
        <p:nvSpPr>
          <p:cNvPr id="21" name="Rectangle 20">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A2AFD5B4-C18B-8B25-647D-CC7C280A7979}"/>
              </a:ext>
            </a:extLst>
          </p:cNvPr>
          <p:cNvPicPr>
            <a:picLocks noChangeAspect="1"/>
          </p:cNvPicPr>
          <p:nvPr/>
        </p:nvPicPr>
        <p:blipFill>
          <a:blip r:embed="rId5"/>
          <a:stretch>
            <a:fillRect/>
          </a:stretch>
        </p:blipFill>
        <p:spPr>
          <a:xfrm>
            <a:off x="6623797" y="321734"/>
            <a:ext cx="4795237" cy="6069922"/>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D9C4A1E0-B30B-4F81-873C-F77710333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0"/>
            <a:ext cx="4901184" cy="4032504"/>
          </a:xfrm>
          <a:custGeom>
            <a:avLst/>
            <a:gdLst>
              <a:gd name="connsiteX0" fmla="*/ 0 w 4901184"/>
              <a:gd name="connsiteY0" fmla="*/ 0 h 4032504"/>
              <a:gd name="connsiteX1" fmla="*/ 4901184 w 4901184"/>
              <a:gd name="connsiteY1" fmla="*/ 0 h 4032504"/>
              <a:gd name="connsiteX2" fmla="*/ 4901184 w 4901184"/>
              <a:gd name="connsiteY2" fmla="*/ 3813911 h 4032504"/>
              <a:gd name="connsiteX3" fmla="*/ 4682591 w 4901184"/>
              <a:gd name="connsiteY3" fmla="*/ 4032504 h 4032504"/>
              <a:gd name="connsiteX4" fmla="*/ 218593 w 4901184"/>
              <a:gd name="connsiteY4" fmla="*/ 4032504 h 4032504"/>
              <a:gd name="connsiteX5" fmla="*/ 0 w 4901184"/>
              <a:gd name="connsiteY5" fmla="*/ 3813911 h 4032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4032504">
                <a:moveTo>
                  <a:pt x="0" y="0"/>
                </a:moveTo>
                <a:lnTo>
                  <a:pt x="4901184" y="0"/>
                </a:lnTo>
                <a:lnTo>
                  <a:pt x="4901184" y="3813911"/>
                </a:lnTo>
                <a:cubicBezTo>
                  <a:pt x="4901184" y="3934637"/>
                  <a:pt x="4803317" y="4032504"/>
                  <a:pt x="4682591" y="4032504"/>
                </a:cubicBezTo>
                <a:lnTo>
                  <a:pt x="218593" y="4032504"/>
                </a:lnTo>
                <a:cubicBezTo>
                  <a:pt x="97867" y="4032504"/>
                  <a:pt x="0" y="3934637"/>
                  <a:pt x="0" y="381391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Freeform: Shape 37">
            <a:extLst>
              <a:ext uri="{FF2B5EF4-FFF2-40B4-BE49-F238E27FC236}">
                <a16:creationId xmlns:a16="http://schemas.microsoft.com/office/drawing/2014/main" id="{2884BC28-8C65-4886-B01A-667342EB7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3"/>
            <a:ext cx="4572000" cy="3867912"/>
          </a:xfrm>
          <a:custGeom>
            <a:avLst/>
            <a:gdLst>
              <a:gd name="connsiteX0" fmla="*/ 0 w 4572000"/>
              <a:gd name="connsiteY0" fmla="*/ 0 h 3867912"/>
              <a:gd name="connsiteX1" fmla="*/ 4572000 w 4572000"/>
              <a:gd name="connsiteY1" fmla="*/ 0 h 3867912"/>
              <a:gd name="connsiteX2" fmla="*/ 4572000 w 4572000"/>
              <a:gd name="connsiteY2" fmla="*/ 3704966 h 3867912"/>
              <a:gd name="connsiteX3" fmla="*/ 4409054 w 4572000"/>
              <a:gd name="connsiteY3" fmla="*/ 3867912 h 3867912"/>
              <a:gd name="connsiteX4" fmla="*/ 162946 w 4572000"/>
              <a:gd name="connsiteY4" fmla="*/ 3867912 h 3867912"/>
              <a:gd name="connsiteX5" fmla="*/ 0 w 4572000"/>
              <a:gd name="connsiteY5" fmla="*/ 3704966 h 386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0" h="3867912">
                <a:moveTo>
                  <a:pt x="0" y="0"/>
                </a:moveTo>
                <a:lnTo>
                  <a:pt x="4572000" y="0"/>
                </a:lnTo>
                <a:lnTo>
                  <a:pt x="4572000" y="3704966"/>
                </a:lnTo>
                <a:cubicBezTo>
                  <a:pt x="4572000" y="3794959"/>
                  <a:pt x="4499047" y="3867912"/>
                  <a:pt x="4409054" y="3867912"/>
                </a:cubicBezTo>
                <a:lnTo>
                  <a:pt x="162946" y="3867912"/>
                </a:lnTo>
                <a:cubicBezTo>
                  <a:pt x="72953" y="3867912"/>
                  <a:pt x="0" y="3794959"/>
                  <a:pt x="0" y="370496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a:extLst>
              <a:ext uri="{FF2B5EF4-FFF2-40B4-BE49-F238E27FC236}">
                <a16:creationId xmlns:a16="http://schemas.microsoft.com/office/drawing/2014/main" id="{A0999A30-DCC0-56B9-BC97-370583C052E0}"/>
              </a:ext>
            </a:extLst>
          </p:cNvPr>
          <p:cNvPicPr>
            <a:picLocks noChangeAspect="1"/>
          </p:cNvPicPr>
          <p:nvPr/>
        </p:nvPicPr>
        <p:blipFill>
          <a:blip r:embed="rId3"/>
          <a:stretch>
            <a:fillRect/>
          </a:stretch>
        </p:blipFill>
        <p:spPr>
          <a:xfrm>
            <a:off x="5606682" y="0"/>
            <a:ext cx="6387637" cy="4162426"/>
          </a:xfrm>
          <a:prstGeom prst="rect">
            <a:avLst/>
          </a:prstGeom>
        </p:spPr>
      </p:pic>
      <p:sp>
        <p:nvSpPr>
          <p:cNvPr id="25" name="Freeform: Shape 24">
            <a:extLst>
              <a:ext uri="{FF2B5EF4-FFF2-40B4-BE49-F238E27FC236}">
                <a16:creationId xmlns:a16="http://schemas.microsoft.com/office/drawing/2014/main" id="{0FC820FD-F8C0-4426-A38A-5B80A2E5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5498" y="4241249"/>
            <a:ext cx="4901184" cy="2616751"/>
          </a:xfrm>
          <a:custGeom>
            <a:avLst/>
            <a:gdLst>
              <a:gd name="connsiteX0" fmla="*/ 218593 w 4901184"/>
              <a:gd name="connsiteY0" fmla="*/ 0 h 2616751"/>
              <a:gd name="connsiteX1" fmla="*/ 4682591 w 4901184"/>
              <a:gd name="connsiteY1" fmla="*/ 0 h 2616751"/>
              <a:gd name="connsiteX2" fmla="*/ 4901184 w 4901184"/>
              <a:gd name="connsiteY2" fmla="*/ 218593 h 2616751"/>
              <a:gd name="connsiteX3" fmla="*/ 4901184 w 4901184"/>
              <a:gd name="connsiteY3" fmla="*/ 2616751 h 2616751"/>
              <a:gd name="connsiteX4" fmla="*/ 0 w 4901184"/>
              <a:gd name="connsiteY4" fmla="*/ 2616751 h 2616751"/>
              <a:gd name="connsiteX5" fmla="*/ 0 w 4901184"/>
              <a:gd name="connsiteY5" fmla="*/ 218593 h 2616751"/>
              <a:gd name="connsiteX6" fmla="*/ 218593 w 4901184"/>
              <a:gd name="connsiteY6" fmla="*/ 0 h 2616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1184" h="2616751">
                <a:moveTo>
                  <a:pt x="218593" y="0"/>
                </a:moveTo>
                <a:lnTo>
                  <a:pt x="4682591" y="0"/>
                </a:lnTo>
                <a:cubicBezTo>
                  <a:pt x="4803317" y="0"/>
                  <a:pt x="4901184" y="97867"/>
                  <a:pt x="4901184" y="218593"/>
                </a:cubicBezTo>
                <a:lnTo>
                  <a:pt x="4901184" y="2616751"/>
                </a:lnTo>
                <a:lnTo>
                  <a:pt x="0" y="2616751"/>
                </a:lnTo>
                <a:lnTo>
                  <a:pt x="0" y="218593"/>
                </a:lnTo>
                <a:cubicBezTo>
                  <a:pt x="0" y="97867"/>
                  <a:pt x="97867" y="0"/>
                  <a:pt x="21859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Freeform: Shape 26">
            <a:extLst>
              <a:ext uri="{FF2B5EF4-FFF2-40B4-BE49-F238E27FC236}">
                <a16:creationId xmlns:a16="http://schemas.microsoft.com/office/drawing/2014/main" id="{E1DAA296-54E3-4547-B36F-E8B35335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090" y="4405848"/>
            <a:ext cx="4572000" cy="2452159"/>
          </a:xfrm>
          <a:custGeom>
            <a:avLst/>
            <a:gdLst>
              <a:gd name="connsiteX0" fmla="*/ 162946 w 4572000"/>
              <a:gd name="connsiteY0" fmla="*/ 0 h 2452159"/>
              <a:gd name="connsiteX1" fmla="*/ 4409054 w 4572000"/>
              <a:gd name="connsiteY1" fmla="*/ 0 h 2452159"/>
              <a:gd name="connsiteX2" fmla="*/ 4572000 w 4572000"/>
              <a:gd name="connsiteY2" fmla="*/ 162946 h 2452159"/>
              <a:gd name="connsiteX3" fmla="*/ 4572000 w 4572000"/>
              <a:gd name="connsiteY3" fmla="*/ 2452159 h 2452159"/>
              <a:gd name="connsiteX4" fmla="*/ 0 w 4572000"/>
              <a:gd name="connsiteY4" fmla="*/ 2452159 h 2452159"/>
              <a:gd name="connsiteX5" fmla="*/ 0 w 4572000"/>
              <a:gd name="connsiteY5" fmla="*/ 162946 h 2452159"/>
              <a:gd name="connsiteX6" fmla="*/ 162946 w 4572000"/>
              <a:gd name="connsiteY6" fmla="*/ 0 h 2452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2000" h="2452159">
                <a:moveTo>
                  <a:pt x="162946" y="0"/>
                </a:moveTo>
                <a:lnTo>
                  <a:pt x="4409054" y="0"/>
                </a:lnTo>
                <a:cubicBezTo>
                  <a:pt x="4499047" y="0"/>
                  <a:pt x="4572000" y="72953"/>
                  <a:pt x="4572000" y="162946"/>
                </a:cubicBezTo>
                <a:lnTo>
                  <a:pt x="4572000" y="2452159"/>
                </a:lnTo>
                <a:lnTo>
                  <a:pt x="0" y="2452159"/>
                </a:lnTo>
                <a:lnTo>
                  <a:pt x="0" y="162946"/>
                </a:lnTo>
                <a:cubicBezTo>
                  <a:pt x="0" y="72953"/>
                  <a:pt x="72953" y="0"/>
                  <a:pt x="162946"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Picture 15">
            <a:extLst>
              <a:ext uri="{FF2B5EF4-FFF2-40B4-BE49-F238E27FC236}">
                <a16:creationId xmlns:a16="http://schemas.microsoft.com/office/drawing/2014/main" id="{23CAFEAC-D328-29D1-CB35-0C2FFD9CE67F}"/>
              </a:ext>
            </a:extLst>
          </p:cNvPr>
          <p:cNvPicPr>
            <a:picLocks noChangeAspect="1"/>
          </p:cNvPicPr>
          <p:nvPr/>
        </p:nvPicPr>
        <p:blipFill>
          <a:blip r:embed="rId4"/>
          <a:stretch>
            <a:fillRect/>
          </a:stretch>
        </p:blipFill>
        <p:spPr>
          <a:xfrm>
            <a:off x="1273622" y="5036292"/>
            <a:ext cx="3803345" cy="1083953"/>
          </a:xfrm>
          <a:prstGeom prst="rect">
            <a:avLst/>
          </a:prstGeom>
        </p:spPr>
      </p:pic>
      <p:pic>
        <p:nvPicPr>
          <p:cNvPr id="14" name="Picture 13">
            <a:extLst>
              <a:ext uri="{FF2B5EF4-FFF2-40B4-BE49-F238E27FC236}">
                <a16:creationId xmlns:a16="http://schemas.microsoft.com/office/drawing/2014/main" id="{5884DE44-5113-6684-1E49-A436C0D707E6}"/>
              </a:ext>
            </a:extLst>
          </p:cNvPr>
          <p:cNvPicPr>
            <a:picLocks noChangeAspect="1"/>
          </p:cNvPicPr>
          <p:nvPr/>
        </p:nvPicPr>
        <p:blipFill>
          <a:blip r:embed="rId5"/>
          <a:stretch>
            <a:fillRect/>
          </a:stretch>
        </p:blipFill>
        <p:spPr>
          <a:xfrm>
            <a:off x="1817926" y="266479"/>
            <a:ext cx="2687400" cy="3162521"/>
          </a:xfrm>
          <a:prstGeom prst="rect">
            <a:avLst/>
          </a:prstGeom>
        </p:spPr>
      </p:pic>
      <p:pic>
        <p:nvPicPr>
          <p:cNvPr id="18" name="Picture 17">
            <a:extLst>
              <a:ext uri="{FF2B5EF4-FFF2-40B4-BE49-F238E27FC236}">
                <a16:creationId xmlns:a16="http://schemas.microsoft.com/office/drawing/2014/main" id="{E0C362C4-EE92-9109-039D-E4979074973D}"/>
              </a:ext>
            </a:extLst>
          </p:cNvPr>
          <p:cNvPicPr>
            <a:picLocks noChangeAspect="1"/>
          </p:cNvPicPr>
          <p:nvPr/>
        </p:nvPicPr>
        <p:blipFill>
          <a:blip r:embed="rId6"/>
          <a:stretch>
            <a:fillRect/>
          </a:stretch>
        </p:blipFill>
        <p:spPr>
          <a:xfrm>
            <a:off x="5634286" y="3940322"/>
            <a:ext cx="6360033" cy="2847974"/>
          </a:xfrm>
          <a:prstGeom prst="rect">
            <a:avLst/>
          </a:prstGeom>
        </p:spPr>
      </p:pic>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BDF1-84BE-ECF0-A36E-B9AE064B36C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C03ACD-CD39-9F8D-5392-8A884525B3BB}"/>
              </a:ext>
            </a:extLst>
          </p:cNvPr>
          <p:cNvSpPr>
            <a:spLocks noGrp="1"/>
          </p:cNvSpPr>
          <p:nvPr>
            <p:ph idx="1"/>
          </p:nvPr>
        </p:nvSpPr>
        <p:spPr/>
        <p:txBody>
          <a:bodyPr>
            <a:normAutofit fontScale="92500" lnSpcReduction="20000"/>
          </a:bodyPr>
          <a:lstStyle/>
          <a:p>
            <a:pPr marL="0" marR="0" indent="0">
              <a:lnSpc>
                <a:spcPct val="107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rPr>
              <a:t>After analyzing the data set on traffic crash reports, there were several things learned. To start, the original question I wanted to answer was “</a:t>
            </a:r>
            <a:r>
              <a:rPr lang="en-US" sz="1800" i="1" kern="100" dirty="0">
                <a:effectLst/>
                <a:latin typeface="Times New Roman" panose="02020603050405020304" pitchFamily="18" charset="0"/>
                <a:ea typeface="Calibri" panose="020F0502020204030204" pitchFamily="34" charset="0"/>
              </a:rPr>
              <a:t>Who is most likely to get into an accident and will accidents increase or go down over the next 15 years”</a:t>
            </a:r>
            <a:r>
              <a:rPr lang="en-US" sz="1800" kern="100" dirty="0">
                <a:effectLst/>
                <a:latin typeface="Times New Roman" panose="02020603050405020304" pitchFamily="18" charset="0"/>
                <a:ea typeface="Calibri" panose="020F0502020204030204" pitchFamily="34" charset="0"/>
              </a:rPr>
              <a:t>. Starting with the first part, I created several queries, visualizations, and tables to help answer the question of who is most likely to get into an accident. To begin, I looked at age groups of &lt;50 and &gt;50. Out of the numerous amounts of crashes, 75% of them were caused by people under 50 years of age. Deciding to dive deeper, I looked at the number of crashes for every 10 years of age. It was interesting to find that people in their 20s had the greatest number of accidents, and people 80+ had the least. Looking into gender analytics ends up showing that males have the greatest number of crashes in their 20s however females are close behind. It also seems that at some point, females take over for the greatest number of crashes after males reach about 25. Finally, I decided to investigate which zip code area had the most crashes. This would help us limit the scope of the area where there may be stress zones for drivers. After analyzing the top ten, there was a clean winner of 45202. It had almost double the number of crashes below it. I wanted to also determine the number of accidents that would occur each year for the next fifteen years. However, after attempting for four hours, I decided to throw in the towel. From what I saw in the trend of count for each year, the number of crashes with continue to increase, however, it seems to be decreasing with each year. At some point within the next 50 years, I assume that there will be a switch were the number of crashes starts to go down each year.</a:t>
            </a:r>
          </a:p>
        </p:txBody>
      </p:sp>
    </p:spTree>
    <p:extLst>
      <p:ext uri="{BB962C8B-B14F-4D97-AF65-F5344CB8AC3E}">
        <p14:creationId xmlns:p14="http://schemas.microsoft.com/office/powerpoint/2010/main" val="29774662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{A8ECD9D1-A074-49F7-92CF-23B34D8305E1}tf22797433_win32</Template>
  <TotalTime>275</TotalTime>
  <Words>575</Words>
  <Application>Microsoft Office PowerPoint</Application>
  <PresentationFormat>Widescreen</PresentationFormat>
  <Paragraphs>26</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Amasis MT Pro Black</vt:lpstr>
      <vt:lpstr>Aptos</vt:lpstr>
      <vt:lpstr>Arial</vt:lpstr>
      <vt:lpstr>Calibri</vt:lpstr>
      <vt:lpstr>Times New Roman</vt:lpstr>
      <vt:lpstr>Univers Condensed Light</vt:lpstr>
      <vt:lpstr>Walbaum Display Light</vt:lpstr>
      <vt:lpstr>AngleLinesVTI</vt:lpstr>
      <vt:lpstr>Traffic crash Reports: analysis</vt:lpstr>
      <vt:lpstr>Who is most likely to get into an accident and will accidents increase or go down over the next 15 years</vt:lpstr>
      <vt:lpstr>Why is it significant</vt:lpstr>
      <vt:lpstr>Data set</vt:lpstr>
      <vt:lpstr>Cleaning Performed</vt:lpstr>
      <vt:lpstr>I tried: Predictive analytics – 4 hours</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crash Reports: analysis</dc:title>
  <dc:creator>Harper, Matthew (harpemh)</dc:creator>
  <cp:lastModifiedBy>Harper, Matthew (harpemh)</cp:lastModifiedBy>
  <cp:revision>1</cp:revision>
  <dcterms:created xsi:type="dcterms:W3CDTF">2024-04-25T01:10:25Z</dcterms:created>
  <dcterms:modified xsi:type="dcterms:W3CDTF">2024-04-25T05:46:11Z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