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5" r:id="rId5"/>
    <p:sldId id="303" r:id="rId6"/>
    <p:sldId id="323" r:id="rId7"/>
    <p:sldId id="328" r:id="rId8"/>
    <p:sldId id="325" r:id="rId9"/>
    <p:sldId id="326" r:id="rId10"/>
    <p:sldId id="327" r:id="rId11"/>
    <p:sldId id="324" r:id="rId12"/>
    <p:sldId id="314" r:id="rId13"/>
    <p:sldId id="315" r:id="rId14"/>
  </p:sldIdLst>
  <p:sldSz cx="10058400" cy="7772400"/>
  <p:notesSz cx="6934200" cy="9220200"/>
  <p:custDataLst>
    <p:tags r:id="rId17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99" autoAdjust="0"/>
    <p:restoredTop sz="99373" autoAdjust="0"/>
  </p:normalViewPr>
  <p:slideViewPr>
    <p:cSldViewPr>
      <p:cViewPr varScale="1">
        <p:scale>
          <a:sx n="112" d="100"/>
          <a:sy n="112" d="100"/>
        </p:scale>
        <p:origin x="1504" y="192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80" y="11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Hunter" userId="15c2b344-0433-43cd-9378-eecd232312b4" providerId="ADAL" clId="{9EC37A99-3DF5-9744-9EFF-BF76B628206E}"/>
    <pc:docChg chg="custSel modSld">
      <pc:chgData name="Matthew Hunter" userId="15c2b344-0433-43cd-9378-eecd232312b4" providerId="ADAL" clId="{9EC37A99-3DF5-9744-9EFF-BF76B628206E}" dt="2018-11-01T03:08:14.175" v="5" actId="478"/>
      <pc:docMkLst>
        <pc:docMk/>
      </pc:docMkLst>
      <pc:sldChg chg="delSp">
        <pc:chgData name="Matthew Hunter" userId="15c2b344-0433-43cd-9378-eecd232312b4" providerId="ADAL" clId="{9EC37A99-3DF5-9744-9EFF-BF76B628206E}" dt="2018-11-01T03:07:54.565" v="0" actId="478"/>
        <pc:sldMkLst>
          <pc:docMk/>
          <pc:sldMk cId="3802770435" sldId="323"/>
        </pc:sldMkLst>
        <pc:spChg chg="del">
          <ac:chgData name="Matthew Hunter" userId="15c2b344-0433-43cd-9378-eecd232312b4" providerId="ADAL" clId="{9EC37A99-3DF5-9744-9EFF-BF76B628206E}" dt="2018-11-01T03:07:54.565" v="0" actId="478"/>
          <ac:spMkLst>
            <pc:docMk/>
            <pc:sldMk cId="3802770435" sldId="323"/>
            <ac:spMk id="9" creationId="{9DF05429-2933-4B0D-9D01-AF1031B229CC}"/>
          </ac:spMkLst>
        </pc:spChg>
        <pc:spChg chg="del">
          <ac:chgData name="Matthew Hunter" userId="15c2b344-0433-43cd-9378-eecd232312b4" providerId="ADAL" clId="{9EC37A99-3DF5-9744-9EFF-BF76B628206E}" dt="2018-11-01T03:07:54.565" v="0" actId="478"/>
          <ac:spMkLst>
            <pc:docMk/>
            <pc:sldMk cId="3802770435" sldId="323"/>
            <ac:spMk id="10" creationId="{62749297-F633-4E32-A4A0-55136CCD1A33}"/>
          </ac:spMkLst>
        </pc:spChg>
      </pc:sldChg>
      <pc:sldChg chg="delSp">
        <pc:chgData name="Matthew Hunter" userId="15c2b344-0433-43cd-9378-eecd232312b4" providerId="ADAL" clId="{9EC37A99-3DF5-9744-9EFF-BF76B628206E}" dt="2018-11-01T03:08:14.175" v="5" actId="478"/>
        <pc:sldMkLst>
          <pc:docMk/>
          <pc:sldMk cId="1490932192" sldId="324"/>
        </pc:sldMkLst>
        <pc:grpChg chg="del">
          <ac:chgData name="Matthew Hunter" userId="15c2b344-0433-43cd-9378-eecd232312b4" providerId="ADAL" clId="{9EC37A99-3DF5-9744-9EFF-BF76B628206E}" dt="2018-11-01T03:08:14.175" v="5" actId="478"/>
          <ac:grpSpMkLst>
            <pc:docMk/>
            <pc:sldMk cId="1490932192" sldId="324"/>
            <ac:grpSpMk id="2" creationId="{752B5E38-C2DC-4B96-8F17-2475C6446D12}"/>
          </ac:grpSpMkLst>
        </pc:grpChg>
      </pc:sldChg>
      <pc:sldChg chg="delSp">
        <pc:chgData name="Matthew Hunter" userId="15c2b344-0433-43cd-9378-eecd232312b4" providerId="ADAL" clId="{9EC37A99-3DF5-9744-9EFF-BF76B628206E}" dt="2018-11-01T03:08:00.135" v="2" actId="478"/>
        <pc:sldMkLst>
          <pc:docMk/>
          <pc:sldMk cId="1703342767" sldId="325"/>
        </pc:sldMkLst>
        <pc:grpChg chg="del">
          <ac:chgData name="Matthew Hunter" userId="15c2b344-0433-43cd-9378-eecd232312b4" providerId="ADAL" clId="{9EC37A99-3DF5-9744-9EFF-BF76B628206E}" dt="2018-11-01T03:08:00.135" v="2" actId="478"/>
          <ac:grpSpMkLst>
            <pc:docMk/>
            <pc:sldMk cId="1703342767" sldId="325"/>
            <ac:grpSpMk id="2" creationId="{752B5E38-C2DC-4B96-8F17-2475C6446D12}"/>
          </ac:grpSpMkLst>
        </pc:grpChg>
      </pc:sldChg>
      <pc:sldChg chg="delSp">
        <pc:chgData name="Matthew Hunter" userId="15c2b344-0433-43cd-9378-eecd232312b4" providerId="ADAL" clId="{9EC37A99-3DF5-9744-9EFF-BF76B628206E}" dt="2018-11-01T03:08:02.542" v="3" actId="478"/>
        <pc:sldMkLst>
          <pc:docMk/>
          <pc:sldMk cId="3744854634" sldId="326"/>
        </pc:sldMkLst>
        <pc:grpChg chg="del">
          <ac:chgData name="Matthew Hunter" userId="15c2b344-0433-43cd-9378-eecd232312b4" providerId="ADAL" clId="{9EC37A99-3DF5-9744-9EFF-BF76B628206E}" dt="2018-11-01T03:08:02.542" v="3" actId="478"/>
          <ac:grpSpMkLst>
            <pc:docMk/>
            <pc:sldMk cId="3744854634" sldId="326"/>
            <ac:grpSpMk id="2" creationId="{752B5E38-C2DC-4B96-8F17-2475C6446D12}"/>
          </ac:grpSpMkLst>
        </pc:grpChg>
      </pc:sldChg>
      <pc:sldChg chg="delSp">
        <pc:chgData name="Matthew Hunter" userId="15c2b344-0433-43cd-9378-eecd232312b4" providerId="ADAL" clId="{9EC37A99-3DF5-9744-9EFF-BF76B628206E}" dt="2018-11-01T03:08:11.165" v="4" actId="478"/>
        <pc:sldMkLst>
          <pc:docMk/>
          <pc:sldMk cId="712020547" sldId="327"/>
        </pc:sldMkLst>
        <pc:grpChg chg="del">
          <ac:chgData name="Matthew Hunter" userId="15c2b344-0433-43cd-9378-eecd232312b4" providerId="ADAL" clId="{9EC37A99-3DF5-9744-9EFF-BF76B628206E}" dt="2018-11-01T03:08:11.165" v="4" actId="478"/>
          <ac:grpSpMkLst>
            <pc:docMk/>
            <pc:sldMk cId="712020547" sldId="327"/>
            <ac:grpSpMk id="2" creationId="{752B5E38-C2DC-4B96-8F17-2475C6446D12}"/>
          </ac:grpSpMkLst>
        </pc:grpChg>
      </pc:sldChg>
      <pc:sldChg chg="delSp">
        <pc:chgData name="Matthew Hunter" userId="15c2b344-0433-43cd-9378-eecd232312b4" providerId="ADAL" clId="{9EC37A99-3DF5-9744-9EFF-BF76B628206E}" dt="2018-11-01T03:07:57.299" v="1" actId="478"/>
        <pc:sldMkLst>
          <pc:docMk/>
          <pc:sldMk cId="2644115607" sldId="328"/>
        </pc:sldMkLst>
        <pc:grpChg chg="del">
          <ac:chgData name="Matthew Hunter" userId="15c2b344-0433-43cd-9378-eecd232312b4" providerId="ADAL" clId="{9EC37A99-3DF5-9744-9EFF-BF76B628206E}" dt="2018-11-01T03:07:57.299" v="1" actId="478"/>
          <ac:grpSpMkLst>
            <pc:docMk/>
            <pc:sldMk cId="2644115607" sldId="328"/>
            <ac:grpSpMk id="2" creationId="{752B5E38-C2DC-4B96-8F17-2475C6446D12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10/31/18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10/31/18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5562600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Customer Experience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Videos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Customer Experience Videos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A22E3A-6CEA-4FBA-9019-4EA233379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898" y="2752970"/>
            <a:ext cx="2828122" cy="406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3</a:t>
                </a:fld>
                <a:r>
                  <a:rPr lang="en-US" sz="1400" dirty="0"/>
                  <a:t> – Customer Experience Videos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3623855-935E-448C-9FAA-717874E28D40}"/>
              </a:ext>
            </a:extLst>
          </p:cNvPr>
          <p:cNvGrpSpPr/>
          <p:nvPr/>
        </p:nvGrpSpPr>
        <p:grpSpPr>
          <a:xfrm>
            <a:off x="3515056" y="237753"/>
            <a:ext cx="3155104" cy="2369880"/>
            <a:chOff x="3557582" y="174685"/>
            <a:chExt cx="3155104" cy="2369880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C0F3661D-76F7-453D-817E-075167CB6720}"/>
                </a:ext>
              </a:extLst>
            </p:cNvPr>
            <p:cNvSpPr txBox="1"/>
            <p:nvPr/>
          </p:nvSpPr>
          <p:spPr>
            <a:xfrm>
              <a:off x="3637291" y="174685"/>
              <a:ext cx="3075395" cy="2369880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IT PERSONAL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Be your Un-carrier self! We personalize every customer interaction to make the best use of your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time.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Be your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Un-carrier self!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Have a two-way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conversation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Spend time on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matters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Match needs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 Un-carrier moves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Have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Serious Fun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6EE317-CC87-4557-AA84-AB4D9991E8EC}"/>
                </a:ext>
              </a:extLst>
            </p:cNvPr>
            <p:cNvSpPr/>
            <p:nvPr/>
          </p:nvSpPr>
          <p:spPr>
            <a:xfrm>
              <a:off x="3557582" y="1933667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53E6B9-83F6-4CC0-9B71-259263B11C4A}"/>
              </a:ext>
            </a:extLst>
          </p:cNvPr>
          <p:cNvGrpSpPr/>
          <p:nvPr/>
        </p:nvGrpSpPr>
        <p:grpSpPr>
          <a:xfrm>
            <a:off x="6717766" y="1398254"/>
            <a:ext cx="3384014" cy="2000548"/>
            <a:chOff x="6725559" y="1625933"/>
            <a:chExt cx="3384014" cy="2000548"/>
          </a:xfrm>
        </p:grpSpPr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0FD2A810-A2F3-4D33-9643-BA3F816874C3}"/>
                </a:ext>
              </a:extLst>
            </p:cNvPr>
            <p:cNvSpPr txBox="1"/>
            <p:nvPr/>
          </p:nvSpPr>
          <p:spPr>
            <a:xfrm>
              <a:off x="6804522" y="1625933"/>
              <a:ext cx="3305051" cy="2000548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EXPLORE &amp; DISCOVER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Trying, seeing, feeling, asking…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highly encouraged, there’s no rush!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Explore hands on,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 by side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Own our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Demonstrate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products &amp; features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Offer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competitive comparison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Match their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pace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C4005B-322D-4A02-A7E2-17E42A21DCC6}"/>
                </a:ext>
              </a:extLst>
            </p:cNvPr>
            <p:cNvSpPr/>
            <p:nvPr/>
          </p:nvSpPr>
          <p:spPr>
            <a:xfrm>
              <a:off x="6725559" y="2527898"/>
              <a:ext cx="3770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3C0D5B-DEC8-4F2C-9D74-42F1883B50CF}"/>
              </a:ext>
            </a:extLst>
          </p:cNvPr>
          <p:cNvGrpSpPr/>
          <p:nvPr/>
        </p:nvGrpSpPr>
        <p:grpSpPr>
          <a:xfrm>
            <a:off x="154294" y="1828521"/>
            <a:ext cx="3400616" cy="2339102"/>
            <a:chOff x="142167" y="1179153"/>
            <a:chExt cx="3400616" cy="23391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46F737-DFAD-42DE-A57E-AAC3A9D52DDD}"/>
                </a:ext>
              </a:extLst>
            </p:cNvPr>
            <p:cNvSpPr txBox="1"/>
            <p:nvPr/>
          </p:nvSpPr>
          <p:spPr>
            <a:xfrm>
              <a:off x="221892" y="1179153"/>
              <a:ext cx="3320891" cy="2339102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  SOLVED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We get it.  We’ll listen, answer questions, resolve issues, whatever’s needed, with empathy.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Listen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show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empathy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&amp; apologize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Appreciate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routine transactions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Take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ownership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Focus on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resolution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&amp; tools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Follow up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624C76-6446-4B6F-A66D-7545A43A0DAF}"/>
                </a:ext>
              </a:extLst>
            </p:cNvPr>
            <p:cNvSpPr/>
            <p:nvPr/>
          </p:nvSpPr>
          <p:spPr>
            <a:xfrm>
              <a:off x="142167" y="2079546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B3E39EC-95ED-4229-9498-47D6F2BBB0B7}"/>
              </a:ext>
            </a:extLst>
          </p:cNvPr>
          <p:cNvGrpSpPr/>
          <p:nvPr/>
        </p:nvGrpSpPr>
        <p:grpSpPr>
          <a:xfrm>
            <a:off x="5824559" y="3909750"/>
            <a:ext cx="4151377" cy="2339102"/>
            <a:chOff x="5484019" y="4176737"/>
            <a:chExt cx="4151377" cy="2339102"/>
          </a:xfrm>
        </p:grpSpPr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04C0ECCD-B10B-4BF4-8E86-0DD8E30DDA25}"/>
                </a:ext>
              </a:extLst>
            </p:cNvPr>
            <p:cNvSpPr txBox="1"/>
            <p:nvPr/>
          </p:nvSpPr>
          <p:spPr>
            <a:xfrm>
              <a:off x="5562600" y="4176737"/>
              <a:ext cx="4072796" cy="2339102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GUIDE THE PURCHASE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Ready to buy or not quite sure? Trust us. We’ll ask the right questions, we’re the experts.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Ask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questions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Uncover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T-Mobile for Business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needs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Explain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Why T-Mobile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Share product, service &amp; network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expertise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Give your personal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recommendations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Overcome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hesitations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Drive the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purchase decision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F29B51-ACA7-4B3B-BDAB-4AFA61884F8D}"/>
                </a:ext>
              </a:extLst>
            </p:cNvPr>
            <p:cNvSpPr/>
            <p:nvPr/>
          </p:nvSpPr>
          <p:spPr>
            <a:xfrm>
              <a:off x="5484019" y="486551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718B19B-2097-4693-8C44-710F7753F93D}"/>
              </a:ext>
            </a:extLst>
          </p:cNvPr>
          <p:cNvGrpSpPr/>
          <p:nvPr/>
        </p:nvGrpSpPr>
        <p:grpSpPr>
          <a:xfrm>
            <a:off x="1559310" y="4331691"/>
            <a:ext cx="3731469" cy="2123658"/>
            <a:chOff x="661984" y="4130730"/>
            <a:chExt cx="3731469" cy="2123658"/>
          </a:xfrm>
        </p:grpSpPr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3A36EB15-3D9A-4F0E-9169-1007A36A7561}"/>
                </a:ext>
              </a:extLst>
            </p:cNvPr>
            <p:cNvSpPr txBox="1"/>
            <p:nvPr/>
          </p:nvSpPr>
          <p:spPr>
            <a:xfrm>
              <a:off x="740156" y="4130730"/>
              <a:ext cx="3653297" cy="2123658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STAY CONNECTED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On your device that’s ready to go. To us,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 your T-Mobile person…in ways that work.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Put the device in their hand,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ready to go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Set the right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expectations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Review the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self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options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on their terms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Offer to help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friends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family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Ask for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feedback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22457E-E0AE-4070-98FF-3EC545C9EFC6}"/>
                </a:ext>
              </a:extLst>
            </p:cNvPr>
            <p:cNvSpPr/>
            <p:nvPr/>
          </p:nvSpPr>
          <p:spPr>
            <a:xfrm>
              <a:off x="661984" y="503357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B017162-8B44-4BAC-BA69-957245782447}"/>
              </a:ext>
            </a:extLst>
          </p:cNvPr>
          <p:cNvGrpSpPr/>
          <p:nvPr/>
        </p:nvGrpSpPr>
        <p:grpSpPr>
          <a:xfrm>
            <a:off x="511000" y="464720"/>
            <a:ext cx="1906844" cy="838200"/>
            <a:chOff x="435036" y="1673356"/>
            <a:chExt cx="1906844" cy="8382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3A5B175-C6B1-480E-8E4B-99DCA7306551}"/>
                </a:ext>
              </a:extLst>
            </p:cNvPr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3B5B9C-4F19-4CB8-BA93-50553045BABD}"/>
                </a:ext>
              </a:extLst>
            </p:cNvPr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87F7CCB-3C64-4D8A-BF5C-6AEE8ACE0256}"/>
                </a:ext>
              </a:extLst>
            </p:cNvPr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7A155DC-28E7-4F7D-A1BE-5F4A2F15A8E5}"/>
                </a:ext>
              </a:extLst>
            </p:cNvPr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DA31C7C-5F8A-4B0E-9703-CC1213FD79CE}"/>
                </a:ext>
              </a:extLst>
            </p:cNvPr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7704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4</a:t>
                </a:fld>
                <a:r>
                  <a:rPr lang="en-US" sz="1400" dirty="0"/>
                  <a:t> – Customer Experience Videos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6029DE-4B95-47CA-926F-C2D20169BE6F}"/>
              </a:ext>
            </a:extLst>
          </p:cNvPr>
          <p:cNvGrpSpPr/>
          <p:nvPr/>
        </p:nvGrpSpPr>
        <p:grpSpPr>
          <a:xfrm>
            <a:off x="338462" y="493250"/>
            <a:ext cx="2445431" cy="826513"/>
            <a:chOff x="211403" y="204837"/>
            <a:chExt cx="2445728" cy="9231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75F0352-CC0A-423C-9F7E-3BEF86204FD8}"/>
                </a:ext>
              </a:extLst>
            </p:cNvPr>
            <p:cNvSpPr/>
            <p:nvPr/>
          </p:nvSpPr>
          <p:spPr>
            <a:xfrm>
              <a:off x="263564" y="204837"/>
              <a:ext cx="1174219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B70C7E-85B1-48FB-B829-FD1FE6150A8D}"/>
                </a:ext>
              </a:extLst>
            </p:cNvPr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A79A61-51FC-45E3-9D1C-53385C88F2B0}"/>
                </a:ext>
              </a:extLst>
            </p:cNvPr>
            <p:cNvSpPr/>
            <p:nvPr/>
          </p:nvSpPr>
          <p:spPr>
            <a:xfrm>
              <a:off x="1915247" y="206270"/>
              <a:ext cx="741884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E6B91F-548B-4C27-9564-F4EFD396F6E2}"/>
                </a:ext>
              </a:extLst>
            </p:cNvPr>
            <p:cNvSpPr/>
            <p:nvPr/>
          </p:nvSpPr>
          <p:spPr>
            <a:xfrm>
              <a:off x="1240845" y="433311"/>
              <a:ext cx="1263864" cy="69468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BEE8A6-35A5-499D-9FF3-1770F50E7980}"/>
                </a:ext>
              </a:extLst>
            </p:cNvPr>
            <p:cNvSpPr/>
            <p:nvPr/>
          </p:nvSpPr>
          <p:spPr>
            <a:xfrm>
              <a:off x="329559" y="273325"/>
              <a:ext cx="2264766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VIDEO 1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3623855-935E-448C-9FAA-717874E28D40}"/>
              </a:ext>
            </a:extLst>
          </p:cNvPr>
          <p:cNvGrpSpPr/>
          <p:nvPr/>
        </p:nvGrpSpPr>
        <p:grpSpPr>
          <a:xfrm>
            <a:off x="3515056" y="237753"/>
            <a:ext cx="3155104" cy="2369880"/>
            <a:chOff x="3557582" y="174685"/>
            <a:chExt cx="3155104" cy="2369880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C0F3661D-76F7-453D-817E-075167CB6720}"/>
                </a:ext>
              </a:extLst>
            </p:cNvPr>
            <p:cNvSpPr txBox="1"/>
            <p:nvPr/>
          </p:nvSpPr>
          <p:spPr>
            <a:xfrm>
              <a:off x="3637291" y="174685"/>
              <a:ext cx="3075395" cy="2369880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IT PERSONAL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Be your Un-carrier self! We personalize every customer interaction to make the best use of your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time.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Be your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Un-carrier self!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Have a two-way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conversation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Spend time on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matters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Match needs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 Un-carrier moves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Have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Serious Fun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6EE317-CC87-4557-AA84-AB4D9991E8EC}"/>
                </a:ext>
              </a:extLst>
            </p:cNvPr>
            <p:cNvSpPr/>
            <p:nvPr/>
          </p:nvSpPr>
          <p:spPr>
            <a:xfrm>
              <a:off x="3557582" y="1933667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53E6B9-83F6-4CC0-9B71-259263B11C4A}"/>
              </a:ext>
            </a:extLst>
          </p:cNvPr>
          <p:cNvGrpSpPr/>
          <p:nvPr/>
        </p:nvGrpSpPr>
        <p:grpSpPr>
          <a:xfrm>
            <a:off x="6717766" y="1398254"/>
            <a:ext cx="3384014" cy="2000548"/>
            <a:chOff x="6725559" y="1625933"/>
            <a:chExt cx="3384014" cy="2000548"/>
          </a:xfrm>
        </p:grpSpPr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0FD2A810-A2F3-4D33-9643-BA3F816874C3}"/>
                </a:ext>
              </a:extLst>
            </p:cNvPr>
            <p:cNvSpPr txBox="1"/>
            <p:nvPr/>
          </p:nvSpPr>
          <p:spPr>
            <a:xfrm>
              <a:off x="6804522" y="1625933"/>
              <a:ext cx="3305051" cy="2000548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EXPLORE &amp; DISCOVER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Trying, seeing, feeling, asking…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highly encouraged, there’s no rush!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Explore hands on, side by side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Own our network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Demonstrate products &amp; features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Offer competitive comparison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Match their pace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C4005B-322D-4A02-A7E2-17E42A21DCC6}"/>
                </a:ext>
              </a:extLst>
            </p:cNvPr>
            <p:cNvSpPr/>
            <p:nvPr/>
          </p:nvSpPr>
          <p:spPr>
            <a:xfrm>
              <a:off x="6725559" y="2527898"/>
              <a:ext cx="3770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3C0D5B-DEC8-4F2C-9D74-42F1883B50CF}"/>
              </a:ext>
            </a:extLst>
          </p:cNvPr>
          <p:cNvGrpSpPr/>
          <p:nvPr/>
        </p:nvGrpSpPr>
        <p:grpSpPr>
          <a:xfrm>
            <a:off x="154294" y="1828521"/>
            <a:ext cx="3400616" cy="2339102"/>
            <a:chOff x="142167" y="1179153"/>
            <a:chExt cx="3400616" cy="23391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46F737-DFAD-42DE-A57E-AAC3A9D52DDD}"/>
                </a:ext>
              </a:extLst>
            </p:cNvPr>
            <p:cNvSpPr txBox="1"/>
            <p:nvPr/>
          </p:nvSpPr>
          <p:spPr>
            <a:xfrm>
              <a:off x="221892" y="1179153"/>
              <a:ext cx="3320891" cy="2339102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  SOLVED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get it.  We’ll listen, answer questions, resolve issues, whatever’s needed, with empathy.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Listen, show empathy, &amp; apologize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Appreciate routine transactions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Take ownership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 on resolution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resources &amp; tools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Follow up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624C76-6446-4B6F-A66D-7545A43A0DAF}"/>
                </a:ext>
              </a:extLst>
            </p:cNvPr>
            <p:cNvSpPr/>
            <p:nvPr/>
          </p:nvSpPr>
          <p:spPr>
            <a:xfrm>
              <a:off x="142167" y="2079546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B3E39EC-95ED-4229-9498-47D6F2BBB0B7}"/>
              </a:ext>
            </a:extLst>
          </p:cNvPr>
          <p:cNvGrpSpPr/>
          <p:nvPr/>
        </p:nvGrpSpPr>
        <p:grpSpPr>
          <a:xfrm>
            <a:off x="5824559" y="3909750"/>
            <a:ext cx="4151377" cy="2339102"/>
            <a:chOff x="5484019" y="4176737"/>
            <a:chExt cx="4151377" cy="2339102"/>
          </a:xfrm>
        </p:grpSpPr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04C0ECCD-B10B-4BF4-8E86-0DD8E30DDA25}"/>
                </a:ext>
              </a:extLst>
            </p:cNvPr>
            <p:cNvSpPr txBox="1"/>
            <p:nvPr/>
          </p:nvSpPr>
          <p:spPr>
            <a:xfrm>
              <a:off x="5562600" y="4176737"/>
              <a:ext cx="4072796" cy="2339102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GUIDE THE PURCHASE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Ready to buy or not quite sure? Trust us. We’ll ask the right questions, we’re the experts.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Ask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questions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Uncover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T-Mobile for Business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needs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Explain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Why T-Mobile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Share product, service &amp; network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expertise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Give your personal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recommendations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Overcome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hesitations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Drive the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purchase decision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F29B51-ACA7-4B3B-BDAB-4AFA61884F8D}"/>
                </a:ext>
              </a:extLst>
            </p:cNvPr>
            <p:cNvSpPr/>
            <p:nvPr/>
          </p:nvSpPr>
          <p:spPr>
            <a:xfrm>
              <a:off x="5484019" y="486551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718B19B-2097-4693-8C44-710F7753F93D}"/>
              </a:ext>
            </a:extLst>
          </p:cNvPr>
          <p:cNvGrpSpPr/>
          <p:nvPr/>
        </p:nvGrpSpPr>
        <p:grpSpPr>
          <a:xfrm>
            <a:off x="1559310" y="4331691"/>
            <a:ext cx="3731469" cy="2123658"/>
            <a:chOff x="661984" y="4130730"/>
            <a:chExt cx="3731469" cy="2123658"/>
          </a:xfrm>
        </p:grpSpPr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3A36EB15-3D9A-4F0E-9169-1007A36A7561}"/>
                </a:ext>
              </a:extLst>
            </p:cNvPr>
            <p:cNvSpPr txBox="1"/>
            <p:nvPr/>
          </p:nvSpPr>
          <p:spPr>
            <a:xfrm>
              <a:off x="740156" y="4130730"/>
              <a:ext cx="3653297" cy="2123658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STAY CONNECTED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your device that’s ready to go. To us, 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your T-Mobile person…in ways that work.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the device in their hand, ready to go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 the right expectations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 the self serve options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 on their terms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Offer to help friends &amp; family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Ask for feedback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22457E-E0AE-4070-98FF-3EC545C9EFC6}"/>
                </a:ext>
              </a:extLst>
            </p:cNvPr>
            <p:cNvSpPr/>
            <p:nvPr/>
          </p:nvSpPr>
          <p:spPr>
            <a:xfrm>
              <a:off x="661984" y="503357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1156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5</a:t>
                </a:fld>
                <a:r>
                  <a:rPr lang="en-US" sz="1400" dirty="0"/>
                  <a:t> – Customer Experience Videos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6029DE-4B95-47CA-926F-C2D20169BE6F}"/>
              </a:ext>
            </a:extLst>
          </p:cNvPr>
          <p:cNvGrpSpPr/>
          <p:nvPr/>
        </p:nvGrpSpPr>
        <p:grpSpPr>
          <a:xfrm>
            <a:off x="338462" y="493250"/>
            <a:ext cx="2445431" cy="826513"/>
            <a:chOff x="211403" y="204837"/>
            <a:chExt cx="2445728" cy="9231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75F0352-CC0A-423C-9F7E-3BEF86204FD8}"/>
                </a:ext>
              </a:extLst>
            </p:cNvPr>
            <p:cNvSpPr/>
            <p:nvPr/>
          </p:nvSpPr>
          <p:spPr>
            <a:xfrm>
              <a:off x="263564" y="204837"/>
              <a:ext cx="1174219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B70C7E-85B1-48FB-B829-FD1FE6150A8D}"/>
                </a:ext>
              </a:extLst>
            </p:cNvPr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A79A61-51FC-45E3-9D1C-53385C88F2B0}"/>
                </a:ext>
              </a:extLst>
            </p:cNvPr>
            <p:cNvSpPr/>
            <p:nvPr/>
          </p:nvSpPr>
          <p:spPr>
            <a:xfrm>
              <a:off x="1915247" y="206270"/>
              <a:ext cx="741884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E6B91F-548B-4C27-9564-F4EFD396F6E2}"/>
                </a:ext>
              </a:extLst>
            </p:cNvPr>
            <p:cNvSpPr/>
            <p:nvPr/>
          </p:nvSpPr>
          <p:spPr>
            <a:xfrm>
              <a:off x="1240845" y="433311"/>
              <a:ext cx="1263864" cy="69468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BEE8A6-35A5-499D-9FF3-1770F50E7980}"/>
                </a:ext>
              </a:extLst>
            </p:cNvPr>
            <p:cNvSpPr/>
            <p:nvPr/>
          </p:nvSpPr>
          <p:spPr>
            <a:xfrm>
              <a:off x="329559" y="273325"/>
              <a:ext cx="2264766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VIDEO 2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3623855-935E-448C-9FAA-717874E28D40}"/>
              </a:ext>
            </a:extLst>
          </p:cNvPr>
          <p:cNvGrpSpPr/>
          <p:nvPr/>
        </p:nvGrpSpPr>
        <p:grpSpPr>
          <a:xfrm>
            <a:off x="3515056" y="237753"/>
            <a:ext cx="3155104" cy="2369880"/>
            <a:chOff x="3557582" y="174685"/>
            <a:chExt cx="3155104" cy="2369880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C0F3661D-76F7-453D-817E-075167CB6720}"/>
                </a:ext>
              </a:extLst>
            </p:cNvPr>
            <p:cNvSpPr txBox="1"/>
            <p:nvPr/>
          </p:nvSpPr>
          <p:spPr>
            <a:xfrm>
              <a:off x="3637291" y="174685"/>
              <a:ext cx="3075395" cy="2369880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IT PERSONAL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 your Un-carrier self! We personalize every customer interaction to make the best use of your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 your Un-carrier self!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a two-way conversation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Spend time on what matters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Match needs to Un-carrier moves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Serious Fun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6EE317-CC87-4557-AA84-AB4D9991E8EC}"/>
                </a:ext>
              </a:extLst>
            </p:cNvPr>
            <p:cNvSpPr/>
            <p:nvPr/>
          </p:nvSpPr>
          <p:spPr>
            <a:xfrm>
              <a:off x="3557582" y="1933667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53E6B9-83F6-4CC0-9B71-259263B11C4A}"/>
              </a:ext>
            </a:extLst>
          </p:cNvPr>
          <p:cNvGrpSpPr/>
          <p:nvPr/>
        </p:nvGrpSpPr>
        <p:grpSpPr>
          <a:xfrm>
            <a:off x="6717766" y="1398254"/>
            <a:ext cx="3384014" cy="2000548"/>
            <a:chOff x="6725559" y="1625933"/>
            <a:chExt cx="3384014" cy="2000548"/>
          </a:xfrm>
        </p:grpSpPr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0FD2A810-A2F3-4D33-9643-BA3F816874C3}"/>
                </a:ext>
              </a:extLst>
            </p:cNvPr>
            <p:cNvSpPr txBox="1"/>
            <p:nvPr/>
          </p:nvSpPr>
          <p:spPr>
            <a:xfrm>
              <a:off x="6804522" y="1625933"/>
              <a:ext cx="3305051" cy="2000548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EXPLORE &amp; DISCOVER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Trying, seeing, feeling, asking…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highly encouraged, there’s no rush!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Explore hands on,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 by side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Own our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Demonstrate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products &amp; features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Offer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competitive comparison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Match their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pace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C4005B-322D-4A02-A7E2-17E42A21DCC6}"/>
                </a:ext>
              </a:extLst>
            </p:cNvPr>
            <p:cNvSpPr/>
            <p:nvPr/>
          </p:nvSpPr>
          <p:spPr>
            <a:xfrm>
              <a:off x="6725559" y="2527898"/>
              <a:ext cx="3770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3C0D5B-DEC8-4F2C-9D74-42F1883B50CF}"/>
              </a:ext>
            </a:extLst>
          </p:cNvPr>
          <p:cNvGrpSpPr/>
          <p:nvPr/>
        </p:nvGrpSpPr>
        <p:grpSpPr>
          <a:xfrm>
            <a:off x="154294" y="1828521"/>
            <a:ext cx="3400616" cy="2339102"/>
            <a:chOff x="142167" y="1179153"/>
            <a:chExt cx="3400616" cy="23391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46F737-DFAD-42DE-A57E-AAC3A9D52DDD}"/>
                </a:ext>
              </a:extLst>
            </p:cNvPr>
            <p:cNvSpPr txBox="1"/>
            <p:nvPr/>
          </p:nvSpPr>
          <p:spPr>
            <a:xfrm>
              <a:off x="221892" y="1179153"/>
              <a:ext cx="3320891" cy="2339102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  SOLVED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We get it.  We’ll listen, answer questions, resolve issues, whatever’s needed, with empathy.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Listen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show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empathy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&amp; apologize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Appreciate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routine transactions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Take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ownership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Focus on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resolution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&amp; tools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Follow up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624C76-6446-4B6F-A66D-7545A43A0DAF}"/>
                </a:ext>
              </a:extLst>
            </p:cNvPr>
            <p:cNvSpPr/>
            <p:nvPr/>
          </p:nvSpPr>
          <p:spPr>
            <a:xfrm>
              <a:off x="142167" y="2079546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B3E39EC-95ED-4229-9498-47D6F2BBB0B7}"/>
              </a:ext>
            </a:extLst>
          </p:cNvPr>
          <p:cNvGrpSpPr/>
          <p:nvPr/>
        </p:nvGrpSpPr>
        <p:grpSpPr>
          <a:xfrm>
            <a:off x="5824559" y="3909750"/>
            <a:ext cx="4151377" cy="2339102"/>
            <a:chOff x="5484019" y="4176737"/>
            <a:chExt cx="4151377" cy="2339102"/>
          </a:xfrm>
        </p:grpSpPr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04C0ECCD-B10B-4BF4-8E86-0DD8E30DDA25}"/>
                </a:ext>
              </a:extLst>
            </p:cNvPr>
            <p:cNvSpPr txBox="1"/>
            <p:nvPr/>
          </p:nvSpPr>
          <p:spPr>
            <a:xfrm>
              <a:off x="5562600" y="4176737"/>
              <a:ext cx="4072796" cy="2339102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GUIDE THE PURCHASE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Ready to buy or not quite sure? Trust us. We’ll ask the right questions, we’re the experts.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Ask personalized questions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Uncover T-Mobile for Business needs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Explain Why T-Mobile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 product, service &amp; network expertise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Give your personal recommendations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Overcome hesitations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Drive the purchase decision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F29B51-ACA7-4B3B-BDAB-4AFA61884F8D}"/>
                </a:ext>
              </a:extLst>
            </p:cNvPr>
            <p:cNvSpPr/>
            <p:nvPr/>
          </p:nvSpPr>
          <p:spPr>
            <a:xfrm>
              <a:off x="5484019" y="486551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718B19B-2097-4693-8C44-710F7753F93D}"/>
              </a:ext>
            </a:extLst>
          </p:cNvPr>
          <p:cNvGrpSpPr/>
          <p:nvPr/>
        </p:nvGrpSpPr>
        <p:grpSpPr>
          <a:xfrm>
            <a:off x="1559310" y="4331691"/>
            <a:ext cx="3731469" cy="2123658"/>
            <a:chOff x="661984" y="4130730"/>
            <a:chExt cx="3731469" cy="2123658"/>
          </a:xfrm>
        </p:grpSpPr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3A36EB15-3D9A-4F0E-9169-1007A36A7561}"/>
                </a:ext>
              </a:extLst>
            </p:cNvPr>
            <p:cNvSpPr txBox="1"/>
            <p:nvPr/>
          </p:nvSpPr>
          <p:spPr>
            <a:xfrm>
              <a:off x="740156" y="4130730"/>
              <a:ext cx="3653297" cy="2123658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STAY CONNECTED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On your device that’s ready to go. To us,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 your T-Mobile person…in ways that work.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Put the device in their hand,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ready to go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Set the right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expectations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Review the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self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options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on their terms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Offer to help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friends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family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Ask for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feedback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22457E-E0AE-4070-98FF-3EC545C9EFC6}"/>
                </a:ext>
              </a:extLst>
            </p:cNvPr>
            <p:cNvSpPr/>
            <p:nvPr/>
          </p:nvSpPr>
          <p:spPr>
            <a:xfrm>
              <a:off x="661984" y="503357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33427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6</a:t>
                </a:fld>
                <a:r>
                  <a:rPr lang="en-US" sz="1400" dirty="0"/>
                  <a:t> – Customer Experience Videos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6029DE-4B95-47CA-926F-C2D20169BE6F}"/>
              </a:ext>
            </a:extLst>
          </p:cNvPr>
          <p:cNvGrpSpPr/>
          <p:nvPr/>
        </p:nvGrpSpPr>
        <p:grpSpPr>
          <a:xfrm>
            <a:off x="338462" y="493250"/>
            <a:ext cx="2445431" cy="826513"/>
            <a:chOff x="211403" y="204837"/>
            <a:chExt cx="2445728" cy="9231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75F0352-CC0A-423C-9F7E-3BEF86204FD8}"/>
                </a:ext>
              </a:extLst>
            </p:cNvPr>
            <p:cNvSpPr/>
            <p:nvPr/>
          </p:nvSpPr>
          <p:spPr>
            <a:xfrm>
              <a:off x="263564" y="204837"/>
              <a:ext cx="1174219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B70C7E-85B1-48FB-B829-FD1FE6150A8D}"/>
                </a:ext>
              </a:extLst>
            </p:cNvPr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A79A61-51FC-45E3-9D1C-53385C88F2B0}"/>
                </a:ext>
              </a:extLst>
            </p:cNvPr>
            <p:cNvSpPr/>
            <p:nvPr/>
          </p:nvSpPr>
          <p:spPr>
            <a:xfrm>
              <a:off x="1915247" y="206270"/>
              <a:ext cx="741884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E6B91F-548B-4C27-9564-F4EFD396F6E2}"/>
                </a:ext>
              </a:extLst>
            </p:cNvPr>
            <p:cNvSpPr/>
            <p:nvPr/>
          </p:nvSpPr>
          <p:spPr>
            <a:xfrm>
              <a:off x="1240845" y="433311"/>
              <a:ext cx="1263864" cy="69468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BEE8A6-35A5-499D-9FF3-1770F50E7980}"/>
                </a:ext>
              </a:extLst>
            </p:cNvPr>
            <p:cNvSpPr/>
            <p:nvPr/>
          </p:nvSpPr>
          <p:spPr>
            <a:xfrm>
              <a:off x="329559" y="273325"/>
              <a:ext cx="2264766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VIDEO 3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53E6B9-83F6-4CC0-9B71-259263B11C4A}"/>
              </a:ext>
            </a:extLst>
          </p:cNvPr>
          <p:cNvGrpSpPr/>
          <p:nvPr/>
        </p:nvGrpSpPr>
        <p:grpSpPr>
          <a:xfrm>
            <a:off x="6717766" y="1398254"/>
            <a:ext cx="3384014" cy="2000548"/>
            <a:chOff x="6725559" y="1625933"/>
            <a:chExt cx="3384014" cy="2000548"/>
          </a:xfrm>
        </p:grpSpPr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0FD2A810-A2F3-4D33-9643-BA3F816874C3}"/>
                </a:ext>
              </a:extLst>
            </p:cNvPr>
            <p:cNvSpPr txBox="1"/>
            <p:nvPr/>
          </p:nvSpPr>
          <p:spPr>
            <a:xfrm>
              <a:off x="6804522" y="1625933"/>
              <a:ext cx="3305051" cy="2000548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EXPLORE &amp; DISCOVER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Trying, seeing, feeling, asking…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highly encouraged, there’s no rush!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Explore hands on,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 by side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Own our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Demonstrate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products &amp; features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Offer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competitive comparison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Match their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pace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C4005B-322D-4A02-A7E2-17E42A21DCC6}"/>
                </a:ext>
              </a:extLst>
            </p:cNvPr>
            <p:cNvSpPr/>
            <p:nvPr/>
          </p:nvSpPr>
          <p:spPr>
            <a:xfrm>
              <a:off x="6725559" y="2527898"/>
              <a:ext cx="3770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3C0D5B-DEC8-4F2C-9D74-42F1883B50CF}"/>
              </a:ext>
            </a:extLst>
          </p:cNvPr>
          <p:cNvGrpSpPr/>
          <p:nvPr/>
        </p:nvGrpSpPr>
        <p:grpSpPr>
          <a:xfrm>
            <a:off x="154294" y="1828521"/>
            <a:ext cx="3400616" cy="2339102"/>
            <a:chOff x="142167" y="1179153"/>
            <a:chExt cx="3400616" cy="23391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46F737-DFAD-42DE-A57E-AAC3A9D52DDD}"/>
                </a:ext>
              </a:extLst>
            </p:cNvPr>
            <p:cNvSpPr txBox="1"/>
            <p:nvPr/>
          </p:nvSpPr>
          <p:spPr>
            <a:xfrm>
              <a:off x="221892" y="1179153"/>
              <a:ext cx="3320891" cy="2339102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  SOLVED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get it.  We’ll listen, answer questions, resolve issues, whatever’s needed, with empathy.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Listen, show empathy, &amp; apologize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Appreciate routine transactions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Take ownership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 on resolution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resources &amp; tools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Follow up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624C76-6446-4B6F-A66D-7545A43A0DAF}"/>
                </a:ext>
              </a:extLst>
            </p:cNvPr>
            <p:cNvSpPr/>
            <p:nvPr/>
          </p:nvSpPr>
          <p:spPr>
            <a:xfrm>
              <a:off x="142167" y="2079546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B3E39EC-95ED-4229-9498-47D6F2BBB0B7}"/>
              </a:ext>
            </a:extLst>
          </p:cNvPr>
          <p:cNvGrpSpPr/>
          <p:nvPr/>
        </p:nvGrpSpPr>
        <p:grpSpPr>
          <a:xfrm>
            <a:off x="5824559" y="3909750"/>
            <a:ext cx="4151377" cy="2339102"/>
            <a:chOff x="5484019" y="4176737"/>
            <a:chExt cx="4151377" cy="2339102"/>
          </a:xfrm>
        </p:grpSpPr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04C0ECCD-B10B-4BF4-8E86-0DD8E30DDA25}"/>
                </a:ext>
              </a:extLst>
            </p:cNvPr>
            <p:cNvSpPr txBox="1"/>
            <p:nvPr/>
          </p:nvSpPr>
          <p:spPr>
            <a:xfrm>
              <a:off x="5562600" y="4176737"/>
              <a:ext cx="4072796" cy="2339102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GUIDE THE PURCHASE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Ready to buy or not quite sure? Trust us. We’ll ask the right questions, we’re the experts.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Ask personalized questions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Uncover T-Mobile for Business needs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Explain Why T-Mobile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 product, service &amp; network expertise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Give your personal recommendations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Overcome hesitations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Drive the purchase decision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F29B51-ACA7-4B3B-BDAB-4AFA61884F8D}"/>
                </a:ext>
              </a:extLst>
            </p:cNvPr>
            <p:cNvSpPr/>
            <p:nvPr/>
          </p:nvSpPr>
          <p:spPr>
            <a:xfrm>
              <a:off x="5484019" y="486551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718B19B-2097-4693-8C44-710F7753F93D}"/>
              </a:ext>
            </a:extLst>
          </p:cNvPr>
          <p:cNvGrpSpPr/>
          <p:nvPr/>
        </p:nvGrpSpPr>
        <p:grpSpPr>
          <a:xfrm>
            <a:off x="1559310" y="4331691"/>
            <a:ext cx="3731469" cy="2123658"/>
            <a:chOff x="661984" y="4130730"/>
            <a:chExt cx="3731469" cy="2123658"/>
          </a:xfrm>
        </p:grpSpPr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3A36EB15-3D9A-4F0E-9169-1007A36A7561}"/>
                </a:ext>
              </a:extLst>
            </p:cNvPr>
            <p:cNvSpPr txBox="1"/>
            <p:nvPr/>
          </p:nvSpPr>
          <p:spPr>
            <a:xfrm>
              <a:off x="740156" y="4130730"/>
              <a:ext cx="3653297" cy="2123658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STAY CONNECTED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On your device that’s ready to go. To us,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 your T-Mobile person…in ways that work.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Put the device in their hand,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ready to go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Set the right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expectations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Review the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self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options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on their terms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Offer to help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friends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family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Ask for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feedback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22457E-E0AE-4070-98FF-3EC545C9EFC6}"/>
                </a:ext>
              </a:extLst>
            </p:cNvPr>
            <p:cNvSpPr/>
            <p:nvPr/>
          </p:nvSpPr>
          <p:spPr>
            <a:xfrm>
              <a:off x="661984" y="503357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D69F10-C577-486B-A0BB-03C33BC2FB08}"/>
              </a:ext>
            </a:extLst>
          </p:cNvPr>
          <p:cNvGrpSpPr/>
          <p:nvPr/>
        </p:nvGrpSpPr>
        <p:grpSpPr>
          <a:xfrm>
            <a:off x="3513021" y="237753"/>
            <a:ext cx="3155104" cy="2369880"/>
            <a:chOff x="3557582" y="174685"/>
            <a:chExt cx="3155104" cy="2369880"/>
          </a:xfrm>
        </p:grpSpPr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62126536-0064-4531-A5AE-9CA89F90CC2A}"/>
                </a:ext>
              </a:extLst>
            </p:cNvPr>
            <p:cNvSpPr txBox="1"/>
            <p:nvPr/>
          </p:nvSpPr>
          <p:spPr>
            <a:xfrm>
              <a:off x="3637291" y="174685"/>
              <a:ext cx="3075395" cy="2369880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IT PERSONAL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Be your Un-carrier self! We personalize every customer interaction to make the best use of your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time.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Be your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Un-carrier self!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Have a two-way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conversation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Spend time on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matters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Match needs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 Un-carrier moves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Have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Serious Fun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1FE745-2E3F-44B4-A45E-70C80B223BC3}"/>
                </a:ext>
              </a:extLst>
            </p:cNvPr>
            <p:cNvSpPr/>
            <p:nvPr/>
          </p:nvSpPr>
          <p:spPr>
            <a:xfrm>
              <a:off x="3557582" y="1933667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48546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7</a:t>
                </a:fld>
                <a:r>
                  <a:rPr lang="en-US" sz="1400" dirty="0"/>
                  <a:t> – Customer Experience Videos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6029DE-4B95-47CA-926F-C2D20169BE6F}"/>
              </a:ext>
            </a:extLst>
          </p:cNvPr>
          <p:cNvGrpSpPr/>
          <p:nvPr/>
        </p:nvGrpSpPr>
        <p:grpSpPr>
          <a:xfrm>
            <a:off x="338462" y="493250"/>
            <a:ext cx="2445431" cy="826513"/>
            <a:chOff x="211403" y="204837"/>
            <a:chExt cx="2445728" cy="9231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75F0352-CC0A-423C-9F7E-3BEF86204FD8}"/>
                </a:ext>
              </a:extLst>
            </p:cNvPr>
            <p:cNvSpPr/>
            <p:nvPr/>
          </p:nvSpPr>
          <p:spPr>
            <a:xfrm>
              <a:off x="263564" y="204837"/>
              <a:ext cx="1174219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B70C7E-85B1-48FB-B829-FD1FE6150A8D}"/>
                </a:ext>
              </a:extLst>
            </p:cNvPr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A79A61-51FC-45E3-9D1C-53385C88F2B0}"/>
                </a:ext>
              </a:extLst>
            </p:cNvPr>
            <p:cNvSpPr/>
            <p:nvPr/>
          </p:nvSpPr>
          <p:spPr>
            <a:xfrm>
              <a:off x="1915247" y="206270"/>
              <a:ext cx="741884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E6B91F-548B-4C27-9564-F4EFD396F6E2}"/>
                </a:ext>
              </a:extLst>
            </p:cNvPr>
            <p:cNvSpPr/>
            <p:nvPr/>
          </p:nvSpPr>
          <p:spPr>
            <a:xfrm>
              <a:off x="1240845" y="433311"/>
              <a:ext cx="1263864" cy="69468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BEE8A6-35A5-499D-9FF3-1770F50E7980}"/>
                </a:ext>
              </a:extLst>
            </p:cNvPr>
            <p:cNvSpPr/>
            <p:nvPr/>
          </p:nvSpPr>
          <p:spPr>
            <a:xfrm>
              <a:off x="329559" y="273325"/>
              <a:ext cx="2264766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VIDEO 4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3623855-935E-448C-9FAA-717874E28D40}"/>
              </a:ext>
            </a:extLst>
          </p:cNvPr>
          <p:cNvGrpSpPr/>
          <p:nvPr/>
        </p:nvGrpSpPr>
        <p:grpSpPr>
          <a:xfrm>
            <a:off x="3515056" y="237753"/>
            <a:ext cx="3155104" cy="2369880"/>
            <a:chOff x="3557582" y="174685"/>
            <a:chExt cx="3155104" cy="2369880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C0F3661D-76F7-453D-817E-075167CB6720}"/>
                </a:ext>
              </a:extLst>
            </p:cNvPr>
            <p:cNvSpPr txBox="1"/>
            <p:nvPr/>
          </p:nvSpPr>
          <p:spPr>
            <a:xfrm>
              <a:off x="3637291" y="174685"/>
              <a:ext cx="3075395" cy="2369880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IT PERSONAL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Be your Un-carrier self! We personalize every customer interaction to make the best use of your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time.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Be your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Un-carrier self!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Have a two-way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conversation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Spend time on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matters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Match needs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 Un-carrier moves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Have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Serious Fun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6EE317-CC87-4557-AA84-AB4D9991E8EC}"/>
                </a:ext>
              </a:extLst>
            </p:cNvPr>
            <p:cNvSpPr/>
            <p:nvPr/>
          </p:nvSpPr>
          <p:spPr>
            <a:xfrm>
              <a:off x="3557582" y="1933667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53E6B9-83F6-4CC0-9B71-259263B11C4A}"/>
              </a:ext>
            </a:extLst>
          </p:cNvPr>
          <p:cNvGrpSpPr/>
          <p:nvPr/>
        </p:nvGrpSpPr>
        <p:grpSpPr>
          <a:xfrm>
            <a:off x="6717766" y="1398254"/>
            <a:ext cx="3384014" cy="2000548"/>
            <a:chOff x="6725559" y="1625933"/>
            <a:chExt cx="3384014" cy="2000548"/>
          </a:xfrm>
        </p:grpSpPr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0FD2A810-A2F3-4D33-9643-BA3F816874C3}"/>
                </a:ext>
              </a:extLst>
            </p:cNvPr>
            <p:cNvSpPr txBox="1"/>
            <p:nvPr/>
          </p:nvSpPr>
          <p:spPr>
            <a:xfrm>
              <a:off x="6804522" y="1625933"/>
              <a:ext cx="3305051" cy="2000548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EXPLORE &amp; DISCOVER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Trying, seeing, feeling, asking…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highly encouraged, there’s no rush!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Explore hands on,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 by side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Own our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Demonstrate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products &amp; features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Offer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competitive comparison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Match their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pace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C4005B-322D-4A02-A7E2-17E42A21DCC6}"/>
                </a:ext>
              </a:extLst>
            </p:cNvPr>
            <p:cNvSpPr/>
            <p:nvPr/>
          </p:nvSpPr>
          <p:spPr>
            <a:xfrm>
              <a:off x="6725559" y="2527898"/>
              <a:ext cx="3770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3C0D5B-DEC8-4F2C-9D74-42F1883B50CF}"/>
              </a:ext>
            </a:extLst>
          </p:cNvPr>
          <p:cNvGrpSpPr/>
          <p:nvPr/>
        </p:nvGrpSpPr>
        <p:grpSpPr>
          <a:xfrm>
            <a:off x="154294" y="1828521"/>
            <a:ext cx="3400616" cy="2339102"/>
            <a:chOff x="142167" y="1179153"/>
            <a:chExt cx="3400616" cy="23391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46F737-DFAD-42DE-A57E-AAC3A9D52DDD}"/>
                </a:ext>
              </a:extLst>
            </p:cNvPr>
            <p:cNvSpPr txBox="1"/>
            <p:nvPr/>
          </p:nvSpPr>
          <p:spPr>
            <a:xfrm>
              <a:off x="221892" y="1179153"/>
              <a:ext cx="3320891" cy="2339102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  SOLVED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We get it.  We’ll listen, answer questions, resolve issues, whatever’s needed, with empathy.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Listen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show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empathy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&amp; apologize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Appreciate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routine transactions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Take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ownership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Focus on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resolution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&amp; tools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Follow up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624C76-6446-4B6F-A66D-7545A43A0DAF}"/>
                </a:ext>
              </a:extLst>
            </p:cNvPr>
            <p:cNvSpPr/>
            <p:nvPr/>
          </p:nvSpPr>
          <p:spPr>
            <a:xfrm>
              <a:off x="142167" y="2079546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B3E39EC-95ED-4229-9498-47D6F2BBB0B7}"/>
              </a:ext>
            </a:extLst>
          </p:cNvPr>
          <p:cNvGrpSpPr/>
          <p:nvPr/>
        </p:nvGrpSpPr>
        <p:grpSpPr>
          <a:xfrm>
            <a:off x="5824559" y="3909750"/>
            <a:ext cx="4151377" cy="2339102"/>
            <a:chOff x="5484019" y="4176737"/>
            <a:chExt cx="4151377" cy="2339102"/>
          </a:xfrm>
        </p:grpSpPr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04C0ECCD-B10B-4BF4-8E86-0DD8E30DDA25}"/>
                </a:ext>
              </a:extLst>
            </p:cNvPr>
            <p:cNvSpPr txBox="1"/>
            <p:nvPr/>
          </p:nvSpPr>
          <p:spPr>
            <a:xfrm>
              <a:off x="5562600" y="4176737"/>
              <a:ext cx="4072796" cy="2339102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GUIDE THE PURCHASE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Ready to buy or not quite sure? Trust us. We’ll ask the right questions, we’re the experts.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Ask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questions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Uncover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T-Mobile for Business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needs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Explain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Why T-Mobile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Share product, service &amp; network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expertise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Give your personal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recommendations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Overcome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hesitations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Drive the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purchase decision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F29B51-ACA7-4B3B-BDAB-4AFA61884F8D}"/>
                </a:ext>
              </a:extLst>
            </p:cNvPr>
            <p:cNvSpPr/>
            <p:nvPr/>
          </p:nvSpPr>
          <p:spPr>
            <a:xfrm>
              <a:off x="5484019" y="486551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718B19B-2097-4693-8C44-710F7753F93D}"/>
              </a:ext>
            </a:extLst>
          </p:cNvPr>
          <p:cNvGrpSpPr/>
          <p:nvPr/>
        </p:nvGrpSpPr>
        <p:grpSpPr>
          <a:xfrm>
            <a:off x="1559310" y="4331691"/>
            <a:ext cx="3731469" cy="2123658"/>
            <a:chOff x="661984" y="4130730"/>
            <a:chExt cx="3731469" cy="2123658"/>
          </a:xfrm>
        </p:grpSpPr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3A36EB15-3D9A-4F0E-9169-1007A36A7561}"/>
                </a:ext>
              </a:extLst>
            </p:cNvPr>
            <p:cNvSpPr txBox="1"/>
            <p:nvPr/>
          </p:nvSpPr>
          <p:spPr>
            <a:xfrm>
              <a:off x="740156" y="4130730"/>
              <a:ext cx="3653297" cy="2123658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STAY CONNECTED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On your device that’s ready to go. To us,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 your T-Mobile person…in ways that work.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Put the device in their hand,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ready to go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Set the right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expectations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Review the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self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options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on their terms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Offer to help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friends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family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Ask for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feedback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22457E-E0AE-4070-98FF-3EC545C9EFC6}"/>
                </a:ext>
              </a:extLst>
            </p:cNvPr>
            <p:cNvSpPr/>
            <p:nvPr/>
          </p:nvSpPr>
          <p:spPr>
            <a:xfrm>
              <a:off x="661984" y="503357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20205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8</a:t>
                </a:fld>
                <a:r>
                  <a:rPr lang="en-US" sz="1400" dirty="0"/>
                  <a:t> – Customer Experience Videos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6029DE-4B95-47CA-926F-C2D20169BE6F}"/>
              </a:ext>
            </a:extLst>
          </p:cNvPr>
          <p:cNvGrpSpPr/>
          <p:nvPr/>
        </p:nvGrpSpPr>
        <p:grpSpPr>
          <a:xfrm>
            <a:off x="338462" y="493250"/>
            <a:ext cx="2445431" cy="826513"/>
            <a:chOff x="211403" y="204837"/>
            <a:chExt cx="2445728" cy="9231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75F0352-CC0A-423C-9F7E-3BEF86204FD8}"/>
                </a:ext>
              </a:extLst>
            </p:cNvPr>
            <p:cNvSpPr/>
            <p:nvPr/>
          </p:nvSpPr>
          <p:spPr>
            <a:xfrm>
              <a:off x="263564" y="204837"/>
              <a:ext cx="1174219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B70C7E-85B1-48FB-B829-FD1FE6150A8D}"/>
                </a:ext>
              </a:extLst>
            </p:cNvPr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A79A61-51FC-45E3-9D1C-53385C88F2B0}"/>
                </a:ext>
              </a:extLst>
            </p:cNvPr>
            <p:cNvSpPr/>
            <p:nvPr/>
          </p:nvSpPr>
          <p:spPr>
            <a:xfrm>
              <a:off x="1915247" y="206270"/>
              <a:ext cx="741884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E6B91F-548B-4C27-9564-F4EFD396F6E2}"/>
                </a:ext>
              </a:extLst>
            </p:cNvPr>
            <p:cNvSpPr/>
            <p:nvPr/>
          </p:nvSpPr>
          <p:spPr>
            <a:xfrm>
              <a:off x="1240845" y="433311"/>
              <a:ext cx="1263864" cy="69468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BEE8A6-35A5-499D-9FF3-1770F50E7980}"/>
                </a:ext>
              </a:extLst>
            </p:cNvPr>
            <p:cNvSpPr/>
            <p:nvPr/>
          </p:nvSpPr>
          <p:spPr>
            <a:xfrm>
              <a:off x="329559" y="273325"/>
              <a:ext cx="2264766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VIDEO 5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3623855-935E-448C-9FAA-717874E28D40}"/>
              </a:ext>
            </a:extLst>
          </p:cNvPr>
          <p:cNvGrpSpPr/>
          <p:nvPr/>
        </p:nvGrpSpPr>
        <p:grpSpPr>
          <a:xfrm>
            <a:off x="3515056" y="237753"/>
            <a:ext cx="3155104" cy="2369880"/>
            <a:chOff x="3557582" y="174685"/>
            <a:chExt cx="3155104" cy="2369880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C0F3661D-76F7-453D-817E-075167CB6720}"/>
                </a:ext>
              </a:extLst>
            </p:cNvPr>
            <p:cNvSpPr txBox="1"/>
            <p:nvPr/>
          </p:nvSpPr>
          <p:spPr>
            <a:xfrm>
              <a:off x="3637291" y="174685"/>
              <a:ext cx="3075395" cy="2369880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IT PERSONAL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 your Un-carrier self! We personalize every customer interaction to make the best use of your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 your Un-carrier self!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a two-way conversation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Spend time on what matters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Match needs to Un-carrier moves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Serious Fun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6EE317-CC87-4557-AA84-AB4D9991E8EC}"/>
                </a:ext>
              </a:extLst>
            </p:cNvPr>
            <p:cNvSpPr/>
            <p:nvPr/>
          </p:nvSpPr>
          <p:spPr>
            <a:xfrm>
              <a:off x="3557582" y="1933667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53E6B9-83F6-4CC0-9B71-259263B11C4A}"/>
              </a:ext>
            </a:extLst>
          </p:cNvPr>
          <p:cNvGrpSpPr/>
          <p:nvPr/>
        </p:nvGrpSpPr>
        <p:grpSpPr>
          <a:xfrm>
            <a:off x="6717766" y="1398254"/>
            <a:ext cx="3384014" cy="2000548"/>
            <a:chOff x="6725559" y="1625933"/>
            <a:chExt cx="3384014" cy="2000548"/>
          </a:xfrm>
        </p:grpSpPr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0FD2A810-A2F3-4D33-9643-BA3F816874C3}"/>
                </a:ext>
              </a:extLst>
            </p:cNvPr>
            <p:cNvSpPr txBox="1"/>
            <p:nvPr/>
          </p:nvSpPr>
          <p:spPr>
            <a:xfrm>
              <a:off x="6804522" y="1625933"/>
              <a:ext cx="3305051" cy="2000548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EXPLORE &amp; DISCOVER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Trying, seeing, feeling, asking…</a:t>
              </a:r>
              <a:b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highly encouraged, there’s no rush!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Explore hands on, side by side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Own our network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Demonstrate products &amp; features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Offer competitive comparison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Match their pace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C4005B-322D-4A02-A7E2-17E42A21DCC6}"/>
                </a:ext>
              </a:extLst>
            </p:cNvPr>
            <p:cNvSpPr/>
            <p:nvPr/>
          </p:nvSpPr>
          <p:spPr>
            <a:xfrm>
              <a:off x="6725559" y="2527898"/>
              <a:ext cx="3770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3C0D5B-DEC8-4F2C-9D74-42F1883B50CF}"/>
              </a:ext>
            </a:extLst>
          </p:cNvPr>
          <p:cNvGrpSpPr/>
          <p:nvPr/>
        </p:nvGrpSpPr>
        <p:grpSpPr>
          <a:xfrm>
            <a:off x="154294" y="1828521"/>
            <a:ext cx="3400616" cy="2339102"/>
            <a:chOff x="142167" y="1179153"/>
            <a:chExt cx="3400616" cy="23391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46F737-DFAD-42DE-A57E-AAC3A9D52DDD}"/>
                </a:ext>
              </a:extLst>
            </p:cNvPr>
            <p:cNvSpPr txBox="1"/>
            <p:nvPr/>
          </p:nvSpPr>
          <p:spPr>
            <a:xfrm>
              <a:off x="221892" y="1179153"/>
              <a:ext cx="3320891" cy="2339102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  SOLVED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We get it.  We’ll listen, answer questions, resolve issues, whatever’s needed, with empathy.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Listen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show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empathy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&amp; apologize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Appreciate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routine transactions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Take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ownership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Focus on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resolution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&amp; tools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Follow up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624C76-6446-4B6F-A66D-7545A43A0DAF}"/>
                </a:ext>
              </a:extLst>
            </p:cNvPr>
            <p:cNvSpPr/>
            <p:nvPr/>
          </p:nvSpPr>
          <p:spPr>
            <a:xfrm>
              <a:off x="142167" y="2079546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B3E39EC-95ED-4229-9498-47D6F2BBB0B7}"/>
              </a:ext>
            </a:extLst>
          </p:cNvPr>
          <p:cNvGrpSpPr/>
          <p:nvPr/>
        </p:nvGrpSpPr>
        <p:grpSpPr>
          <a:xfrm>
            <a:off x="5824559" y="3909750"/>
            <a:ext cx="4151377" cy="2339102"/>
            <a:chOff x="5484019" y="4176737"/>
            <a:chExt cx="4151377" cy="2339102"/>
          </a:xfrm>
        </p:grpSpPr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04C0ECCD-B10B-4BF4-8E86-0DD8E30DDA25}"/>
                </a:ext>
              </a:extLst>
            </p:cNvPr>
            <p:cNvSpPr txBox="1"/>
            <p:nvPr/>
          </p:nvSpPr>
          <p:spPr>
            <a:xfrm>
              <a:off x="5562600" y="4176737"/>
              <a:ext cx="4072796" cy="2339102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GUIDE THE PURCHASE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Ready to buy or not quite sure? Trust us. We’ll ask the right questions, we’re the experts.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Ask personalized questions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Uncover T-Mobile for Business needs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Explain Why T-Mobile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 product, service &amp; network expertise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Give your personal recommendations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Overcome hesitations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Drive the purchase decision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F29B51-ACA7-4B3B-BDAB-4AFA61884F8D}"/>
                </a:ext>
              </a:extLst>
            </p:cNvPr>
            <p:cNvSpPr/>
            <p:nvPr/>
          </p:nvSpPr>
          <p:spPr>
            <a:xfrm>
              <a:off x="5484019" y="486551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718B19B-2097-4693-8C44-710F7753F93D}"/>
              </a:ext>
            </a:extLst>
          </p:cNvPr>
          <p:cNvGrpSpPr/>
          <p:nvPr/>
        </p:nvGrpSpPr>
        <p:grpSpPr>
          <a:xfrm>
            <a:off x="1559310" y="4331691"/>
            <a:ext cx="3731469" cy="2123658"/>
            <a:chOff x="661984" y="4130730"/>
            <a:chExt cx="3731469" cy="2123658"/>
          </a:xfrm>
        </p:grpSpPr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3A36EB15-3D9A-4F0E-9169-1007A36A7561}"/>
                </a:ext>
              </a:extLst>
            </p:cNvPr>
            <p:cNvSpPr txBox="1"/>
            <p:nvPr/>
          </p:nvSpPr>
          <p:spPr>
            <a:xfrm>
              <a:off x="740156" y="4130730"/>
              <a:ext cx="3653297" cy="2123658"/>
            </a:xfrm>
            <a:prstGeom prst="rect">
              <a:avLst/>
            </a:prstGeom>
            <a:noFill/>
          </p:spPr>
          <p:txBody>
            <a:bodyPr wrap="square" lIns="67056" rIns="67056" rtlCol="0">
              <a:spAutoFit/>
            </a:bodyPr>
            <a:lstStyle>
              <a:defPPr>
                <a:defRPr lang="en-US"/>
              </a:defPPr>
              <a:lvl1pPr marL="0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7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4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611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8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352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22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094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963" algn="l" defTabSz="342871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STAY CONNECTED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On your device that’s ready to go. To us,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 your T-Mobile person…in ways that work.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Put the device in their hand,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ready to go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Set the right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expectations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Review the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self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options 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on their terms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Offer to help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friends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family</a:t>
              </a:r>
            </a:p>
            <a:p>
              <a:pPr marL="251466" indent="-251466" fontAlgn="auto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Ask for </a:t>
              </a:r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feedback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22457E-E0AE-4070-98FF-3EC545C9EFC6}"/>
                </a:ext>
              </a:extLst>
            </p:cNvPr>
            <p:cNvSpPr/>
            <p:nvPr/>
          </p:nvSpPr>
          <p:spPr>
            <a:xfrm>
              <a:off x="661984" y="5033570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20074"/>
                  </a:solidFill>
                  <a:latin typeface="Segoe UI Symbol" panose="020B0502040204020203" pitchFamily="34" charset="0"/>
                  <a:ea typeface="Calibri" panose="020F0502020204030204" pitchFamily="34" charset="0"/>
                  <a:cs typeface="Segoe UI Symbol" panose="020B0502040204020203" pitchFamily="34" charset="0"/>
                </a:rPr>
                <a:t>★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09321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0bf914e1-08b8-4965-b6e1-099f4b495665"/>
    <ds:schemaRef ds:uri="http://purl.org/dc/dcmitype/"/>
    <ds:schemaRef ds:uri="http://schemas.microsoft.com/office/infopath/2007/PartnerControls"/>
    <ds:schemaRef ds:uri="5e9b776e-d912-43ff-9491-1013a5e9c2fc"/>
  </ds:schemaRefs>
</ds:datastoreItem>
</file>

<file path=customXml/itemProps2.xml><?xml version="1.0" encoding="utf-8"?>
<ds:datastoreItem xmlns:ds="http://schemas.openxmlformats.org/officeDocument/2006/customXml" ds:itemID="{3BFCF049-0948-46BD-BD69-B6D54EDC0C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5803</TotalTime>
  <Words>1131</Words>
  <Application>Microsoft Macintosh PowerPoint</Application>
  <PresentationFormat>Custom</PresentationFormat>
  <Paragraphs>287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Arial Bold</vt:lpstr>
      <vt:lpstr>Arial Rounded MT Bold</vt:lpstr>
      <vt:lpstr>Calibri</vt:lpstr>
      <vt:lpstr>Segoe UI Symbol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Matthew Southwell</cp:lastModifiedBy>
  <cp:revision>1423</cp:revision>
  <cp:lastPrinted>2016-04-17T20:23:05Z</cp:lastPrinted>
  <dcterms:created xsi:type="dcterms:W3CDTF">2011-01-21T18:16:17Z</dcterms:created>
  <dcterms:modified xsi:type="dcterms:W3CDTF">2018-11-01T03:08:21Z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