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322" r:id="rId6"/>
    <p:sldId id="358" r:id="rId7"/>
    <p:sldId id="306" r:id="rId8"/>
    <p:sldId id="356" r:id="rId9"/>
    <p:sldId id="334" r:id="rId10"/>
    <p:sldId id="335" r:id="rId11"/>
    <p:sldId id="336" r:id="rId12"/>
    <p:sldId id="339" r:id="rId13"/>
    <p:sldId id="337" r:id="rId14"/>
    <p:sldId id="354" r:id="rId15"/>
    <p:sldId id="359" r:id="rId16"/>
    <p:sldId id="362" r:id="rId17"/>
    <p:sldId id="314" r:id="rId18"/>
    <p:sldId id="315" r:id="rId19"/>
  </p:sldIdLst>
  <p:sldSz cx="10058400" cy="7772400"/>
  <p:notesSz cx="6934200" cy="9220200"/>
  <p:custDataLst>
    <p:tags r:id="rId22"/>
  </p:custDataLst>
  <p:defaultTextStyle>
    <a:defPPr>
      <a:defRPr lang="en-US"/>
    </a:defPPr>
    <a:lvl1pPr algn="l" defTabSz="1017056" rtl="0" fontAlgn="base">
      <a:spcBef>
        <a:spcPct val="0"/>
      </a:spcBef>
      <a:spcAft>
        <a:spcPct val="0"/>
      </a:spcAft>
      <a:defRPr kern="1200">
        <a:solidFill>
          <a:schemeClr val="tx1"/>
        </a:solidFill>
        <a:latin typeface="Arial" pitchFamily="34" charset="0"/>
        <a:ea typeface="+mn-ea"/>
        <a:cs typeface="+mn-cs"/>
      </a:defRPr>
    </a:lvl1pPr>
    <a:lvl2pPr marL="507644" indent="1769" algn="l" defTabSz="1017056" rtl="0" fontAlgn="base">
      <a:spcBef>
        <a:spcPct val="0"/>
      </a:spcBef>
      <a:spcAft>
        <a:spcPct val="0"/>
      </a:spcAft>
      <a:defRPr kern="1200">
        <a:solidFill>
          <a:schemeClr val="tx1"/>
        </a:solidFill>
        <a:latin typeface="Arial" pitchFamily="34" charset="0"/>
        <a:ea typeface="+mn-ea"/>
        <a:cs typeface="+mn-cs"/>
      </a:defRPr>
    </a:lvl2pPr>
    <a:lvl3pPr marL="1017056" indent="1769" algn="l" defTabSz="1017056" rtl="0" fontAlgn="base">
      <a:spcBef>
        <a:spcPct val="0"/>
      </a:spcBef>
      <a:spcAft>
        <a:spcPct val="0"/>
      </a:spcAft>
      <a:defRPr kern="1200">
        <a:solidFill>
          <a:schemeClr val="tx1"/>
        </a:solidFill>
        <a:latin typeface="Arial" pitchFamily="34" charset="0"/>
        <a:ea typeface="+mn-ea"/>
        <a:cs typeface="+mn-cs"/>
      </a:defRPr>
    </a:lvl3pPr>
    <a:lvl4pPr marL="1526468" indent="1769" algn="l" defTabSz="1017056" rtl="0" fontAlgn="base">
      <a:spcBef>
        <a:spcPct val="0"/>
      </a:spcBef>
      <a:spcAft>
        <a:spcPct val="0"/>
      </a:spcAft>
      <a:defRPr kern="1200">
        <a:solidFill>
          <a:schemeClr val="tx1"/>
        </a:solidFill>
        <a:latin typeface="Arial" pitchFamily="34" charset="0"/>
        <a:ea typeface="+mn-ea"/>
        <a:cs typeface="+mn-cs"/>
      </a:defRPr>
    </a:lvl4pPr>
    <a:lvl5pPr marL="2035881" indent="1769" algn="l" defTabSz="1017056" rtl="0" fontAlgn="base">
      <a:spcBef>
        <a:spcPct val="0"/>
      </a:spcBef>
      <a:spcAft>
        <a:spcPct val="0"/>
      </a:spcAft>
      <a:defRPr kern="1200">
        <a:solidFill>
          <a:schemeClr val="tx1"/>
        </a:solidFill>
        <a:latin typeface="Arial" pitchFamily="34" charset="0"/>
        <a:ea typeface="+mn-ea"/>
        <a:cs typeface="+mn-cs"/>
      </a:defRPr>
    </a:lvl5pPr>
    <a:lvl6pPr marL="2547061" algn="l" defTabSz="1018824" rtl="0" eaLnBrk="1" latinLnBrk="0" hangingPunct="1">
      <a:defRPr kern="1200">
        <a:solidFill>
          <a:schemeClr val="tx1"/>
        </a:solidFill>
        <a:latin typeface="Arial" pitchFamily="34" charset="0"/>
        <a:ea typeface="+mn-ea"/>
        <a:cs typeface="+mn-cs"/>
      </a:defRPr>
    </a:lvl6pPr>
    <a:lvl7pPr marL="3056473" algn="l" defTabSz="1018824" rtl="0" eaLnBrk="1" latinLnBrk="0" hangingPunct="1">
      <a:defRPr kern="1200">
        <a:solidFill>
          <a:schemeClr val="tx1"/>
        </a:solidFill>
        <a:latin typeface="Arial" pitchFamily="34" charset="0"/>
        <a:ea typeface="+mn-ea"/>
        <a:cs typeface="+mn-cs"/>
      </a:defRPr>
    </a:lvl7pPr>
    <a:lvl8pPr marL="3565886" algn="l" defTabSz="1018824" rtl="0" eaLnBrk="1" latinLnBrk="0" hangingPunct="1">
      <a:defRPr kern="1200">
        <a:solidFill>
          <a:schemeClr val="tx1"/>
        </a:solidFill>
        <a:latin typeface="Arial" pitchFamily="34" charset="0"/>
        <a:ea typeface="+mn-ea"/>
        <a:cs typeface="+mn-cs"/>
      </a:defRPr>
    </a:lvl8pPr>
    <a:lvl9pPr marL="4075298" algn="l" defTabSz="1018824"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3">
          <p15:clr>
            <a:srgbClr val="A4A3A4"/>
          </p15:clr>
        </p15:guide>
        <p15:guide id="2" orient="horz" pos="1360">
          <p15:clr>
            <a:srgbClr val="A4A3A4"/>
          </p15:clr>
        </p15:guide>
        <p15:guide id="3" orient="horz" pos="3101">
          <p15:clr>
            <a:srgbClr val="A4A3A4"/>
          </p15:clr>
        </p15:guide>
        <p15:guide id="4" orient="horz" pos="4570">
          <p15:clr>
            <a:srgbClr val="A4A3A4"/>
          </p15:clr>
        </p15:guide>
        <p15:guide id="5" orient="horz" pos="2666">
          <p15:clr>
            <a:srgbClr val="A4A3A4"/>
          </p15:clr>
        </p15:guide>
        <p15:guide id="6" orient="horz" pos="1034">
          <p15:clr>
            <a:srgbClr val="A4A3A4"/>
          </p15:clr>
        </p15:guide>
        <p15:guide id="7" orient="horz" pos="544">
          <p15:clr>
            <a:srgbClr val="A4A3A4"/>
          </p15:clr>
        </p15:guide>
        <p15:guide id="8" orient="horz" pos="3536">
          <p15:clr>
            <a:srgbClr val="A4A3A4"/>
          </p15:clr>
        </p15:guide>
        <p15:guide id="9" pos="3168">
          <p15:clr>
            <a:srgbClr val="A4A3A4"/>
          </p15:clr>
        </p15:guide>
        <p15:guide id="10" pos="264">
          <p15:clr>
            <a:srgbClr val="A4A3A4"/>
          </p15:clr>
        </p15:guide>
        <p15:guide id="11" pos="952">
          <p15:clr>
            <a:srgbClr val="A4A3A4"/>
          </p15:clr>
        </p15:guide>
        <p15:guide id="12" pos="6163">
          <p15:clr>
            <a:srgbClr val="A4A3A4"/>
          </p15:clr>
        </p15:guide>
        <p15:guide id="13" pos="5829">
          <p15:clr>
            <a:srgbClr val="A4A3A4"/>
          </p15:clr>
        </p15:guide>
        <p15:guide id="14" pos="528">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bie Lester" initials="RL" lastIdx="11" clrIdx="0"/>
  <p:cmAuthor id="1" name="Jim McCall" initials="" lastIdx="0" clrIdx="1"/>
  <p:cmAuthor id="2" name="Johnston, Marissa" initials="JM" lastIdx="3" clrIdx="2">
    <p:extLst>
      <p:ext uri="{19B8F6BF-5375-455C-9EA6-DF929625EA0E}">
        <p15:presenceInfo xmlns:p15="http://schemas.microsoft.com/office/powerpoint/2012/main" userId="S-1-5-21-1292428093-179605362-682003330-635292" providerId="AD"/>
      </p:ext>
    </p:extLst>
  </p:cmAuthor>
  <p:cmAuthor id="3" name="Allert, Danielle" initials="AD" lastIdx="19" clrIdx="3">
    <p:extLst>
      <p:ext uri="{19B8F6BF-5375-455C-9EA6-DF929625EA0E}">
        <p15:presenceInfo xmlns:p15="http://schemas.microsoft.com/office/powerpoint/2012/main" userId="S-1-5-21-1292428093-179605362-682003330-230803" providerId="AD"/>
      </p:ext>
    </p:extLst>
  </p:cmAuthor>
  <p:cmAuthor id="4" name="Palmieri, Anthony" initials="PA" lastIdx="1" clrIdx="4">
    <p:extLst>
      <p:ext uri="{19B8F6BF-5375-455C-9EA6-DF929625EA0E}">
        <p15:presenceInfo xmlns:p15="http://schemas.microsoft.com/office/powerpoint/2012/main" userId="S-1-5-21-1292428093-179605362-682003330-17261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74"/>
    <a:srgbClr val="EC008C"/>
    <a:srgbClr val="B9AD13"/>
    <a:srgbClr val="6DB33F"/>
    <a:srgbClr val="777877"/>
    <a:srgbClr val="008DA8"/>
    <a:srgbClr val="00738E"/>
    <a:srgbClr val="272727"/>
    <a:srgbClr val="A5A6A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3693" autoAdjust="0"/>
  </p:normalViewPr>
  <p:slideViewPr>
    <p:cSldViewPr>
      <p:cViewPr varScale="1">
        <p:scale>
          <a:sx n="49" d="100"/>
          <a:sy n="49" d="100"/>
        </p:scale>
        <p:origin x="2112" y="48"/>
      </p:cViewPr>
      <p:guideLst>
        <p:guide orient="horz" pos="163"/>
        <p:guide orient="horz" pos="1360"/>
        <p:guide orient="horz" pos="3101"/>
        <p:guide orient="horz" pos="4570"/>
        <p:guide orient="horz" pos="2666"/>
        <p:guide orient="horz" pos="1034"/>
        <p:guide orient="horz" pos="544"/>
        <p:guide orient="horz" pos="3536"/>
        <p:guide pos="3168"/>
        <p:guide pos="264"/>
        <p:guide pos="952"/>
        <p:guide pos="6163"/>
        <p:guide pos="5829"/>
        <p:guide pos="528"/>
      </p:guideLst>
    </p:cSldViewPr>
  </p:slideViewPr>
  <p:outlineViewPr>
    <p:cViewPr>
      <p:scale>
        <a:sx n="33" d="100"/>
        <a:sy n="33" d="100"/>
      </p:scale>
      <p:origin x="0" y="5584"/>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80" d="100"/>
          <a:sy n="80" d="100"/>
        </p:scale>
        <p:origin x="3180" y="11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503E8-B253-4A08-B2B1-0C2D961696F4}"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50534C89-16E9-4AAB-9557-AE1704BB6992}">
      <dgm:prSet phldrT="[Text]" custT="1"/>
      <dgm:spPr/>
      <dgm:t>
        <a:bodyPr/>
        <a:lstStyle/>
        <a:p>
          <a:pPr algn="ctr"/>
          <a:r>
            <a:rPr lang="en-US" sz="2400" dirty="0"/>
            <a:t>We are fun and casual, but we are also professional</a:t>
          </a:r>
        </a:p>
      </dgm:t>
    </dgm:pt>
    <dgm:pt modelId="{6D078AB1-30F6-47AA-8ADC-17D7ECFAA565}" type="parTrans" cxnId="{7D3B2339-66CE-4F4D-A842-18BEE7742D31}">
      <dgm:prSet/>
      <dgm:spPr/>
      <dgm:t>
        <a:bodyPr/>
        <a:lstStyle/>
        <a:p>
          <a:pPr algn="ctr"/>
          <a:endParaRPr lang="en-US" sz="2400"/>
        </a:p>
      </dgm:t>
    </dgm:pt>
    <dgm:pt modelId="{5947480C-EE6C-4978-B16A-E01E300759A1}" type="sibTrans" cxnId="{7D3B2339-66CE-4F4D-A842-18BEE7742D31}">
      <dgm:prSet/>
      <dgm:spPr/>
      <dgm:t>
        <a:bodyPr/>
        <a:lstStyle/>
        <a:p>
          <a:pPr algn="ctr"/>
          <a:endParaRPr lang="en-US" sz="2400"/>
        </a:p>
      </dgm:t>
    </dgm:pt>
    <dgm:pt modelId="{1A89D8FF-2D0D-44F0-95B6-BC0FE28B9132}">
      <dgm:prSet phldrT="[Text]" custT="1"/>
      <dgm:spPr/>
      <dgm:t>
        <a:bodyPr/>
        <a:lstStyle/>
        <a:p>
          <a:pPr algn="ctr"/>
          <a:r>
            <a:rPr lang="en-US" sz="2400" dirty="0"/>
            <a:t>T-Mobile has a ZERO TOLERANCE policy for Harassment &amp; Discrimination</a:t>
          </a:r>
        </a:p>
      </dgm:t>
    </dgm:pt>
    <dgm:pt modelId="{84C1EAE1-DF76-42BB-987B-0B75223B42E3}" type="parTrans" cxnId="{D604FD87-7719-411F-AE61-864AAD91335E}">
      <dgm:prSet/>
      <dgm:spPr/>
      <dgm:t>
        <a:bodyPr/>
        <a:lstStyle/>
        <a:p>
          <a:pPr algn="ctr"/>
          <a:endParaRPr lang="en-US" sz="2400"/>
        </a:p>
      </dgm:t>
    </dgm:pt>
    <dgm:pt modelId="{A5975BCF-F5ED-4EFC-8CFA-30F356EAABC9}" type="sibTrans" cxnId="{D604FD87-7719-411F-AE61-864AAD91335E}">
      <dgm:prSet/>
      <dgm:spPr/>
      <dgm:t>
        <a:bodyPr/>
        <a:lstStyle/>
        <a:p>
          <a:pPr algn="ctr"/>
          <a:endParaRPr lang="en-US" sz="2400"/>
        </a:p>
      </dgm:t>
    </dgm:pt>
    <dgm:pt modelId="{5FD1C271-F4A0-471D-ADEC-0D235A52C9B2}">
      <dgm:prSet phldrT="[Text]" custT="1"/>
      <dgm:spPr/>
      <dgm:t>
        <a:bodyPr/>
        <a:lstStyle/>
        <a:p>
          <a:pPr algn="ctr"/>
          <a:r>
            <a:rPr lang="en-US" sz="2400" dirty="0"/>
            <a:t>We also do not tolerate unlawful retaliation or intimidation </a:t>
          </a:r>
        </a:p>
      </dgm:t>
    </dgm:pt>
    <dgm:pt modelId="{A4C42AAE-57BD-4E0C-A5B7-9127BB4CAA28}" type="parTrans" cxnId="{AD6C03C5-EADB-45E9-913D-4BFEC208C51C}">
      <dgm:prSet/>
      <dgm:spPr/>
      <dgm:t>
        <a:bodyPr/>
        <a:lstStyle/>
        <a:p>
          <a:pPr algn="ctr"/>
          <a:endParaRPr lang="en-US" sz="2400"/>
        </a:p>
      </dgm:t>
    </dgm:pt>
    <dgm:pt modelId="{1FE8890F-BEFD-4AAF-BA47-2E8C68ECEE8F}" type="sibTrans" cxnId="{AD6C03C5-EADB-45E9-913D-4BFEC208C51C}">
      <dgm:prSet/>
      <dgm:spPr/>
      <dgm:t>
        <a:bodyPr/>
        <a:lstStyle/>
        <a:p>
          <a:pPr algn="ctr"/>
          <a:endParaRPr lang="en-US" sz="2400"/>
        </a:p>
      </dgm:t>
    </dgm:pt>
    <dgm:pt modelId="{EE4A4AFB-4FBF-43DB-895A-534EE1CC95C9}" type="pres">
      <dgm:prSet presAssocID="{C17503E8-B253-4A08-B2B1-0C2D961696F4}" presName="Name0" presStyleCnt="0">
        <dgm:presLayoutVars>
          <dgm:chMax/>
          <dgm:chPref/>
          <dgm:dir/>
        </dgm:presLayoutVars>
      </dgm:prSet>
      <dgm:spPr/>
    </dgm:pt>
    <dgm:pt modelId="{BB807E3A-2948-42A1-BF0B-4E063558D393}" type="pres">
      <dgm:prSet presAssocID="{50534C89-16E9-4AAB-9557-AE1704BB6992}" presName="parenttextcomposite" presStyleCnt="0"/>
      <dgm:spPr/>
    </dgm:pt>
    <dgm:pt modelId="{CB0AA74F-DF13-4398-AF12-79C7BF2EF00B}" type="pres">
      <dgm:prSet presAssocID="{50534C89-16E9-4AAB-9557-AE1704BB6992}" presName="parenttext" presStyleLbl="revTx" presStyleIdx="0" presStyleCnt="3" custScaleY="229494">
        <dgm:presLayoutVars>
          <dgm:chMax/>
          <dgm:chPref val="2"/>
          <dgm:bulletEnabled val="1"/>
        </dgm:presLayoutVars>
      </dgm:prSet>
      <dgm:spPr/>
    </dgm:pt>
    <dgm:pt modelId="{48736B01-2FEB-4DB9-8F35-E2B390511101}" type="pres">
      <dgm:prSet presAssocID="{50534C89-16E9-4AAB-9557-AE1704BB6992}" presName="parallelogramComposite" presStyleCnt="0"/>
      <dgm:spPr/>
    </dgm:pt>
    <dgm:pt modelId="{4798727D-8568-42B4-A1F7-6904702EC608}" type="pres">
      <dgm:prSet presAssocID="{50534C89-16E9-4AAB-9557-AE1704BB6992}" presName="parallelogram1" presStyleLbl="alignNode1" presStyleIdx="0" presStyleCnt="21"/>
      <dgm:spPr/>
    </dgm:pt>
    <dgm:pt modelId="{D0BE60C1-2981-412B-AD43-42FC4EA3B40B}" type="pres">
      <dgm:prSet presAssocID="{50534C89-16E9-4AAB-9557-AE1704BB6992}" presName="parallelogram2" presStyleLbl="alignNode1" presStyleIdx="1" presStyleCnt="21"/>
      <dgm:spPr/>
    </dgm:pt>
    <dgm:pt modelId="{C2C27CE2-4016-4ABA-8267-810FF4778849}" type="pres">
      <dgm:prSet presAssocID="{50534C89-16E9-4AAB-9557-AE1704BB6992}" presName="parallelogram3" presStyleLbl="alignNode1" presStyleIdx="2" presStyleCnt="21"/>
      <dgm:spPr/>
    </dgm:pt>
    <dgm:pt modelId="{3CB4C7A9-EC90-4F83-B59A-282081C12748}" type="pres">
      <dgm:prSet presAssocID="{50534C89-16E9-4AAB-9557-AE1704BB6992}" presName="parallelogram4" presStyleLbl="alignNode1" presStyleIdx="3" presStyleCnt="21"/>
      <dgm:spPr/>
    </dgm:pt>
    <dgm:pt modelId="{359FC472-B020-4585-B5D5-83EF7661E255}" type="pres">
      <dgm:prSet presAssocID="{50534C89-16E9-4AAB-9557-AE1704BB6992}" presName="parallelogram5" presStyleLbl="alignNode1" presStyleIdx="4" presStyleCnt="21"/>
      <dgm:spPr/>
    </dgm:pt>
    <dgm:pt modelId="{EF36CD7D-8CEE-4AA9-9330-EC2920AAABCF}" type="pres">
      <dgm:prSet presAssocID="{50534C89-16E9-4AAB-9557-AE1704BB6992}" presName="parallelogram6" presStyleLbl="alignNode1" presStyleIdx="5" presStyleCnt="21"/>
      <dgm:spPr/>
    </dgm:pt>
    <dgm:pt modelId="{F7ED97B4-17F7-4D1D-8E71-1C09D154F6A3}" type="pres">
      <dgm:prSet presAssocID="{50534C89-16E9-4AAB-9557-AE1704BB6992}" presName="parallelogram7" presStyleLbl="alignNode1" presStyleIdx="6" presStyleCnt="21"/>
      <dgm:spPr/>
    </dgm:pt>
    <dgm:pt modelId="{690CB9E9-66D5-4972-A546-7E44E17B6235}" type="pres">
      <dgm:prSet presAssocID="{5947480C-EE6C-4978-B16A-E01E300759A1}" presName="sibTrans" presStyleCnt="0"/>
      <dgm:spPr/>
    </dgm:pt>
    <dgm:pt modelId="{DD50E144-3974-4F54-9553-FB43633FF4D8}" type="pres">
      <dgm:prSet presAssocID="{1A89D8FF-2D0D-44F0-95B6-BC0FE28B9132}" presName="parenttextcomposite" presStyleCnt="0"/>
      <dgm:spPr/>
    </dgm:pt>
    <dgm:pt modelId="{1B2DD097-E682-44D0-BD78-A27C3CA127AA}" type="pres">
      <dgm:prSet presAssocID="{1A89D8FF-2D0D-44F0-95B6-BC0FE28B9132}" presName="parenttext" presStyleLbl="revTx" presStyleIdx="1" presStyleCnt="3" custScaleY="274532">
        <dgm:presLayoutVars>
          <dgm:chMax/>
          <dgm:chPref val="2"/>
          <dgm:bulletEnabled val="1"/>
        </dgm:presLayoutVars>
      </dgm:prSet>
      <dgm:spPr/>
    </dgm:pt>
    <dgm:pt modelId="{AAE2C714-6041-4994-B52C-EAE82EA27EE1}" type="pres">
      <dgm:prSet presAssocID="{1A89D8FF-2D0D-44F0-95B6-BC0FE28B9132}" presName="parallelogramComposite" presStyleCnt="0"/>
      <dgm:spPr/>
    </dgm:pt>
    <dgm:pt modelId="{554A4902-C609-4255-A377-C437E2DBD455}" type="pres">
      <dgm:prSet presAssocID="{1A89D8FF-2D0D-44F0-95B6-BC0FE28B9132}" presName="parallelogram1" presStyleLbl="alignNode1" presStyleIdx="7" presStyleCnt="21"/>
      <dgm:spPr/>
    </dgm:pt>
    <dgm:pt modelId="{EBBEBB44-23A3-43ED-A4FB-3DBFA145843C}" type="pres">
      <dgm:prSet presAssocID="{1A89D8FF-2D0D-44F0-95B6-BC0FE28B9132}" presName="parallelogram2" presStyleLbl="alignNode1" presStyleIdx="8" presStyleCnt="21"/>
      <dgm:spPr/>
    </dgm:pt>
    <dgm:pt modelId="{74E6EEB5-62D4-43E6-AA19-7D266FC06BF0}" type="pres">
      <dgm:prSet presAssocID="{1A89D8FF-2D0D-44F0-95B6-BC0FE28B9132}" presName="parallelogram3" presStyleLbl="alignNode1" presStyleIdx="9" presStyleCnt="21"/>
      <dgm:spPr/>
    </dgm:pt>
    <dgm:pt modelId="{2C760888-DBDA-406D-8D50-D6BAA918892F}" type="pres">
      <dgm:prSet presAssocID="{1A89D8FF-2D0D-44F0-95B6-BC0FE28B9132}" presName="parallelogram4" presStyleLbl="alignNode1" presStyleIdx="10" presStyleCnt="21"/>
      <dgm:spPr/>
    </dgm:pt>
    <dgm:pt modelId="{6BBF141F-D820-40F0-8BB7-27F0506CDD8A}" type="pres">
      <dgm:prSet presAssocID="{1A89D8FF-2D0D-44F0-95B6-BC0FE28B9132}" presName="parallelogram5" presStyleLbl="alignNode1" presStyleIdx="11" presStyleCnt="21"/>
      <dgm:spPr/>
    </dgm:pt>
    <dgm:pt modelId="{172C91FE-EF06-43DC-A2F2-46EF35E17310}" type="pres">
      <dgm:prSet presAssocID="{1A89D8FF-2D0D-44F0-95B6-BC0FE28B9132}" presName="parallelogram6" presStyleLbl="alignNode1" presStyleIdx="12" presStyleCnt="21"/>
      <dgm:spPr/>
    </dgm:pt>
    <dgm:pt modelId="{D09CA8F3-19EF-4669-9C15-B52728115DAF}" type="pres">
      <dgm:prSet presAssocID="{1A89D8FF-2D0D-44F0-95B6-BC0FE28B9132}" presName="parallelogram7" presStyleLbl="alignNode1" presStyleIdx="13" presStyleCnt="21"/>
      <dgm:spPr/>
    </dgm:pt>
    <dgm:pt modelId="{9CDEB72A-E7A1-4170-9FAF-63AF9A469B98}" type="pres">
      <dgm:prSet presAssocID="{A5975BCF-F5ED-4EFC-8CFA-30F356EAABC9}" presName="sibTrans" presStyleCnt="0"/>
      <dgm:spPr/>
    </dgm:pt>
    <dgm:pt modelId="{3CB898E4-8B19-49D3-9328-FFC4457B2C74}" type="pres">
      <dgm:prSet presAssocID="{5FD1C271-F4A0-471D-ADEC-0D235A52C9B2}" presName="parenttextcomposite" presStyleCnt="0"/>
      <dgm:spPr/>
    </dgm:pt>
    <dgm:pt modelId="{87F4E409-0D5A-4EBA-9B3D-E5C35B0DE1D8}" type="pres">
      <dgm:prSet presAssocID="{5FD1C271-F4A0-471D-ADEC-0D235A52C9B2}" presName="parenttext" presStyleLbl="revTx" presStyleIdx="2" presStyleCnt="3" custScaleY="210242">
        <dgm:presLayoutVars>
          <dgm:chMax/>
          <dgm:chPref val="2"/>
          <dgm:bulletEnabled val="1"/>
        </dgm:presLayoutVars>
      </dgm:prSet>
      <dgm:spPr/>
    </dgm:pt>
    <dgm:pt modelId="{3E76DD06-B761-4B97-B90B-EA93BA17441E}" type="pres">
      <dgm:prSet presAssocID="{5FD1C271-F4A0-471D-ADEC-0D235A52C9B2}" presName="parallelogramComposite" presStyleCnt="0"/>
      <dgm:spPr/>
    </dgm:pt>
    <dgm:pt modelId="{39544F71-A0C4-4A74-8F92-08CBFF669F14}" type="pres">
      <dgm:prSet presAssocID="{5FD1C271-F4A0-471D-ADEC-0D235A52C9B2}" presName="parallelogram1" presStyleLbl="alignNode1" presStyleIdx="14" presStyleCnt="21"/>
      <dgm:spPr/>
    </dgm:pt>
    <dgm:pt modelId="{4FB3C569-01C1-44AE-9D3D-817E9A378ED8}" type="pres">
      <dgm:prSet presAssocID="{5FD1C271-F4A0-471D-ADEC-0D235A52C9B2}" presName="parallelogram2" presStyleLbl="alignNode1" presStyleIdx="15" presStyleCnt="21"/>
      <dgm:spPr/>
    </dgm:pt>
    <dgm:pt modelId="{D7253156-C0AB-4507-A699-94C12F637D93}" type="pres">
      <dgm:prSet presAssocID="{5FD1C271-F4A0-471D-ADEC-0D235A52C9B2}" presName="parallelogram3" presStyleLbl="alignNode1" presStyleIdx="16" presStyleCnt="21"/>
      <dgm:spPr/>
    </dgm:pt>
    <dgm:pt modelId="{DAD95CF4-B0D2-467F-ACDA-147E062B6992}" type="pres">
      <dgm:prSet presAssocID="{5FD1C271-F4A0-471D-ADEC-0D235A52C9B2}" presName="parallelogram4" presStyleLbl="alignNode1" presStyleIdx="17" presStyleCnt="21"/>
      <dgm:spPr/>
    </dgm:pt>
    <dgm:pt modelId="{D3AE24F1-DC71-4E0B-AE4D-DF293F5EA635}" type="pres">
      <dgm:prSet presAssocID="{5FD1C271-F4A0-471D-ADEC-0D235A52C9B2}" presName="parallelogram5" presStyleLbl="alignNode1" presStyleIdx="18" presStyleCnt="21"/>
      <dgm:spPr/>
    </dgm:pt>
    <dgm:pt modelId="{99451345-A758-492A-815F-246A668862FC}" type="pres">
      <dgm:prSet presAssocID="{5FD1C271-F4A0-471D-ADEC-0D235A52C9B2}" presName="parallelogram6" presStyleLbl="alignNode1" presStyleIdx="19" presStyleCnt="21"/>
      <dgm:spPr/>
    </dgm:pt>
    <dgm:pt modelId="{E40D0477-D9CC-496A-85DF-94535433CAAA}" type="pres">
      <dgm:prSet presAssocID="{5FD1C271-F4A0-471D-ADEC-0D235A52C9B2}" presName="parallelogram7" presStyleLbl="alignNode1" presStyleIdx="20" presStyleCnt="21"/>
      <dgm:spPr/>
    </dgm:pt>
  </dgm:ptLst>
  <dgm:cxnLst>
    <dgm:cxn modelId="{9780AE14-D5EF-44A5-940A-CBED1E0F5CB9}" type="presOf" srcId="{50534C89-16E9-4AAB-9557-AE1704BB6992}" destId="{CB0AA74F-DF13-4398-AF12-79C7BF2EF00B}" srcOrd="0" destOrd="0" presId="urn:microsoft.com/office/officeart/2008/layout/VerticalAccentList"/>
    <dgm:cxn modelId="{7EB40516-02CF-4B57-B96E-1798840F6F0D}" type="presOf" srcId="{C17503E8-B253-4A08-B2B1-0C2D961696F4}" destId="{EE4A4AFB-4FBF-43DB-895A-534EE1CC95C9}" srcOrd="0" destOrd="0" presId="urn:microsoft.com/office/officeart/2008/layout/VerticalAccentList"/>
    <dgm:cxn modelId="{7D3B2339-66CE-4F4D-A842-18BEE7742D31}" srcId="{C17503E8-B253-4A08-B2B1-0C2D961696F4}" destId="{50534C89-16E9-4AAB-9557-AE1704BB6992}" srcOrd="0" destOrd="0" parTransId="{6D078AB1-30F6-47AA-8ADC-17D7ECFAA565}" sibTransId="{5947480C-EE6C-4978-B16A-E01E300759A1}"/>
    <dgm:cxn modelId="{71752977-52CE-4B34-A94F-379381F0D5B4}" type="presOf" srcId="{1A89D8FF-2D0D-44F0-95B6-BC0FE28B9132}" destId="{1B2DD097-E682-44D0-BD78-A27C3CA127AA}" srcOrd="0" destOrd="0" presId="urn:microsoft.com/office/officeart/2008/layout/VerticalAccentList"/>
    <dgm:cxn modelId="{D604FD87-7719-411F-AE61-864AAD91335E}" srcId="{C17503E8-B253-4A08-B2B1-0C2D961696F4}" destId="{1A89D8FF-2D0D-44F0-95B6-BC0FE28B9132}" srcOrd="1" destOrd="0" parTransId="{84C1EAE1-DF76-42BB-987B-0B75223B42E3}" sibTransId="{A5975BCF-F5ED-4EFC-8CFA-30F356EAABC9}"/>
    <dgm:cxn modelId="{AD6C03C5-EADB-45E9-913D-4BFEC208C51C}" srcId="{C17503E8-B253-4A08-B2B1-0C2D961696F4}" destId="{5FD1C271-F4A0-471D-ADEC-0D235A52C9B2}" srcOrd="2" destOrd="0" parTransId="{A4C42AAE-57BD-4E0C-A5B7-9127BB4CAA28}" sibTransId="{1FE8890F-BEFD-4AAF-BA47-2E8C68ECEE8F}"/>
    <dgm:cxn modelId="{681269F1-5AE8-48E0-A231-0457A56CBFC4}" type="presOf" srcId="{5FD1C271-F4A0-471D-ADEC-0D235A52C9B2}" destId="{87F4E409-0D5A-4EBA-9B3D-E5C35B0DE1D8}" srcOrd="0" destOrd="0" presId="urn:microsoft.com/office/officeart/2008/layout/VerticalAccentList"/>
    <dgm:cxn modelId="{A2AF12A9-855D-4D4D-866B-E2051D433FEE}" type="presParOf" srcId="{EE4A4AFB-4FBF-43DB-895A-534EE1CC95C9}" destId="{BB807E3A-2948-42A1-BF0B-4E063558D393}" srcOrd="0" destOrd="0" presId="urn:microsoft.com/office/officeart/2008/layout/VerticalAccentList"/>
    <dgm:cxn modelId="{2FFA52CB-9EB4-46C6-9C3E-4FB24307F2E5}" type="presParOf" srcId="{BB807E3A-2948-42A1-BF0B-4E063558D393}" destId="{CB0AA74F-DF13-4398-AF12-79C7BF2EF00B}" srcOrd="0" destOrd="0" presId="urn:microsoft.com/office/officeart/2008/layout/VerticalAccentList"/>
    <dgm:cxn modelId="{138F648C-2FF0-4618-BBD1-B37F34C9B88B}" type="presParOf" srcId="{EE4A4AFB-4FBF-43DB-895A-534EE1CC95C9}" destId="{48736B01-2FEB-4DB9-8F35-E2B390511101}" srcOrd="1" destOrd="0" presId="urn:microsoft.com/office/officeart/2008/layout/VerticalAccentList"/>
    <dgm:cxn modelId="{9FC88CE2-C3B1-47AE-A1C6-9218AC9E4458}" type="presParOf" srcId="{48736B01-2FEB-4DB9-8F35-E2B390511101}" destId="{4798727D-8568-42B4-A1F7-6904702EC608}" srcOrd="0" destOrd="0" presId="urn:microsoft.com/office/officeart/2008/layout/VerticalAccentList"/>
    <dgm:cxn modelId="{CB9155AC-17D1-4AD0-A302-4A57699CDF4A}" type="presParOf" srcId="{48736B01-2FEB-4DB9-8F35-E2B390511101}" destId="{D0BE60C1-2981-412B-AD43-42FC4EA3B40B}" srcOrd="1" destOrd="0" presId="urn:microsoft.com/office/officeart/2008/layout/VerticalAccentList"/>
    <dgm:cxn modelId="{26E287DC-A704-4B6F-B9F4-B1DB718A9ECB}" type="presParOf" srcId="{48736B01-2FEB-4DB9-8F35-E2B390511101}" destId="{C2C27CE2-4016-4ABA-8267-810FF4778849}" srcOrd="2" destOrd="0" presId="urn:microsoft.com/office/officeart/2008/layout/VerticalAccentList"/>
    <dgm:cxn modelId="{F91DA4D6-4776-4575-BFE6-F071C5D67566}" type="presParOf" srcId="{48736B01-2FEB-4DB9-8F35-E2B390511101}" destId="{3CB4C7A9-EC90-4F83-B59A-282081C12748}" srcOrd="3" destOrd="0" presId="urn:microsoft.com/office/officeart/2008/layout/VerticalAccentList"/>
    <dgm:cxn modelId="{3A5C80AF-8122-4840-B200-30EBDEEE4318}" type="presParOf" srcId="{48736B01-2FEB-4DB9-8F35-E2B390511101}" destId="{359FC472-B020-4585-B5D5-83EF7661E255}" srcOrd="4" destOrd="0" presId="urn:microsoft.com/office/officeart/2008/layout/VerticalAccentList"/>
    <dgm:cxn modelId="{460B630E-EDDF-44A2-9707-F0BB3D6E7050}" type="presParOf" srcId="{48736B01-2FEB-4DB9-8F35-E2B390511101}" destId="{EF36CD7D-8CEE-4AA9-9330-EC2920AAABCF}" srcOrd="5" destOrd="0" presId="urn:microsoft.com/office/officeart/2008/layout/VerticalAccentList"/>
    <dgm:cxn modelId="{FD108DD5-91CC-4E0D-BC89-1A0A3D29366D}" type="presParOf" srcId="{48736B01-2FEB-4DB9-8F35-E2B390511101}" destId="{F7ED97B4-17F7-4D1D-8E71-1C09D154F6A3}" srcOrd="6" destOrd="0" presId="urn:microsoft.com/office/officeart/2008/layout/VerticalAccentList"/>
    <dgm:cxn modelId="{2979D3AE-6EFB-44C5-B052-CDF40B420ADF}" type="presParOf" srcId="{EE4A4AFB-4FBF-43DB-895A-534EE1CC95C9}" destId="{690CB9E9-66D5-4972-A546-7E44E17B6235}" srcOrd="2" destOrd="0" presId="urn:microsoft.com/office/officeart/2008/layout/VerticalAccentList"/>
    <dgm:cxn modelId="{FAD0CD2F-7533-4335-9A2E-051DF0ABA0F7}" type="presParOf" srcId="{EE4A4AFB-4FBF-43DB-895A-534EE1CC95C9}" destId="{DD50E144-3974-4F54-9553-FB43633FF4D8}" srcOrd="3" destOrd="0" presId="urn:microsoft.com/office/officeart/2008/layout/VerticalAccentList"/>
    <dgm:cxn modelId="{EFC75347-696E-4E2F-9CA2-31AF01FE24BE}" type="presParOf" srcId="{DD50E144-3974-4F54-9553-FB43633FF4D8}" destId="{1B2DD097-E682-44D0-BD78-A27C3CA127AA}" srcOrd="0" destOrd="0" presId="urn:microsoft.com/office/officeart/2008/layout/VerticalAccentList"/>
    <dgm:cxn modelId="{B910B1FC-8860-4B0E-B4CF-6064062FE406}" type="presParOf" srcId="{EE4A4AFB-4FBF-43DB-895A-534EE1CC95C9}" destId="{AAE2C714-6041-4994-B52C-EAE82EA27EE1}" srcOrd="4" destOrd="0" presId="urn:microsoft.com/office/officeart/2008/layout/VerticalAccentList"/>
    <dgm:cxn modelId="{0D2DEE9A-0976-4225-89CC-7C6F057C248D}" type="presParOf" srcId="{AAE2C714-6041-4994-B52C-EAE82EA27EE1}" destId="{554A4902-C609-4255-A377-C437E2DBD455}" srcOrd="0" destOrd="0" presId="urn:microsoft.com/office/officeart/2008/layout/VerticalAccentList"/>
    <dgm:cxn modelId="{D2295A19-8270-4BAD-A006-0ABE446BCE2A}" type="presParOf" srcId="{AAE2C714-6041-4994-B52C-EAE82EA27EE1}" destId="{EBBEBB44-23A3-43ED-A4FB-3DBFA145843C}" srcOrd="1" destOrd="0" presId="urn:microsoft.com/office/officeart/2008/layout/VerticalAccentList"/>
    <dgm:cxn modelId="{9A874A85-DE19-42F6-A8B3-61FC5D2E37DB}" type="presParOf" srcId="{AAE2C714-6041-4994-B52C-EAE82EA27EE1}" destId="{74E6EEB5-62D4-43E6-AA19-7D266FC06BF0}" srcOrd="2" destOrd="0" presId="urn:microsoft.com/office/officeart/2008/layout/VerticalAccentList"/>
    <dgm:cxn modelId="{8B3E8B2B-A1F0-40CD-97C5-68303C902258}" type="presParOf" srcId="{AAE2C714-6041-4994-B52C-EAE82EA27EE1}" destId="{2C760888-DBDA-406D-8D50-D6BAA918892F}" srcOrd="3" destOrd="0" presId="urn:microsoft.com/office/officeart/2008/layout/VerticalAccentList"/>
    <dgm:cxn modelId="{3C037FFE-048D-465C-883C-7F4AB7D091F4}" type="presParOf" srcId="{AAE2C714-6041-4994-B52C-EAE82EA27EE1}" destId="{6BBF141F-D820-40F0-8BB7-27F0506CDD8A}" srcOrd="4" destOrd="0" presId="urn:microsoft.com/office/officeart/2008/layout/VerticalAccentList"/>
    <dgm:cxn modelId="{E4B5BA95-AD3F-49C3-83A9-40BE67E94B59}" type="presParOf" srcId="{AAE2C714-6041-4994-B52C-EAE82EA27EE1}" destId="{172C91FE-EF06-43DC-A2F2-46EF35E17310}" srcOrd="5" destOrd="0" presId="urn:microsoft.com/office/officeart/2008/layout/VerticalAccentList"/>
    <dgm:cxn modelId="{3BCFD10E-664A-4C8D-B9DB-CDCBED1B2B84}" type="presParOf" srcId="{AAE2C714-6041-4994-B52C-EAE82EA27EE1}" destId="{D09CA8F3-19EF-4669-9C15-B52728115DAF}" srcOrd="6" destOrd="0" presId="urn:microsoft.com/office/officeart/2008/layout/VerticalAccentList"/>
    <dgm:cxn modelId="{8B2BF7FE-E6C8-4AD3-92E0-D705B86622D8}" type="presParOf" srcId="{EE4A4AFB-4FBF-43DB-895A-534EE1CC95C9}" destId="{9CDEB72A-E7A1-4170-9FAF-63AF9A469B98}" srcOrd="5" destOrd="0" presId="urn:microsoft.com/office/officeart/2008/layout/VerticalAccentList"/>
    <dgm:cxn modelId="{E6724868-D3E0-49D8-8C78-EA6A6C11712E}" type="presParOf" srcId="{EE4A4AFB-4FBF-43DB-895A-534EE1CC95C9}" destId="{3CB898E4-8B19-49D3-9328-FFC4457B2C74}" srcOrd="6" destOrd="0" presId="urn:microsoft.com/office/officeart/2008/layout/VerticalAccentList"/>
    <dgm:cxn modelId="{B60C656E-41C8-46F6-843C-F9E18E17335A}" type="presParOf" srcId="{3CB898E4-8B19-49D3-9328-FFC4457B2C74}" destId="{87F4E409-0D5A-4EBA-9B3D-E5C35B0DE1D8}" srcOrd="0" destOrd="0" presId="urn:microsoft.com/office/officeart/2008/layout/VerticalAccentList"/>
    <dgm:cxn modelId="{61B134F2-B807-4D19-AFBA-0F601FCE5FED}" type="presParOf" srcId="{EE4A4AFB-4FBF-43DB-895A-534EE1CC95C9}" destId="{3E76DD06-B761-4B97-B90B-EA93BA17441E}" srcOrd="7" destOrd="0" presId="urn:microsoft.com/office/officeart/2008/layout/VerticalAccentList"/>
    <dgm:cxn modelId="{20C38C72-6831-4039-BC3F-9B6B89D4320F}" type="presParOf" srcId="{3E76DD06-B761-4B97-B90B-EA93BA17441E}" destId="{39544F71-A0C4-4A74-8F92-08CBFF669F14}" srcOrd="0" destOrd="0" presId="urn:microsoft.com/office/officeart/2008/layout/VerticalAccentList"/>
    <dgm:cxn modelId="{BC103286-11D6-412A-B989-756CDC5C7F7A}" type="presParOf" srcId="{3E76DD06-B761-4B97-B90B-EA93BA17441E}" destId="{4FB3C569-01C1-44AE-9D3D-817E9A378ED8}" srcOrd="1" destOrd="0" presId="urn:microsoft.com/office/officeart/2008/layout/VerticalAccentList"/>
    <dgm:cxn modelId="{62962546-E1A7-4FFA-AF98-B2092127EFA2}" type="presParOf" srcId="{3E76DD06-B761-4B97-B90B-EA93BA17441E}" destId="{D7253156-C0AB-4507-A699-94C12F637D93}" srcOrd="2" destOrd="0" presId="urn:microsoft.com/office/officeart/2008/layout/VerticalAccentList"/>
    <dgm:cxn modelId="{EE68CF77-F7D5-4A63-8E9E-69F7177A1B7B}" type="presParOf" srcId="{3E76DD06-B761-4B97-B90B-EA93BA17441E}" destId="{DAD95CF4-B0D2-467F-ACDA-147E062B6992}" srcOrd="3" destOrd="0" presId="urn:microsoft.com/office/officeart/2008/layout/VerticalAccentList"/>
    <dgm:cxn modelId="{DE31651A-C623-46CB-8E9F-CB171717AC61}" type="presParOf" srcId="{3E76DD06-B761-4B97-B90B-EA93BA17441E}" destId="{D3AE24F1-DC71-4E0B-AE4D-DF293F5EA635}" srcOrd="4" destOrd="0" presId="urn:microsoft.com/office/officeart/2008/layout/VerticalAccentList"/>
    <dgm:cxn modelId="{CD40D86C-9272-4D5B-976E-D46F7E10B63D}" type="presParOf" srcId="{3E76DD06-B761-4B97-B90B-EA93BA17441E}" destId="{99451345-A758-492A-815F-246A668862FC}" srcOrd="5" destOrd="0" presId="urn:microsoft.com/office/officeart/2008/layout/VerticalAccentList"/>
    <dgm:cxn modelId="{B918261D-25B0-4BC9-A9DF-00E6C46E26E6}" type="presParOf" srcId="{3E76DD06-B761-4B97-B90B-EA93BA17441E}" destId="{E40D0477-D9CC-496A-85DF-94535433CAAA}"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AA74F-DF13-4398-AF12-79C7BF2EF00B}">
      <dsp:nvSpPr>
        <dsp:cNvPr id="0" name=""/>
        <dsp:cNvSpPr/>
      </dsp:nvSpPr>
      <dsp:spPr>
        <a:xfrm>
          <a:off x="316361" y="102592"/>
          <a:ext cx="5639381" cy="11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ctr" defTabSz="1066800">
            <a:lnSpc>
              <a:spcPct val="90000"/>
            </a:lnSpc>
            <a:spcBef>
              <a:spcPct val="0"/>
            </a:spcBef>
            <a:spcAft>
              <a:spcPct val="35000"/>
            </a:spcAft>
            <a:buNone/>
          </a:pPr>
          <a:r>
            <a:rPr lang="en-US" sz="2400" kern="1200" dirty="0"/>
            <a:t>We are fun and casual, but we are also professional</a:t>
          </a:r>
        </a:p>
      </dsp:txBody>
      <dsp:txXfrm>
        <a:off x="316361" y="102592"/>
        <a:ext cx="5639381" cy="1176549"/>
      </dsp:txXfrm>
    </dsp:sp>
    <dsp:sp modelId="{4798727D-8568-42B4-A1F7-6904702EC608}">
      <dsp:nvSpPr>
        <dsp:cNvPr id="0" name=""/>
        <dsp:cNvSpPr/>
      </dsp:nvSpPr>
      <dsp:spPr>
        <a:xfrm>
          <a:off x="316361"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E60C1-2981-412B-AD43-42FC4EA3B40B}">
      <dsp:nvSpPr>
        <dsp:cNvPr id="0" name=""/>
        <dsp:cNvSpPr/>
      </dsp:nvSpPr>
      <dsp:spPr>
        <a:xfrm>
          <a:off x="1112140"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27CE2-4016-4ABA-8267-810FF4778849}">
      <dsp:nvSpPr>
        <dsp:cNvPr id="0" name=""/>
        <dsp:cNvSpPr/>
      </dsp:nvSpPr>
      <dsp:spPr>
        <a:xfrm>
          <a:off x="1907920"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B4C7A9-EC90-4F83-B59A-282081C12748}">
      <dsp:nvSpPr>
        <dsp:cNvPr id="0" name=""/>
        <dsp:cNvSpPr/>
      </dsp:nvSpPr>
      <dsp:spPr>
        <a:xfrm>
          <a:off x="2703699"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9FC472-B020-4585-B5D5-83EF7661E255}">
      <dsp:nvSpPr>
        <dsp:cNvPr id="0" name=""/>
        <dsp:cNvSpPr/>
      </dsp:nvSpPr>
      <dsp:spPr>
        <a:xfrm>
          <a:off x="3499479"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6CD7D-8CEE-4AA9-9330-EC2920AAABCF}">
      <dsp:nvSpPr>
        <dsp:cNvPr id="0" name=""/>
        <dsp:cNvSpPr/>
      </dsp:nvSpPr>
      <dsp:spPr>
        <a:xfrm>
          <a:off x="4295258"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D97B4-17F7-4D1D-8E71-1C09D154F6A3}">
      <dsp:nvSpPr>
        <dsp:cNvPr id="0" name=""/>
        <dsp:cNvSpPr/>
      </dsp:nvSpPr>
      <dsp:spPr>
        <a:xfrm>
          <a:off x="5091038" y="1279141"/>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2DD097-E682-44D0-BD78-A27C3CA127AA}">
      <dsp:nvSpPr>
        <dsp:cNvPr id="0" name=""/>
        <dsp:cNvSpPr/>
      </dsp:nvSpPr>
      <dsp:spPr>
        <a:xfrm>
          <a:off x="316361" y="1492766"/>
          <a:ext cx="5639381" cy="1407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ctr" defTabSz="1066800">
            <a:lnSpc>
              <a:spcPct val="90000"/>
            </a:lnSpc>
            <a:spcBef>
              <a:spcPct val="0"/>
            </a:spcBef>
            <a:spcAft>
              <a:spcPct val="35000"/>
            </a:spcAft>
            <a:buNone/>
          </a:pPr>
          <a:r>
            <a:rPr lang="en-US" sz="2400" kern="1200" dirty="0"/>
            <a:t>T-Mobile has a ZERO TOLERANCE policy for Harassment &amp; Discrimination</a:t>
          </a:r>
        </a:p>
      </dsp:txBody>
      <dsp:txXfrm>
        <a:off x="316361" y="1492766"/>
        <a:ext cx="5639381" cy="1407446"/>
      </dsp:txXfrm>
    </dsp:sp>
    <dsp:sp modelId="{554A4902-C609-4255-A377-C437E2DBD455}">
      <dsp:nvSpPr>
        <dsp:cNvPr id="0" name=""/>
        <dsp:cNvSpPr/>
      </dsp:nvSpPr>
      <dsp:spPr>
        <a:xfrm>
          <a:off x="316361"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EBB44-23A3-43ED-A4FB-3DBFA145843C}">
      <dsp:nvSpPr>
        <dsp:cNvPr id="0" name=""/>
        <dsp:cNvSpPr/>
      </dsp:nvSpPr>
      <dsp:spPr>
        <a:xfrm>
          <a:off x="1112140"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6EEB5-62D4-43E6-AA19-7D266FC06BF0}">
      <dsp:nvSpPr>
        <dsp:cNvPr id="0" name=""/>
        <dsp:cNvSpPr/>
      </dsp:nvSpPr>
      <dsp:spPr>
        <a:xfrm>
          <a:off x="1907920"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60888-DBDA-406D-8D50-D6BAA918892F}">
      <dsp:nvSpPr>
        <dsp:cNvPr id="0" name=""/>
        <dsp:cNvSpPr/>
      </dsp:nvSpPr>
      <dsp:spPr>
        <a:xfrm>
          <a:off x="2703699"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F141F-D820-40F0-8BB7-27F0506CDD8A}">
      <dsp:nvSpPr>
        <dsp:cNvPr id="0" name=""/>
        <dsp:cNvSpPr/>
      </dsp:nvSpPr>
      <dsp:spPr>
        <a:xfrm>
          <a:off x="3499479"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C91FE-EF06-43DC-A2F2-46EF35E17310}">
      <dsp:nvSpPr>
        <dsp:cNvPr id="0" name=""/>
        <dsp:cNvSpPr/>
      </dsp:nvSpPr>
      <dsp:spPr>
        <a:xfrm>
          <a:off x="4295258"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CA8F3-19EF-4669-9C15-B52728115DAF}">
      <dsp:nvSpPr>
        <dsp:cNvPr id="0" name=""/>
        <dsp:cNvSpPr/>
      </dsp:nvSpPr>
      <dsp:spPr>
        <a:xfrm>
          <a:off x="5091038" y="2900213"/>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4E409-0D5A-4EBA-9B3D-E5C35B0DE1D8}">
      <dsp:nvSpPr>
        <dsp:cNvPr id="0" name=""/>
        <dsp:cNvSpPr/>
      </dsp:nvSpPr>
      <dsp:spPr>
        <a:xfrm>
          <a:off x="316361" y="3113838"/>
          <a:ext cx="5639381" cy="107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ctr" defTabSz="1066800">
            <a:lnSpc>
              <a:spcPct val="90000"/>
            </a:lnSpc>
            <a:spcBef>
              <a:spcPct val="0"/>
            </a:spcBef>
            <a:spcAft>
              <a:spcPct val="35000"/>
            </a:spcAft>
            <a:buNone/>
          </a:pPr>
          <a:r>
            <a:rPr lang="en-US" sz="2400" kern="1200" dirty="0"/>
            <a:t>We also do not tolerate unlawful retaliation or intimidation </a:t>
          </a:r>
        </a:p>
      </dsp:txBody>
      <dsp:txXfrm>
        <a:off x="316361" y="3113838"/>
        <a:ext cx="5639381" cy="1077849"/>
      </dsp:txXfrm>
    </dsp:sp>
    <dsp:sp modelId="{39544F71-A0C4-4A74-8F92-08CBFF669F14}">
      <dsp:nvSpPr>
        <dsp:cNvPr id="0" name=""/>
        <dsp:cNvSpPr/>
      </dsp:nvSpPr>
      <dsp:spPr>
        <a:xfrm>
          <a:off x="316361"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B3C569-01C1-44AE-9D3D-817E9A378ED8}">
      <dsp:nvSpPr>
        <dsp:cNvPr id="0" name=""/>
        <dsp:cNvSpPr/>
      </dsp:nvSpPr>
      <dsp:spPr>
        <a:xfrm>
          <a:off x="1112140"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253156-C0AB-4507-A699-94C12F637D93}">
      <dsp:nvSpPr>
        <dsp:cNvPr id="0" name=""/>
        <dsp:cNvSpPr/>
      </dsp:nvSpPr>
      <dsp:spPr>
        <a:xfrm>
          <a:off x="1907920"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95CF4-B0D2-467F-ACDA-147E062B6992}">
      <dsp:nvSpPr>
        <dsp:cNvPr id="0" name=""/>
        <dsp:cNvSpPr/>
      </dsp:nvSpPr>
      <dsp:spPr>
        <a:xfrm>
          <a:off x="2703699"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E24F1-DC71-4E0B-AE4D-DF293F5EA635}">
      <dsp:nvSpPr>
        <dsp:cNvPr id="0" name=""/>
        <dsp:cNvSpPr/>
      </dsp:nvSpPr>
      <dsp:spPr>
        <a:xfrm>
          <a:off x="3499479"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51345-A758-492A-815F-246A668862FC}">
      <dsp:nvSpPr>
        <dsp:cNvPr id="0" name=""/>
        <dsp:cNvSpPr/>
      </dsp:nvSpPr>
      <dsp:spPr>
        <a:xfrm>
          <a:off x="4295258"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0D0477-D9CC-496A-85DF-94535433CAAA}">
      <dsp:nvSpPr>
        <dsp:cNvPr id="0" name=""/>
        <dsp:cNvSpPr/>
      </dsp:nvSpPr>
      <dsp:spPr>
        <a:xfrm>
          <a:off x="5091038" y="4191688"/>
          <a:ext cx="751917" cy="125319"/>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dirty="0" smtClean="0">
                <a:latin typeface="Segoe UI" pitchFamily="34" charset="0"/>
              </a:defRPr>
            </a:lvl1pPr>
          </a:lstStyle>
          <a:p>
            <a:pPr>
              <a:defRPr/>
            </a:pPr>
            <a:r>
              <a:rPr lang="en-US" b="1" dirty="0">
                <a:latin typeface="Arial Bold" charset="0"/>
              </a:rPr>
              <a:t>T-Mobile</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smtClean="0">
                <a:latin typeface="Segoe UI" pitchFamily="34" charset="0"/>
              </a:defRPr>
            </a:lvl1pPr>
          </a:lstStyle>
          <a:p>
            <a:pPr>
              <a:defRPr/>
            </a:pPr>
            <a:fld id="{5759BE79-DE85-4CB4-8F82-32C310FB14AE}" type="datetimeFigureOut">
              <a:rPr lang="en-US" b="1">
                <a:latin typeface="Arial Bold" charset="0"/>
              </a:rPr>
              <a:pPr>
                <a:defRPr/>
              </a:pPr>
              <a:t>1/11/2018</a:t>
            </a:fld>
            <a:endParaRPr lang="en-US" b="1" dirty="0">
              <a:latin typeface="Arial Bold" charset="0"/>
            </a:endParaRPr>
          </a:p>
        </p:txBody>
      </p:sp>
      <p:sp>
        <p:nvSpPr>
          <p:cNvPr id="5" name="Slide Number Placeholder 4"/>
          <p:cNvSpPr>
            <a:spLocks noGrp="1"/>
          </p:cNvSpPr>
          <p:nvPr>
            <p:ph type="sldNum" sz="quarter" idx="3"/>
          </p:nvPr>
        </p:nvSpPr>
        <p:spPr>
          <a:xfrm>
            <a:off x="6317827" y="8757590"/>
            <a:ext cx="614769" cy="461010"/>
          </a:xfrm>
          <a:prstGeom prst="rect">
            <a:avLst/>
          </a:prstGeom>
        </p:spPr>
        <p:txBody>
          <a:bodyPr vert="horz" lIns="92309" tIns="46154" rIns="92309" bIns="46154" rtlCol="0" anchor="b"/>
          <a:lstStyle>
            <a:lvl1pPr algn="r" defTabSz="923049" fontAlgn="auto">
              <a:spcBef>
                <a:spcPts val="0"/>
              </a:spcBef>
              <a:spcAft>
                <a:spcPts val="0"/>
              </a:spcAft>
              <a:defRPr sz="1200" smtClean="0">
                <a:latin typeface="Segoe UI" pitchFamily="34" charset="0"/>
              </a:defRPr>
            </a:lvl1pPr>
          </a:lstStyle>
          <a:p>
            <a:pPr>
              <a:defRPr/>
            </a:pPr>
            <a:fld id="{A21C7F6B-DBFF-403A-9605-FA0EFE2C5B40}" type="slidenum">
              <a:rPr lang="en-US" b="1">
                <a:latin typeface="Arial Bold" charset="0"/>
              </a:rPr>
              <a:pPr>
                <a:defRPr/>
              </a:pPr>
              <a:t>‹#›</a:t>
            </a:fld>
            <a:endParaRPr lang="en-US" b="1" dirty="0">
              <a:latin typeface="Arial Bold" charset="0"/>
            </a:endParaRPr>
          </a:p>
        </p:txBody>
      </p:sp>
    </p:spTree>
    <p:extLst>
      <p:ext uri="{BB962C8B-B14F-4D97-AF65-F5344CB8AC3E}">
        <p14:creationId xmlns:p14="http://schemas.microsoft.com/office/powerpoint/2010/main" val="863464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b="1" i="0" dirty="0" smtClean="0">
                <a:latin typeface="Arial Bold" charset="0"/>
              </a:defRPr>
            </a:lvl1pPr>
          </a:lstStyle>
          <a:p>
            <a:pPr>
              <a:defRPr/>
            </a:pPr>
            <a:r>
              <a:rPr lang="en-US" dirty="0"/>
              <a:t>T-Mobile</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b="1" i="0" smtClean="0">
                <a:latin typeface="Arial Bold" charset="0"/>
              </a:defRPr>
            </a:lvl1pPr>
          </a:lstStyle>
          <a:p>
            <a:pPr>
              <a:defRPr/>
            </a:pPr>
            <a:fld id="{61845FFA-21E1-4976-8B9C-1C0D733F709C}" type="datetimeFigureOut">
              <a:rPr lang="en-US" smtClean="0"/>
              <a:pPr>
                <a:defRPr/>
              </a:pPr>
              <a:t>1/11/2018</a:t>
            </a:fld>
            <a:endParaRPr lang="en-US" dirty="0"/>
          </a:p>
        </p:txBody>
      </p:sp>
      <p:sp>
        <p:nvSpPr>
          <p:cNvPr id="4" name="Slide Image Placeholder 3"/>
          <p:cNvSpPr>
            <a:spLocks noGrp="1" noRot="1" noChangeAspect="1"/>
          </p:cNvSpPr>
          <p:nvPr>
            <p:ph type="sldImg" idx="2"/>
          </p:nvPr>
        </p:nvSpPr>
        <p:spPr>
          <a:xfrm>
            <a:off x="1230313" y="692150"/>
            <a:ext cx="4473575" cy="3457575"/>
          </a:xfrm>
          <a:prstGeom prst="rect">
            <a:avLst/>
          </a:prstGeom>
          <a:noFill/>
          <a:ln w="12700">
            <a:solidFill>
              <a:prstClr val="black"/>
            </a:solidFill>
          </a:ln>
        </p:spPr>
        <p:txBody>
          <a:bodyPr vert="horz" lIns="92309" tIns="46154" rIns="92309" bIns="46154" rtlCol="0" anchor="ctr"/>
          <a:lstStyle/>
          <a:p>
            <a:pPr lvl="0"/>
            <a:endParaRPr lang="en-US" noProof="0"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240781" y="8757590"/>
            <a:ext cx="691815" cy="461010"/>
          </a:xfrm>
          <a:prstGeom prst="rect">
            <a:avLst/>
          </a:prstGeom>
        </p:spPr>
        <p:txBody>
          <a:bodyPr vert="horz" lIns="92309" tIns="46154" rIns="92309" bIns="46154" rtlCol="0" anchor="b"/>
          <a:lstStyle>
            <a:lvl1pPr algn="r" defTabSz="923049" fontAlgn="auto">
              <a:spcBef>
                <a:spcPts val="0"/>
              </a:spcBef>
              <a:spcAft>
                <a:spcPts val="0"/>
              </a:spcAft>
              <a:defRPr sz="1200" b="1" i="0" smtClean="0">
                <a:latin typeface="Arial Bold" charset="0"/>
              </a:defRPr>
            </a:lvl1pPr>
          </a:lstStyle>
          <a:p>
            <a:pPr>
              <a:defRPr/>
            </a:pPr>
            <a:fld id="{26A8F29D-D632-4B70-93FE-764D6D98BCE9}" type="slidenum">
              <a:rPr lang="en-US" smtClean="0"/>
              <a:pPr>
                <a:defRPr/>
              </a:pPr>
              <a:t>‹#›</a:t>
            </a:fld>
            <a:endParaRPr lang="en-US" dirty="0"/>
          </a:p>
        </p:txBody>
      </p:sp>
    </p:spTree>
    <p:extLst>
      <p:ext uri="{BB962C8B-B14F-4D97-AF65-F5344CB8AC3E}">
        <p14:creationId xmlns:p14="http://schemas.microsoft.com/office/powerpoint/2010/main" val="1239390740"/>
      </p:ext>
    </p:extLst>
  </p:cSld>
  <p:clrMap bg1="lt1" tx1="dk1" bg2="lt2" tx2="dk2" accent1="accent1" accent2="accent2" accent3="accent3" accent4="accent4" accent5="accent5" accent6="accent6" hlink="hlink" folHlink="folHlink"/>
  <p:hf hdr="0" ftr="0" dt="0"/>
  <p:notesStyle>
    <a:lvl1pPr algn="l" defTabSz="1017056" rtl="0" fontAlgn="base">
      <a:lnSpc>
        <a:spcPct val="90000"/>
      </a:lnSpc>
      <a:spcBef>
        <a:spcPct val="30000"/>
      </a:spcBef>
      <a:spcAft>
        <a:spcPts val="377"/>
      </a:spcAft>
      <a:defRPr sz="1000" b="1" i="0" kern="1200">
        <a:solidFill>
          <a:schemeClr val="tx1"/>
        </a:solidFill>
        <a:latin typeface="Arial Bold" charset="0"/>
        <a:ea typeface="+mn-ea"/>
        <a:cs typeface="+mn-cs"/>
      </a:defRPr>
    </a:lvl1pPr>
    <a:lvl2pPr marL="237018" indent="-116740"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2pPr>
    <a:lvl3pPr marL="364371"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3pPr>
    <a:lvl4pPr marL="537713" indent="-162729"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4pPr>
    <a:lvl5pPr marL="684523"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5pPr>
    <a:lvl6pPr marL="2546960" algn="l" defTabSz="1018783" rtl="0" eaLnBrk="1" latinLnBrk="0" hangingPunct="1">
      <a:defRPr sz="1300" kern="1200">
        <a:solidFill>
          <a:schemeClr val="tx1"/>
        </a:solidFill>
        <a:latin typeface="+mn-lt"/>
        <a:ea typeface="+mn-ea"/>
        <a:cs typeface="+mn-cs"/>
      </a:defRPr>
    </a:lvl6pPr>
    <a:lvl7pPr marL="3056351" algn="l" defTabSz="1018783" rtl="0" eaLnBrk="1" latinLnBrk="0" hangingPunct="1">
      <a:defRPr sz="1300" kern="1200">
        <a:solidFill>
          <a:schemeClr val="tx1"/>
        </a:solidFill>
        <a:latin typeface="+mn-lt"/>
        <a:ea typeface="+mn-ea"/>
        <a:cs typeface="+mn-cs"/>
      </a:defRPr>
    </a:lvl7pPr>
    <a:lvl8pPr marL="3565743" algn="l" defTabSz="1018783" rtl="0" eaLnBrk="1" latinLnBrk="0" hangingPunct="1">
      <a:defRPr sz="1300" kern="1200">
        <a:solidFill>
          <a:schemeClr val="tx1"/>
        </a:solidFill>
        <a:latin typeface="+mn-lt"/>
        <a:ea typeface="+mn-ea"/>
        <a:cs typeface="+mn-cs"/>
      </a:defRPr>
    </a:lvl8pPr>
    <a:lvl9pPr marL="4075135" algn="l" defTabSz="1018783"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mobileusa.sharepoint.com/sites/policies/TMUS%20Policies/EmployeeHandbook.pdf"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mobileusa.sharepoint.com/sites/policies/TMUS%20Policies/Code%20of%20Business%20Conduct.pdf#search=code%20of%20conduc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mobileusa.sharepoint.com/portals/hub/_layouts/15/pointpublishing.aspx?app=video&amp;p=p&amp;chid=1c64bd44-46d2-4870-9e14-7f021f459b68&amp;vid=62ac68c5-909d-4842-91ba-da614090cb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2</a:t>
            </a:fld>
            <a:endParaRPr lang="en-US" dirty="0"/>
          </a:p>
        </p:txBody>
      </p:sp>
    </p:spTree>
    <p:extLst>
      <p:ext uri="{BB962C8B-B14F-4D97-AF65-F5344CB8AC3E}">
        <p14:creationId xmlns:p14="http://schemas.microsoft.com/office/powerpoint/2010/main" val="2891495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You have many resources available to you through T-Nation. Here are all that we covered today!</a:t>
            </a:r>
          </a:p>
          <a:p>
            <a:pPr marL="171450" indent="-171450">
              <a:buFont typeface="Arial" panose="020B0604020202020204" pitchFamily="34" charset="0"/>
              <a:buChar char="•"/>
            </a:pPr>
            <a:r>
              <a:rPr lang="en-US" dirty="0"/>
              <a:t>Please refer any HR related questions to Zendesk by using the icon on your desktop.  Zendesk offers a full suite of options to get you the assistance you need. You can also self-serve, by chatting with an Employee Care Specialist and get real-time answers. </a:t>
            </a:r>
          </a:p>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13</a:t>
            </a:fld>
            <a:endParaRPr lang="en-US" dirty="0"/>
          </a:p>
        </p:txBody>
      </p:sp>
    </p:spTree>
    <p:extLst>
      <p:ext uri="{BB962C8B-B14F-4D97-AF65-F5344CB8AC3E}">
        <p14:creationId xmlns:p14="http://schemas.microsoft.com/office/powerpoint/2010/main" val="250023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17056" rtl="0" eaLnBrk="1" fontAlgn="base" latinLnBrk="0" hangingPunct="1">
              <a:lnSpc>
                <a:spcPct val="90000"/>
              </a:lnSpc>
              <a:spcBef>
                <a:spcPct val="30000"/>
              </a:spcBef>
              <a:spcAft>
                <a:spcPts val="377"/>
              </a:spcAft>
              <a:buClrTx/>
              <a:buSzTx/>
              <a:buFontTx/>
              <a:buNone/>
              <a:tabLst/>
              <a:defRPr/>
            </a:pPr>
            <a:r>
              <a:rPr lang="en-US" sz="1000" dirty="0"/>
              <a:t>The ESP &amp; Talent Scout provide the tools, resources, and information necessary to attract, hire, and develop and retain top talent.</a:t>
            </a:r>
          </a:p>
          <a:p>
            <a:endParaRPr lang="en-US" sz="1000" b="1" i="0" kern="1200" dirty="0">
              <a:solidFill>
                <a:schemeClr val="tx1"/>
              </a:solidFill>
              <a:effectLst/>
              <a:latin typeface="Arial Bold" charset="0"/>
              <a:ea typeface="+mn-ea"/>
              <a:cs typeface="+mn-cs"/>
            </a:endParaRPr>
          </a:p>
          <a:p>
            <a:r>
              <a:rPr lang="en-US" sz="1000" b="1" i="0" kern="1200" dirty="0">
                <a:solidFill>
                  <a:schemeClr val="tx1"/>
                </a:solidFill>
                <a:effectLst/>
                <a:latin typeface="Arial Bold" charset="0"/>
                <a:ea typeface="+mn-ea"/>
                <a:cs typeface="+mn-cs"/>
              </a:rPr>
              <a:t>Zendesk:</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When it comes to information about pay, benefits, PTO or other HR-related areas that are important to your personal and professional well-being, Zendesk will help you get answers.</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You can access Zendesk by using the icon on your desktop. </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Zendesk offers a full suite of options to get you the assistance you need. </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Like to problem solve on your own? You can self-serve. Prefer to chat? Connect with an Employee Care Specialist and get real-time answers. </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Plus, you'll get email updates so you know what's going on every step of the way. </a:t>
            </a:r>
          </a:p>
          <a:p>
            <a:pPr marL="0" indent="0">
              <a:buFont typeface="Arial" panose="020B0604020202020204" pitchFamily="34" charset="0"/>
              <a:buNone/>
            </a:pPr>
            <a:endParaRPr lang="en-US" dirty="0"/>
          </a:p>
          <a:p>
            <a:pPr marL="0" marR="0" lvl="0" indent="0" algn="l" defTabSz="1017056" rtl="0" eaLnBrk="1" fontAlgn="base" latinLnBrk="0" hangingPunct="1">
              <a:lnSpc>
                <a:spcPct val="90000"/>
              </a:lnSpc>
              <a:spcBef>
                <a:spcPct val="30000"/>
              </a:spcBef>
              <a:spcAft>
                <a:spcPts val="377"/>
              </a:spcAft>
              <a:buClrTx/>
              <a:buSzTx/>
              <a:buFont typeface="Arial" panose="020B0604020202020204" pitchFamily="34" charset="0"/>
              <a:buNone/>
              <a:tabLst/>
              <a:defRPr/>
            </a:pPr>
            <a:r>
              <a:rPr lang="en-US" sz="1000" b="1" i="0" kern="1200" dirty="0">
                <a:solidFill>
                  <a:schemeClr val="tx1"/>
                </a:solidFill>
                <a:effectLst/>
                <a:latin typeface="Arial Bold" charset="0"/>
                <a:ea typeface="+mn-ea"/>
                <a:cs typeface="+mn-cs"/>
              </a:rPr>
              <a:t>Facilitator Note: when it comes to detailed HR questions, the trainers should refer the Mobile Associates to their HR resource, not their hiring store manager.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4</a:t>
            </a:fld>
            <a:endParaRPr lang="en-US" dirty="0"/>
          </a:p>
        </p:txBody>
      </p:sp>
    </p:spTree>
    <p:extLst>
      <p:ext uri="{BB962C8B-B14F-4D97-AF65-F5344CB8AC3E}">
        <p14:creationId xmlns:p14="http://schemas.microsoft.com/office/powerpoint/2010/main" val="15144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play in a very fun and casual space, but it’s also a professional workspace so you’re probably not surprised when I say that RESPECT is key here at T-Mobile.</a:t>
            </a:r>
          </a:p>
          <a:p>
            <a:pPr marL="171450" indent="-171450">
              <a:buFont typeface="Arial" panose="020B0604020202020204" pitchFamily="34" charset="0"/>
              <a:buChar char="•"/>
            </a:pPr>
            <a:r>
              <a:rPr lang="en-US" dirty="0"/>
              <a:t>You also won’t be surprised to hear that we do not tolerate harassment, discrimination, retaliation and intimidation.</a:t>
            </a:r>
          </a:p>
          <a:p>
            <a:pPr marL="171450" indent="-171450">
              <a:buFont typeface="Arial" panose="020B0604020202020204" pitchFamily="34" charset="0"/>
              <a:buChar char="•"/>
            </a:pPr>
            <a:r>
              <a:rPr lang="en-US" dirty="0"/>
              <a:t>While that may seem like a no-brainer, it’s important that we set that foundation that you will be treated with respect here at T-Mobile.</a:t>
            </a:r>
          </a:p>
          <a:p>
            <a:pPr marL="171450" indent="-171450">
              <a:buFont typeface="Arial" panose="020B0604020202020204" pitchFamily="34" charset="0"/>
              <a:buChar char="•"/>
            </a:pPr>
            <a:r>
              <a:rPr lang="en-US" dirty="0"/>
              <a:t>You’ll be going through some additional training on this topic now and each year.  It’s that important.</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You’ll be receiving additional training on these topics, but feel free to contact your HR crew member or supervisor with any questions</a:t>
            </a:r>
          </a:p>
          <a:p>
            <a:endParaRPr lang="en-US" dirty="0"/>
          </a:p>
          <a:p>
            <a:r>
              <a:rPr lang="en-US" sz="1000" b="1" i="0" kern="1200" dirty="0">
                <a:solidFill>
                  <a:schemeClr val="tx1"/>
                </a:solidFill>
                <a:effectLst/>
                <a:latin typeface="Arial Bold" charset="0"/>
                <a:ea typeface="+mn-ea"/>
                <a:cs typeface="+mn-cs"/>
              </a:rPr>
              <a:t>HR handbook on T-Nation:  </a:t>
            </a:r>
            <a:r>
              <a:rPr lang="en-US" sz="1000" b="1" i="0" u="sng" kern="1200" dirty="0">
                <a:solidFill>
                  <a:schemeClr val="tx1"/>
                </a:solidFill>
                <a:effectLst/>
                <a:latin typeface="Arial Bold" charset="0"/>
                <a:ea typeface="+mn-ea"/>
                <a:cs typeface="+mn-cs"/>
                <a:hlinkClick r:id="rId3"/>
              </a:rPr>
              <a:t>https://tmobileusa.sharepoint.com/sites/policies/TMUS%20Policies/EmployeeHandbook.pdf</a:t>
            </a:r>
            <a:r>
              <a:rPr lang="en-US" sz="1000" b="1" i="0" kern="1200" dirty="0">
                <a:solidFill>
                  <a:schemeClr val="tx1"/>
                </a:solidFill>
                <a:effectLst/>
                <a:latin typeface="Arial Bold" charset="0"/>
                <a:ea typeface="+mn-ea"/>
                <a:cs typeface="+mn-cs"/>
              </a:rPr>
              <a:t> </a:t>
            </a:r>
          </a:p>
          <a:p>
            <a:r>
              <a:rPr lang="en-US" sz="1000" b="1" i="0" kern="1200" dirty="0">
                <a:solidFill>
                  <a:schemeClr val="tx1"/>
                </a:solidFill>
                <a:effectLst/>
                <a:latin typeface="Arial Bold" charset="0"/>
                <a:ea typeface="+mn-ea"/>
                <a:cs typeface="+mn-cs"/>
              </a:rPr>
              <a:t>Code of conduct; </a:t>
            </a:r>
            <a:r>
              <a:rPr lang="en-US" sz="1000" b="1" i="0" u="sng" kern="1200" dirty="0">
                <a:solidFill>
                  <a:schemeClr val="tx1"/>
                </a:solidFill>
                <a:effectLst/>
                <a:latin typeface="Arial Bold" charset="0"/>
                <a:ea typeface="+mn-ea"/>
                <a:cs typeface="+mn-cs"/>
                <a:hlinkClick r:id="rId4"/>
              </a:rPr>
              <a:t>https://tmobileusa.sharepoint.com/sites/policies/TMUS%20Policies/Code%20of%20Business%20Conduct.pdf#search=code%20of%20conduct</a:t>
            </a:r>
            <a:r>
              <a:rPr lang="en-US" sz="1000" b="1" i="0" kern="1200" dirty="0">
                <a:solidFill>
                  <a:schemeClr val="tx1"/>
                </a:solidFill>
                <a:effectLst/>
                <a:latin typeface="Arial Bold"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828D7002-10C4-4E85-AF1E-2279343860D4}" type="slidenum">
              <a:rPr lang="en-US" smtClean="0"/>
              <a:pPr/>
              <a:t>5</a:t>
            </a:fld>
            <a:endParaRPr lang="en-US" dirty="0"/>
          </a:p>
        </p:txBody>
      </p:sp>
    </p:spTree>
    <p:extLst>
      <p:ext uri="{BB962C8B-B14F-4D97-AF65-F5344CB8AC3E}">
        <p14:creationId xmlns:p14="http://schemas.microsoft.com/office/powerpoint/2010/main" val="427694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2400"/>
              </a:spcAft>
              <a:buClr>
                <a:schemeClr val="accent1"/>
              </a:buClr>
              <a:buFont typeface="Arial" panose="020B0604020202020204" pitchFamily="34" charset="0"/>
              <a:buChar char="•"/>
            </a:pPr>
            <a:r>
              <a:rPr lang="en-US" sz="1000" dirty="0"/>
              <a:t>Our door is always open to help you with any questions, concerns or feedback you may have.  </a:t>
            </a:r>
          </a:p>
          <a:p>
            <a:pPr marL="171450" indent="-171450">
              <a:spcAft>
                <a:spcPts val="2400"/>
              </a:spcAft>
              <a:buClr>
                <a:schemeClr val="accent1"/>
              </a:buClr>
              <a:buFont typeface="Arial" panose="020B0604020202020204" pitchFamily="34" charset="0"/>
              <a:buChar char="•"/>
            </a:pPr>
            <a:r>
              <a:rPr lang="en-US" sz="1000" dirty="0"/>
              <a:t>There are many individuals at T-Mobile willing to help beginning with your manager.  </a:t>
            </a:r>
          </a:p>
          <a:p>
            <a:pPr marL="171450" indent="-171450">
              <a:spcAft>
                <a:spcPts val="2400"/>
              </a:spcAft>
              <a:buClr>
                <a:schemeClr val="accent1"/>
              </a:buClr>
              <a:buFont typeface="Arial" panose="020B0604020202020204" pitchFamily="34" charset="0"/>
              <a:buChar char="•"/>
            </a:pPr>
            <a:r>
              <a:rPr lang="en-US" sz="1000" dirty="0"/>
              <a:t>You can find this posted in the backroom of every store!  </a:t>
            </a:r>
          </a:p>
          <a:p>
            <a:pPr marL="171450" indent="-171450">
              <a:spcAft>
                <a:spcPts val="2400"/>
              </a:spcAft>
              <a:buClr>
                <a:schemeClr val="accent1"/>
              </a:buClr>
              <a:buFont typeface="Arial" panose="020B0604020202020204" pitchFamily="34" charset="0"/>
              <a:buChar char="•"/>
            </a:pPr>
            <a:r>
              <a:rPr lang="en-US" sz="1000" dirty="0"/>
              <a:t>Our phone numbers are listed there as well for your convenience.</a:t>
            </a:r>
          </a:p>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6</a:t>
            </a:fld>
            <a:endParaRPr lang="en-US" dirty="0"/>
          </a:p>
        </p:txBody>
      </p:sp>
    </p:spTree>
    <p:extLst>
      <p:ext uri="{BB962C8B-B14F-4D97-AF65-F5344CB8AC3E}">
        <p14:creationId xmlns:p14="http://schemas.microsoft.com/office/powerpoint/2010/main" val="9120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First class employees deserve first class health benefits, so you know we’ve got Team Magenta well covered. </a:t>
            </a:r>
            <a:endParaRPr lang="en-US" sz="1000" dirty="0">
              <a:latin typeface="Arial" charset="0"/>
              <a:ea typeface="Arial" charset="0"/>
              <a:cs typeface="Arial" charset="0"/>
            </a:endParaRPr>
          </a:p>
          <a:p>
            <a:pPr marL="171450" indent="-171450">
              <a:buFont typeface="Arial" panose="020B0604020202020204" pitchFamily="34" charset="0"/>
              <a:buChar char="•"/>
            </a:pPr>
            <a:r>
              <a:rPr lang="en-US" sz="1000" dirty="0"/>
              <a:t>You can see all your benefits information in one location, The Benefits Hub. </a:t>
            </a:r>
          </a:p>
          <a:p>
            <a:pPr marL="171450" indent="-171450">
              <a:buFont typeface="Arial" panose="020B0604020202020204" pitchFamily="34" charset="0"/>
              <a:buChar char="•"/>
            </a:pPr>
            <a:r>
              <a:rPr lang="en-US" sz="1000" dirty="0"/>
              <a:t>Employees can see all the information about the awesome medical, dental and vision plans, as well as flexible spending accounts (FSAs). </a:t>
            </a:r>
          </a:p>
          <a:p>
            <a:pPr marL="171450" indent="-171450">
              <a:buFont typeface="Arial" panose="020B0604020202020204" pitchFamily="34" charset="0"/>
              <a:buChar char="•"/>
            </a:pPr>
            <a:r>
              <a:rPr lang="en-US" sz="1000" dirty="0"/>
              <a:t>You can also, find information on the specialty services offered like Teladoc and Compass Health Pros. Because, you know, the Un-carrier always goes the extra mile.</a:t>
            </a:r>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8</a:t>
            </a:fld>
            <a:endParaRPr lang="en-US" dirty="0"/>
          </a:p>
        </p:txBody>
      </p:sp>
    </p:spTree>
    <p:extLst>
      <p:ext uri="{BB962C8B-B14F-4D97-AF65-F5344CB8AC3E}">
        <p14:creationId xmlns:p14="http://schemas.microsoft.com/office/powerpoint/2010/main" val="169748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i="0" kern="1200" dirty="0">
                <a:solidFill>
                  <a:schemeClr val="tx1"/>
                </a:solidFill>
                <a:latin typeface="Arial Bold" charset="0"/>
                <a:ea typeface="+mn-ea"/>
                <a:cs typeface="+mn-cs"/>
              </a:rPr>
              <a:t>The Un-carrier</a:t>
            </a:r>
            <a:r>
              <a:rPr lang="en-US" sz="300" b="1" i="0" kern="1200" dirty="0">
                <a:solidFill>
                  <a:schemeClr val="tx1"/>
                </a:solidFill>
                <a:latin typeface="Arial Bold" charset="0"/>
                <a:ea typeface="+mn-ea"/>
                <a:cs typeface="+mn-cs"/>
              </a:rPr>
              <a:t>  </a:t>
            </a:r>
            <a:r>
              <a:rPr lang="en-US" sz="1000" b="1" i="0" kern="1200" dirty="0">
                <a:solidFill>
                  <a:schemeClr val="tx1"/>
                </a:solidFill>
                <a:latin typeface="Arial Bold" charset="0"/>
                <a:ea typeface="+mn-ea"/>
                <a:cs typeface="+mn-cs"/>
              </a:rPr>
              <a:t>takes care of its own! Working for T-Mobile includes some great benefits and discounts + perks for you and your family. In addition to medical, dental and vision coverage, you’ll have access to benefits for your health, your future, your life and your extras.</a:t>
            </a:r>
          </a:p>
          <a:p>
            <a:endParaRPr lang="en-US" sz="1000" b="1" i="0" kern="1200" dirty="0">
              <a:solidFill>
                <a:schemeClr val="tx1"/>
              </a:solidFill>
              <a:latin typeface="Arial Bold" charset="0"/>
              <a:ea typeface="+mn-ea"/>
              <a:cs typeface="+mn-cs"/>
            </a:endParaRPr>
          </a:p>
          <a:p>
            <a:pPr marL="285750" indent="-285750">
              <a:buFont typeface="Arial" panose="020B0604020202020204" pitchFamily="34" charset="0"/>
              <a:buChar char="•"/>
            </a:pPr>
            <a:r>
              <a:rPr lang="en-US" sz="1000" b="1" i="0" kern="1200" dirty="0">
                <a:solidFill>
                  <a:schemeClr val="tx1"/>
                </a:solidFill>
                <a:latin typeface="Arial Bold" charset="0"/>
                <a:ea typeface="+mn-ea"/>
                <a:cs typeface="+mn-cs"/>
              </a:rPr>
              <a:t>Planning a baby? Check out our Paid Parental Leave, Free Money for Childcare, and Adoption/Surrogacy Assistance.</a:t>
            </a:r>
          </a:p>
          <a:p>
            <a:pPr marL="285750" indent="-285750">
              <a:buFont typeface="Arial" panose="020B0604020202020204" pitchFamily="34" charset="0"/>
              <a:buChar char="•"/>
            </a:pPr>
            <a:r>
              <a:rPr lang="en-US" sz="1000" b="1" i="0" kern="1200" dirty="0">
                <a:solidFill>
                  <a:schemeClr val="tx1"/>
                </a:solidFill>
                <a:latin typeface="Arial Bold" charset="0"/>
                <a:ea typeface="+mn-ea"/>
                <a:cs typeface="+mn-cs"/>
              </a:rPr>
              <a:t>More interested in your finances? Learn about our Stock and 401(k) plans!</a:t>
            </a:r>
          </a:p>
          <a:p>
            <a:pPr marL="285750" indent="-285750">
              <a:buFont typeface="Arial" panose="020B0604020202020204" pitchFamily="34" charset="0"/>
              <a:buChar char="•"/>
            </a:pPr>
            <a:r>
              <a:rPr lang="en-US" sz="1000" b="1" i="0" kern="1200" dirty="0">
                <a:solidFill>
                  <a:schemeClr val="tx1"/>
                </a:solidFill>
                <a:latin typeface="Arial Bold" charset="0"/>
                <a:ea typeface="+mn-ea"/>
                <a:cs typeface="+mn-cs"/>
              </a:rPr>
              <a:t>Looking for Tuition Assistance? Got that too.</a:t>
            </a:r>
          </a:p>
          <a:p>
            <a:pPr marL="285750" indent="-285750">
              <a:buFont typeface="Arial" panose="020B0604020202020204" pitchFamily="34" charset="0"/>
              <a:buChar char="•"/>
            </a:pPr>
            <a:r>
              <a:rPr lang="en-US" sz="1000" b="1" i="0" kern="1200" dirty="0">
                <a:solidFill>
                  <a:schemeClr val="tx1"/>
                </a:solidFill>
                <a:latin typeface="Arial Bold" charset="0"/>
                <a:ea typeface="+mn-ea"/>
                <a:cs typeface="+mn-cs"/>
              </a:rPr>
              <a:t>For every-day discounts to help along the way take a look at our Mobile Service Discount and our Discounts + Perks program.</a:t>
            </a:r>
          </a:p>
          <a:p>
            <a:pPr marL="171450" indent="-171450">
              <a:buFont typeface="Arial" panose="020B0604020202020204" pitchFamily="34" charset="0"/>
              <a:buChar char="•"/>
            </a:pPr>
            <a:r>
              <a:rPr lang="en-US" sz="1000" b="1" i="0" kern="1200" dirty="0">
                <a:solidFill>
                  <a:schemeClr val="tx1"/>
                </a:solidFill>
                <a:effectLst/>
                <a:latin typeface="Arial Bold" charset="0"/>
                <a:ea typeface="+mn-ea"/>
                <a:cs typeface="+mn-cs"/>
              </a:rPr>
              <a:t>Employees are our best source for finding our next T-Mobile rock stars, our boots on the ground talent scouts! We have more than 2,000 job openings at any given time. We want your help finding the right people to fill those positions—which could mean $250 to $1,500 in your pocket if your referral gets hired! Check out the process! </a:t>
            </a:r>
          </a:p>
          <a:p>
            <a:pPr marL="408468" lvl="1" indent="-171450">
              <a:buFont typeface="Arial" panose="020B0604020202020204" pitchFamily="34" charset="0"/>
              <a:buChar char="•"/>
            </a:pPr>
            <a:r>
              <a:rPr lang="en-US" sz="1000" b="1" i="0" kern="1200" dirty="0">
                <a:solidFill>
                  <a:schemeClr val="tx1"/>
                </a:solidFill>
                <a:effectLst/>
                <a:latin typeface="Arial Bold" charset="0"/>
                <a:ea typeface="+mn-ea"/>
                <a:cs typeface="+mn-cs"/>
              </a:rPr>
              <a:t>play video - </a:t>
            </a:r>
            <a:r>
              <a:rPr lang="en-US" sz="1000" b="1" i="0" u="sng" kern="1200" dirty="0">
                <a:solidFill>
                  <a:schemeClr val="tx1"/>
                </a:solidFill>
                <a:effectLst/>
                <a:latin typeface="Arial Bold" charset="0"/>
                <a:ea typeface="+mn-ea"/>
                <a:cs typeface="+mn-cs"/>
                <a:hlinkClick r:id="rId3"/>
              </a:rPr>
              <a:t>https://tmobileusa.sharepoint.com/portals/hub/_layouts/15/pointpublishing.aspx?app=video&amp;p=p&amp;chid=1c64bd44-46d2-4870-9e14-7f021f459b68&amp;vid=62ac68c5-909d-4842-91ba-da614090cbde</a:t>
            </a:r>
            <a:endParaRPr lang="en-US" sz="1000" b="1" i="0" kern="1200" dirty="0">
              <a:solidFill>
                <a:schemeClr val="tx1"/>
              </a:solidFill>
              <a:effectLst/>
              <a:latin typeface="Arial Bold" charset="0"/>
              <a:ea typeface="+mn-ea"/>
              <a:cs typeface="+mn-cs"/>
            </a:endParaRPr>
          </a:p>
          <a:p>
            <a:pPr marL="285750" indent="-285750">
              <a:buFont typeface="Arial" panose="020B0604020202020204" pitchFamily="34" charset="0"/>
              <a:buChar char="•"/>
            </a:pPr>
            <a:endParaRPr lang="en-US" sz="1000" b="1" i="0" kern="1200" dirty="0">
              <a:solidFill>
                <a:schemeClr val="tx1"/>
              </a:solidFill>
              <a:latin typeface="Arial Bold" charset="0"/>
              <a:ea typeface="+mn-ea"/>
              <a:cs typeface="+mn-cs"/>
            </a:endParaRPr>
          </a:p>
          <a:p>
            <a:r>
              <a:rPr lang="en-US" sz="1000" b="1" i="0" kern="1200" dirty="0">
                <a:solidFill>
                  <a:schemeClr val="tx1"/>
                </a:solidFill>
                <a:latin typeface="Arial Bold" charset="0"/>
                <a:ea typeface="+mn-ea"/>
                <a:cs typeface="+mn-cs"/>
              </a:rPr>
              <a:t>T-Mobile offers a variety of benefits that are designed to make your life easier, provide you with great coverage that is affordable to you, and support your goals for the future.</a:t>
            </a:r>
            <a:endParaRPr lang="en-US" sz="1200" b="1" i="0" kern="1200" dirty="0">
              <a:solidFill>
                <a:schemeClr val="tx1"/>
              </a:solidFill>
              <a:latin typeface="Arial Bold"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9</a:t>
            </a:fld>
            <a:endParaRPr lang="en-US" dirty="0"/>
          </a:p>
        </p:txBody>
      </p:sp>
    </p:spTree>
    <p:extLst>
      <p:ext uri="{BB962C8B-B14F-4D97-AF65-F5344CB8AC3E}">
        <p14:creationId xmlns:p14="http://schemas.microsoft.com/office/powerpoint/2010/main" val="358859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pPr marL="171450" indent="-171450">
              <a:buFont typeface="Arial" panose="020B0604020202020204" pitchFamily="34" charset="0"/>
              <a:buChar char="•"/>
            </a:pPr>
            <a:r>
              <a:rPr lang="en-US" dirty="0"/>
              <a:t>Life can be stressful.  At some point or another all of us have faced stress. </a:t>
            </a:r>
          </a:p>
          <a:p>
            <a:pPr marL="171450" indent="-171450">
              <a:buFont typeface="Arial" panose="020B0604020202020204" pitchFamily="34" charset="0"/>
              <a:buChar char="•"/>
            </a:pPr>
            <a:r>
              <a:rPr lang="en-US" dirty="0"/>
              <a:t> It’s good to know that T-Mobile offers a robust program of resources for those difficult times. </a:t>
            </a:r>
            <a:r>
              <a:rPr lang="en-US" dirty="0">
                <a:solidFill>
                  <a:schemeClr val="tx2"/>
                </a:solidFill>
                <a:latin typeface="Tele-GroteskFet" pitchFamily="2" charset="0"/>
              </a:rPr>
              <a:t>LiveMagenta, is a uniquely Un-carrier, custom, mobile experience for T-Mobile employees and their families to connect to expert personal coaching and support. </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Get your own expert money coach, connect with a life coach, and use state‐of‐the‐art apps to work on your health, finances, resiliency, and more. </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dirty="0"/>
              <a:t>Many people don’t know that LiveMagenta has tons of useful articles that can help you be more effective at work and at home, everything from time management to parenting articles and so much more.</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dirty="0"/>
              <a:t>There’s even an app</a:t>
            </a:r>
          </a:p>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10</a:t>
            </a:fld>
            <a:endParaRPr lang="en-US" dirty="0"/>
          </a:p>
        </p:txBody>
      </p:sp>
    </p:spTree>
    <p:extLst>
      <p:ext uri="{BB962C8B-B14F-4D97-AF65-F5344CB8AC3E}">
        <p14:creationId xmlns:p14="http://schemas.microsoft.com/office/powerpoint/2010/main" val="208755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The Total Rewards Portal shows you the dollar value of everything you get for changing the wireless industry. </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We're talking pay, incentives, benefits, stock, savings, employee mobile service discount, and more. </a:t>
            </a:r>
          </a:p>
          <a:p>
            <a:pPr marL="171450" marR="0" lvl="0" indent="-171450" algn="l" defTabSz="1017056" rtl="0" eaLnBrk="1" fontAlgn="base" latinLnBrk="0" hangingPunct="1">
              <a:lnSpc>
                <a:spcPct val="90000"/>
              </a:lnSpc>
              <a:spcBef>
                <a:spcPct val="30000"/>
              </a:spcBef>
              <a:spcAft>
                <a:spcPts val="377"/>
              </a:spcAft>
              <a:buClrTx/>
              <a:buSzTx/>
              <a:buFont typeface="Arial" panose="020B0604020202020204" pitchFamily="34" charset="0"/>
              <a:buChar char="•"/>
              <a:tabLst/>
              <a:defRPr/>
            </a:pPr>
            <a:r>
              <a:rPr lang="en-US" sz="1000" dirty="0"/>
              <a:t>It's like getting your own personal financial update—and, it's mobile.</a:t>
            </a: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26A8F29D-D632-4B70-93FE-764D6D98BCE9}" type="slidenum">
              <a:rPr lang="en-US" smtClean="0"/>
              <a:pPr>
                <a:defRPr/>
              </a:pPr>
              <a:t>11</a:t>
            </a:fld>
            <a:endParaRPr lang="en-US" dirty="0"/>
          </a:p>
        </p:txBody>
      </p:sp>
    </p:spTree>
    <p:extLst>
      <p:ext uri="{BB962C8B-B14F-4D97-AF65-F5344CB8AC3E}">
        <p14:creationId xmlns:p14="http://schemas.microsoft.com/office/powerpoint/2010/main" val="93570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only hire rock stars.  So how are you </a:t>
            </a:r>
            <a:r>
              <a:rPr lang="en-US" dirty="0" err="1"/>
              <a:t>gonna</a:t>
            </a:r>
            <a:r>
              <a:rPr lang="en-US" dirty="0"/>
              <a:t> rock your job? Easy.  </a:t>
            </a:r>
          </a:p>
          <a:p>
            <a:pPr marL="171450" indent="-171450">
              <a:buFont typeface="Arial" panose="020B0604020202020204" pitchFamily="34" charset="0"/>
              <a:buChar char="•"/>
            </a:pPr>
            <a:r>
              <a:rPr lang="en-US" dirty="0"/>
              <a:t>We provide the tools, training and coaching you need to be successful.</a:t>
            </a:r>
          </a:p>
          <a:p>
            <a:pPr marL="171450" indent="-171450">
              <a:buFont typeface="Arial" panose="020B0604020202020204" pitchFamily="34" charset="0"/>
              <a:buChar char="•"/>
            </a:pPr>
            <a:r>
              <a:rPr lang="en-US" dirty="0"/>
              <a:t>You deliver amazing performance and take care of our customers.</a:t>
            </a:r>
          </a:p>
          <a:p>
            <a:pPr marL="171450" indent="-171450">
              <a:buFont typeface="Arial" panose="020B0604020202020204" pitchFamily="34" charset="0"/>
              <a:buChar char="•"/>
            </a:pPr>
            <a:r>
              <a:rPr lang="en-US" dirty="0"/>
              <a:t>Our performance management system is called AMP or Amplify My Performance.</a:t>
            </a:r>
          </a:p>
          <a:p>
            <a:pPr marL="171450" indent="-171450">
              <a:buFont typeface="Arial" panose="020B0604020202020204" pitchFamily="34" charset="0"/>
              <a:buChar char="•"/>
            </a:pPr>
            <a:r>
              <a:rPr lang="en-US" dirty="0"/>
              <a:t>Your Leadership team will have conversations with you to let you know how you’re doing, what’s expected, and what you can work on.  </a:t>
            </a:r>
          </a:p>
          <a:p>
            <a:pPr marL="171450" indent="-171450">
              <a:buFont typeface="Arial" panose="020B0604020202020204" pitchFamily="34" charset="0"/>
              <a:buChar char="•"/>
            </a:pPr>
            <a:r>
              <a:rPr lang="en-US" dirty="0"/>
              <a:t>You’ll also get recognized for a job well done and you’ll talk about where you want to go.  </a:t>
            </a:r>
          </a:p>
          <a:p>
            <a:pPr marL="171450" indent="-171450">
              <a:buFont typeface="Arial" panose="020B0604020202020204" pitchFamily="34" charset="0"/>
              <a:buChar char="•"/>
            </a:pPr>
            <a:r>
              <a:rPr lang="en-US" dirty="0"/>
              <a:t>SYNC and INVEST conversations are a great opportunity to connect and plug in so you can be sure you’re set up for success.</a:t>
            </a:r>
          </a:p>
        </p:txBody>
      </p:sp>
      <p:sp>
        <p:nvSpPr>
          <p:cNvPr id="4" name="Slide Number Placeholder 3"/>
          <p:cNvSpPr>
            <a:spLocks noGrp="1"/>
          </p:cNvSpPr>
          <p:nvPr>
            <p:ph type="sldNum" sz="quarter" idx="10"/>
          </p:nvPr>
        </p:nvSpPr>
        <p:spPr/>
        <p:txBody>
          <a:bodyPr/>
          <a:lstStyle/>
          <a:p>
            <a:fld id="{828D7002-10C4-4E85-AF1E-2279343860D4}" type="slidenum">
              <a:rPr lang="en-US" smtClean="0"/>
              <a:pPr/>
              <a:t>12</a:t>
            </a:fld>
            <a:endParaRPr lang="en-US" dirty="0"/>
          </a:p>
        </p:txBody>
      </p:sp>
    </p:spTree>
    <p:extLst>
      <p:ext uri="{BB962C8B-B14F-4D97-AF65-F5344CB8AC3E}">
        <p14:creationId xmlns:p14="http://schemas.microsoft.com/office/powerpoint/2010/main" val="140910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Q&amp;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13611" r="13611"/>
          <a:stretch/>
        </p:blipFill>
        <p:spPr>
          <a:xfrm>
            <a:off x="0" y="0"/>
            <a:ext cx="10058400" cy="7772400"/>
          </a:xfrm>
          <a:prstGeom prst="rect">
            <a:avLst/>
          </a:prstGeom>
        </p:spPr>
      </p:pic>
      <p:grpSp>
        <p:nvGrpSpPr>
          <p:cNvPr id="3" name="Group 2"/>
          <p:cNvGrpSpPr/>
          <p:nvPr userDrawn="1"/>
        </p:nvGrpSpPr>
        <p:grpSpPr>
          <a:xfrm>
            <a:off x="0" y="2209800"/>
            <a:ext cx="10058400" cy="3391410"/>
            <a:chOff x="0" y="2590800"/>
            <a:chExt cx="10058400" cy="3391410"/>
          </a:xfrm>
        </p:grpSpPr>
        <p:sp>
          <p:nvSpPr>
            <p:cNvPr id="8" name="Title 1"/>
            <p:cNvSpPr txBox="1">
              <a:spLocks/>
            </p:cNvSpPr>
            <p:nvPr userDrawn="1"/>
          </p:nvSpPr>
          <p:spPr>
            <a:xfrm>
              <a:off x="0" y="2590800"/>
              <a:ext cx="10058400" cy="3391410"/>
            </a:xfrm>
            <a:prstGeom prst="rect">
              <a:avLst/>
            </a:prstGeom>
          </p:spPr>
          <p:txBody>
            <a:bodyPr anchor="ctr">
              <a:noAutofit/>
            </a:bodyPr>
            <a:lstStyle>
              <a:lvl1pPr algn="l" defTabSz="343403" rtl="0" eaLnBrk="1" latinLnBrk="0" hangingPunct="1">
                <a:spcBef>
                  <a:spcPct val="0"/>
                </a:spcBef>
                <a:buNone/>
                <a:defRPr sz="4000" b="0" i="0" kern="1200">
                  <a:solidFill>
                    <a:srgbClr val="E20074"/>
                  </a:solidFill>
                  <a:latin typeface="Tele-GroteskUlt" pitchFamily="2" charset="0"/>
                  <a:ea typeface="+mj-ea"/>
                  <a:cs typeface="Tele-GroteskUlt" pitchFamily="2" charset="0"/>
                </a:defRPr>
              </a:lvl1pPr>
            </a:lstStyle>
            <a:p>
              <a:pPr algn="ctr"/>
              <a:r>
                <a:rPr lang="en-US" sz="18260" spc="-330" dirty="0">
                  <a:solidFill>
                    <a:srgbClr val="E20074"/>
                  </a:solidFill>
                  <a:latin typeface="+mn-lt"/>
                </a:rPr>
                <a:t>Q  </a:t>
              </a:r>
              <a:r>
                <a:rPr lang="en-US" sz="18260" dirty="0">
                  <a:solidFill>
                    <a:srgbClr val="E20074"/>
                  </a:solidFill>
                  <a:latin typeface="+mn-lt"/>
                </a:rPr>
                <a:t>A</a:t>
              </a:r>
            </a:p>
          </p:txBody>
        </p:sp>
        <p:sp>
          <p:nvSpPr>
            <p:cNvPr id="2" name="TextBox 1"/>
            <p:cNvSpPr txBox="1"/>
            <p:nvPr userDrawn="1"/>
          </p:nvSpPr>
          <p:spPr>
            <a:xfrm>
              <a:off x="4657825" y="3599628"/>
              <a:ext cx="990600" cy="1581972"/>
            </a:xfrm>
            <a:prstGeom prst="rect">
              <a:avLst/>
            </a:prstGeom>
          </p:spPr>
          <p:txBody>
            <a:bodyPr wrap="square" rtlCol="0">
              <a:spAutoFit/>
            </a:bodyPr>
            <a:lstStyle/>
            <a:p>
              <a:pPr marL="0" indent="0">
                <a:spcAft>
                  <a:spcPts val="2400"/>
                </a:spcAft>
                <a:buNone/>
              </a:pPr>
              <a:r>
                <a:rPr lang="en-US" sz="9600" kern="1200" spc="330" dirty="0">
                  <a:solidFill>
                    <a:schemeClr val="bg1"/>
                  </a:solidFill>
                  <a:latin typeface="Arial" pitchFamily="34" charset="0"/>
                  <a:ea typeface="+mn-ea"/>
                  <a:cs typeface="+mn-cs"/>
                </a:rPr>
                <a:t>&amp;</a:t>
              </a:r>
              <a:endParaRPr lang="en-US" sz="2400" dirty="0">
                <a:solidFill>
                  <a:schemeClr val="tx1"/>
                </a:solidFill>
                <a:latin typeface="Arial" charset="0"/>
                <a:ea typeface="Arial" charset="0"/>
                <a:cs typeface="Arial" charset="0"/>
              </a:endParaRPr>
            </a:p>
          </p:txBody>
        </p:sp>
      </p:grpSp>
      <p:sp>
        <p:nvSpPr>
          <p:cNvPr id="7" name="Footer Placeholder 4"/>
          <p:cNvSpPr txBox="1">
            <a:spLocks/>
          </p:cNvSpPr>
          <p:nvPr userDrawn="1"/>
        </p:nvSpPr>
        <p:spPr>
          <a:xfrm>
            <a:off x="291485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1064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Final Magen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4"/>
          <p:cNvSpPr txBox="1">
            <a:spLocks/>
          </p:cNvSpPr>
          <p:nvPr userDrawn="1"/>
        </p:nvSpPr>
        <p:spPr>
          <a:xfrm>
            <a:off x="281940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63360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083"/>
            <a:ext cx="10058400" cy="1133043"/>
          </a:xfrm>
          <a:prstGeom prst="rect">
            <a:avLst/>
          </a:prstGeom>
        </p:spPr>
      </p:pic>
      <p:sp>
        <p:nvSpPr>
          <p:cNvPr id="9" name="Content Placeholder 8"/>
          <p:cNvSpPr>
            <a:spLocks noGrp="1"/>
          </p:cNvSpPr>
          <p:nvPr>
            <p:ph sz="quarter" idx="12"/>
          </p:nvPr>
        </p:nvSpPr>
        <p:spPr>
          <a:xfrm>
            <a:off x="201167" y="1319276"/>
            <a:ext cx="9656064" cy="587248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362191"/>
            <a:ext cx="10058400" cy="41020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40" dirty="0"/>
          </a:p>
        </p:txBody>
      </p:sp>
      <p:sp>
        <p:nvSpPr>
          <p:cNvPr id="4" name="Footer Placeholder 3"/>
          <p:cNvSpPr>
            <a:spLocks noGrp="1"/>
          </p:cNvSpPr>
          <p:nvPr>
            <p:ph type="ftr" sz="quarter" idx="11"/>
          </p:nvPr>
        </p:nvSpPr>
        <p:spPr/>
        <p:txBody>
          <a:bodyPr/>
          <a:lstStyle/>
          <a:p>
            <a:endParaRPr lang="en-US" dirty="0"/>
          </a:p>
        </p:txBody>
      </p:sp>
      <p:sp>
        <p:nvSpPr>
          <p:cNvPr id="12" name="Title 1"/>
          <p:cNvSpPr>
            <a:spLocks noGrp="1"/>
          </p:cNvSpPr>
          <p:nvPr>
            <p:ph type="title" hasCustomPrompt="1"/>
          </p:nvPr>
        </p:nvSpPr>
        <p:spPr>
          <a:xfrm>
            <a:off x="201168" y="221087"/>
            <a:ext cx="9253728" cy="835604"/>
          </a:xfrm>
        </p:spPr>
        <p:txBody>
          <a:bodyPr>
            <a:noAutofit/>
          </a:bodyPr>
          <a:lstStyle>
            <a:lvl1pPr>
              <a:defRPr sz="4107" baseline="0">
                <a:solidFill>
                  <a:srgbClr val="E20074"/>
                </a:solidFill>
              </a:defRPr>
            </a:lvl1pPr>
          </a:lstStyle>
          <a:p>
            <a:r>
              <a:rPr lang="en-US" dirty="0"/>
              <a:t>Title of Slide</a:t>
            </a:r>
          </a:p>
        </p:txBody>
      </p:sp>
      <p:sp>
        <p:nvSpPr>
          <p:cNvPr id="14" name="Slide Number Placeholder 5"/>
          <p:cNvSpPr txBox="1">
            <a:spLocks/>
          </p:cNvSpPr>
          <p:nvPr userDrawn="1"/>
        </p:nvSpPr>
        <p:spPr>
          <a:xfrm>
            <a:off x="9478479" y="222801"/>
            <a:ext cx="449834" cy="322043"/>
          </a:xfrm>
          <a:prstGeom prst="rect">
            <a:avLst/>
          </a:prstGeom>
        </p:spPr>
        <p:txBody>
          <a:bodyPr vert="horz" lIns="75549" tIns="37774" rIns="75549" bIns="37774" rtlCol="0" anchor="ctr"/>
          <a:lstStyle>
            <a:defPPr>
              <a:defRPr lang="en-US"/>
            </a:defPPr>
            <a:lvl1pPr marL="0" algn="l" defTabSz="343403" rtl="0" eaLnBrk="1" latinLnBrk="0" hangingPunct="1">
              <a:defRPr sz="900" kern="1200">
                <a:solidFill>
                  <a:srgbClr val="FFFFFF"/>
                </a:solidFill>
                <a:latin typeface="Tele-GroteskHal" pitchFamily="2" charset="0"/>
                <a:ea typeface="+mn-ea"/>
                <a:cs typeface="+mn-cs"/>
              </a:defRPr>
            </a:lvl1pPr>
            <a:lvl2pPr marL="343403" algn="l" defTabSz="343403" rtl="0" eaLnBrk="1" latinLnBrk="0" hangingPunct="1">
              <a:defRPr sz="1400" kern="1200">
                <a:solidFill>
                  <a:schemeClr val="tx1"/>
                </a:solidFill>
                <a:latin typeface="+mn-lt"/>
                <a:ea typeface="+mn-ea"/>
                <a:cs typeface="+mn-cs"/>
              </a:defRPr>
            </a:lvl2pPr>
            <a:lvl3pPr marL="686806" algn="l" defTabSz="343403" rtl="0" eaLnBrk="1" latinLnBrk="0" hangingPunct="1">
              <a:defRPr sz="1400" kern="1200">
                <a:solidFill>
                  <a:schemeClr val="tx1"/>
                </a:solidFill>
                <a:latin typeface="+mn-lt"/>
                <a:ea typeface="+mn-ea"/>
                <a:cs typeface="+mn-cs"/>
              </a:defRPr>
            </a:lvl3pPr>
            <a:lvl4pPr marL="1030209" algn="l" defTabSz="343403" rtl="0" eaLnBrk="1" latinLnBrk="0" hangingPunct="1">
              <a:defRPr sz="1400" kern="1200">
                <a:solidFill>
                  <a:schemeClr val="tx1"/>
                </a:solidFill>
                <a:latin typeface="+mn-lt"/>
                <a:ea typeface="+mn-ea"/>
                <a:cs typeface="+mn-cs"/>
              </a:defRPr>
            </a:lvl4pPr>
            <a:lvl5pPr marL="1373612" algn="l" defTabSz="343403" rtl="0" eaLnBrk="1" latinLnBrk="0" hangingPunct="1">
              <a:defRPr sz="1400" kern="1200">
                <a:solidFill>
                  <a:schemeClr val="tx1"/>
                </a:solidFill>
                <a:latin typeface="+mn-lt"/>
                <a:ea typeface="+mn-ea"/>
                <a:cs typeface="+mn-cs"/>
              </a:defRPr>
            </a:lvl5pPr>
            <a:lvl6pPr marL="1717015" algn="l" defTabSz="343403" rtl="0" eaLnBrk="1" latinLnBrk="0" hangingPunct="1">
              <a:defRPr sz="1400" kern="1200">
                <a:solidFill>
                  <a:schemeClr val="tx1"/>
                </a:solidFill>
                <a:latin typeface="+mn-lt"/>
                <a:ea typeface="+mn-ea"/>
                <a:cs typeface="+mn-cs"/>
              </a:defRPr>
            </a:lvl6pPr>
            <a:lvl7pPr marL="2060418" algn="l" defTabSz="343403" rtl="0" eaLnBrk="1" latinLnBrk="0" hangingPunct="1">
              <a:defRPr sz="1400" kern="1200">
                <a:solidFill>
                  <a:schemeClr val="tx1"/>
                </a:solidFill>
                <a:latin typeface="+mn-lt"/>
                <a:ea typeface="+mn-ea"/>
                <a:cs typeface="+mn-cs"/>
              </a:defRPr>
            </a:lvl7pPr>
            <a:lvl8pPr marL="2403820" algn="l" defTabSz="343403" rtl="0" eaLnBrk="1" latinLnBrk="0" hangingPunct="1">
              <a:defRPr sz="1400" kern="1200">
                <a:solidFill>
                  <a:schemeClr val="tx1"/>
                </a:solidFill>
                <a:latin typeface="+mn-lt"/>
                <a:ea typeface="+mn-ea"/>
                <a:cs typeface="+mn-cs"/>
              </a:defRPr>
            </a:lvl8pPr>
            <a:lvl9pPr marL="2747223" algn="l" defTabSz="343403" rtl="0" eaLnBrk="1" latinLnBrk="0" hangingPunct="1">
              <a:defRPr sz="1400" kern="1200">
                <a:solidFill>
                  <a:schemeClr val="tx1"/>
                </a:solidFill>
                <a:latin typeface="+mn-lt"/>
                <a:ea typeface="+mn-ea"/>
                <a:cs typeface="+mn-cs"/>
              </a:defRPr>
            </a:lvl9pPr>
          </a:lstStyle>
          <a:p>
            <a:pPr algn="r"/>
            <a:fld id="{1AF40C39-5108-E841-85F7-F0B9C0D30E8D}" type="slidenum">
              <a:rPr lang="en-US" sz="1540" smtClean="0">
                <a:solidFill>
                  <a:schemeClr val="bg1"/>
                </a:solidFill>
                <a:latin typeface="Tele-GroteskNor" pitchFamily="2" charset="0"/>
              </a:rPr>
              <a:pPr algn="r"/>
              <a:t>‹#›</a:t>
            </a:fld>
            <a:endParaRPr lang="en-US" sz="1540" dirty="0">
              <a:solidFill>
                <a:schemeClr val="bg1"/>
              </a:solidFill>
              <a:latin typeface="Tele-GroteskNor" pitchFamily="2" charset="0"/>
            </a:endParaRPr>
          </a:p>
        </p:txBody>
      </p:sp>
      <p:cxnSp>
        <p:nvCxnSpPr>
          <p:cNvPr id="15" name="Straight Connector 14"/>
          <p:cNvCxnSpPr/>
          <p:nvPr userDrawn="1"/>
        </p:nvCxnSpPr>
        <p:spPr>
          <a:xfrm>
            <a:off x="9547141" y="297468"/>
            <a:ext cx="0" cy="677006"/>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92449" y="7508327"/>
            <a:ext cx="816306" cy="138176"/>
          </a:xfrm>
          <a:prstGeom prst="rect">
            <a:avLst/>
          </a:prstGeom>
        </p:spPr>
      </p:pic>
    </p:spTree>
    <p:extLst>
      <p:ext uri="{BB962C8B-B14F-4D97-AF65-F5344CB8AC3E}">
        <p14:creationId xmlns:p14="http://schemas.microsoft.com/office/powerpoint/2010/main" val="41314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dy Slide_Al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204929" y="1326490"/>
            <a:ext cx="6156078" cy="5872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US" dirty="0"/>
          </a:p>
        </p:txBody>
      </p:sp>
      <p:sp>
        <p:nvSpPr>
          <p:cNvPr id="5" name="Title 1"/>
          <p:cNvSpPr>
            <a:spLocks noGrp="1"/>
          </p:cNvSpPr>
          <p:nvPr>
            <p:ph type="title" hasCustomPrompt="1"/>
          </p:nvPr>
        </p:nvSpPr>
        <p:spPr>
          <a:xfrm>
            <a:off x="204576" y="221087"/>
            <a:ext cx="6156445" cy="835604"/>
          </a:xfrm>
        </p:spPr>
        <p:txBody>
          <a:bodyPr>
            <a:noAutofit/>
          </a:bodyPr>
          <a:lstStyle>
            <a:lvl1pPr>
              <a:defRPr sz="4107" baseline="0">
                <a:solidFill>
                  <a:srgbClr val="E20074"/>
                </a:solidFill>
              </a:defRPr>
            </a:lvl1pPr>
          </a:lstStyle>
          <a:p>
            <a:r>
              <a:rPr lang="en-US" dirty="0"/>
              <a:t>Title of Slide</a:t>
            </a:r>
          </a:p>
        </p:txBody>
      </p:sp>
      <p:sp>
        <p:nvSpPr>
          <p:cNvPr id="11" name="Slide Number Placeholder 5"/>
          <p:cNvSpPr txBox="1">
            <a:spLocks/>
          </p:cNvSpPr>
          <p:nvPr userDrawn="1"/>
        </p:nvSpPr>
        <p:spPr>
          <a:xfrm>
            <a:off x="9478479" y="222801"/>
            <a:ext cx="449834" cy="322043"/>
          </a:xfrm>
          <a:prstGeom prst="rect">
            <a:avLst/>
          </a:prstGeom>
        </p:spPr>
        <p:txBody>
          <a:bodyPr vert="horz" lIns="75549" tIns="37774" rIns="75549" bIns="37774" rtlCol="0" anchor="ctr"/>
          <a:lstStyle>
            <a:defPPr>
              <a:defRPr lang="en-US"/>
            </a:defPPr>
            <a:lvl1pPr marL="0" algn="l" defTabSz="343403" rtl="0" eaLnBrk="1" latinLnBrk="0" hangingPunct="1">
              <a:defRPr sz="900" kern="1200">
                <a:solidFill>
                  <a:srgbClr val="FFFFFF"/>
                </a:solidFill>
                <a:latin typeface="Tele-GroteskHal" pitchFamily="2" charset="0"/>
                <a:ea typeface="+mn-ea"/>
                <a:cs typeface="+mn-cs"/>
              </a:defRPr>
            </a:lvl1pPr>
            <a:lvl2pPr marL="343403" algn="l" defTabSz="343403" rtl="0" eaLnBrk="1" latinLnBrk="0" hangingPunct="1">
              <a:defRPr sz="1400" kern="1200">
                <a:solidFill>
                  <a:schemeClr val="tx1"/>
                </a:solidFill>
                <a:latin typeface="+mn-lt"/>
                <a:ea typeface="+mn-ea"/>
                <a:cs typeface="+mn-cs"/>
              </a:defRPr>
            </a:lvl2pPr>
            <a:lvl3pPr marL="686806" algn="l" defTabSz="343403" rtl="0" eaLnBrk="1" latinLnBrk="0" hangingPunct="1">
              <a:defRPr sz="1400" kern="1200">
                <a:solidFill>
                  <a:schemeClr val="tx1"/>
                </a:solidFill>
                <a:latin typeface="+mn-lt"/>
                <a:ea typeface="+mn-ea"/>
                <a:cs typeface="+mn-cs"/>
              </a:defRPr>
            </a:lvl3pPr>
            <a:lvl4pPr marL="1030209" algn="l" defTabSz="343403" rtl="0" eaLnBrk="1" latinLnBrk="0" hangingPunct="1">
              <a:defRPr sz="1400" kern="1200">
                <a:solidFill>
                  <a:schemeClr val="tx1"/>
                </a:solidFill>
                <a:latin typeface="+mn-lt"/>
                <a:ea typeface="+mn-ea"/>
                <a:cs typeface="+mn-cs"/>
              </a:defRPr>
            </a:lvl4pPr>
            <a:lvl5pPr marL="1373612" algn="l" defTabSz="343403" rtl="0" eaLnBrk="1" latinLnBrk="0" hangingPunct="1">
              <a:defRPr sz="1400" kern="1200">
                <a:solidFill>
                  <a:schemeClr val="tx1"/>
                </a:solidFill>
                <a:latin typeface="+mn-lt"/>
                <a:ea typeface="+mn-ea"/>
                <a:cs typeface="+mn-cs"/>
              </a:defRPr>
            </a:lvl5pPr>
            <a:lvl6pPr marL="1717015" algn="l" defTabSz="343403" rtl="0" eaLnBrk="1" latinLnBrk="0" hangingPunct="1">
              <a:defRPr sz="1400" kern="1200">
                <a:solidFill>
                  <a:schemeClr val="tx1"/>
                </a:solidFill>
                <a:latin typeface="+mn-lt"/>
                <a:ea typeface="+mn-ea"/>
                <a:cs typeface="+mn-cs"/>
              </a:defRPr>
            </a:lvl6pPr>
            <a:lvl7pPr marL="2060418" algn="l" defTabSz="343403" rtl="0" eaLnBrk="1" latinLnBrk="0" hangingPunct="1">
              <a:defRPr sz="1400" kern="1200">
                <a:solidFill>
                  <a:schemeClr val="tx1"/>
                </a:solidFill>
                <a:latin typeface="+mn-lt"/>
                <a:ea typeface="+mn-ea"/>
                <a:cs typeface="+mn-cs"/>
              </a:defRPr>
            </a:lvl7pPr>
            <a:lvl8pPr marL="2403820" algn="l" defTabSz="343403" rtl="0" eaLnBrk="1" latinLnBrk="0" hangingPunct="1">
              <a:defRPr sz="1400" kern="1200">
                <a:solidFill>
                  <a:schemeClr val="tx1"/>
                </a:solidFill>
                <a:latin typeface="+mn-lt"/>
                <a:ea typeface="+mn-ea"/>
                <a:cs typeface="+mn-cs"/>
              </a:defRPr>
            </a:lvl8pPr>
            <a:lvl9pPr marL="2747223" algn="l" defTabSz="343403" rtl="0" eaLnBrk="1" latinLnBrk="0" hangingPunct="1">
              <a:defRPr sz="1400" kern="1200">
                <a:solidFill>
                  <a:schemeClr val="tx1"/>
                </a:solidFill>
                <a:latin typeface="+mn-lt"/>
                <a:ea typeface="+mn-ea"/>
                <a:cs typeface="+mn-cs"/>
              </a:defRPr>
            </a:lvl9pPr>
          </a:lstStyle>
          <a:p>
            <a:pPr algn="r"/>
            <a:fld id="{1AF40C39-5108-E841-85F7-F0B9C0D30E8D}" type="slidenum">
              <a:rPr lang="en-US" sz="1540" smtClean="0">
                <a:solidFill>
                  <a:schemeClr val="bg1"/>
                </a:solidFill>
                <a:latin typeface="Tele-GroteskNor" pitchFamily="2" charset="0"/>
              </a:rPr>
              <a:pPr algn="r"/>
              <a:t>‹#›</a:t>
            </a:fld>
            <a:endParaRPr lang="en-US" sz="1540" dirty="0">
              <a:solidFill>
                <a:schemeClr val="bg1"/>
              </a:solidFill>
              <a:latin typeface="Tele-GroteskNor" pitchFamily="2" charset="0"/>
            </a:endParaRPr>
          </a:p>
        </p:txBody>
      </p:sp>
      <p:cxnSp>
        <p:nvCxnSpPr>
          <p:cNvPr id="12" name="Straight Connector 11"/>
          <p:cNvCxnSpPr/>
          <p:nvPr userDrawn="1"/>
        </p:nvCxnSpPr>
        <p:spPr>
          <a:xfrm>
            <a:off x="9547141" y="297468"/>
            <a:ext cx="0" cy="677006"/>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93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ody Slide_Al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2083"/>
            <a:ext cx="10058400" cy="1133043"/>
          </a:xfrm>
          <a:prstGeom prst="rect">
            <a:avLst/>
          </a:prstGeom>
        </p:spPr>
      </p:pic>
      <p:sp>
        <p:nvSpPr>
          <p:cNvPr id="9" name="Footer Placeholder 3"/>
          <p:cNvSpPr>
            <a:spLocks noGrp="1"/>
          </p:cNvSpPr>
          <p:nvPr>
            <p:ph type="ftr" sz="quarter" idx="11"/>
          </p:nvPr>
        </p:nvSpPr>
        <p:spPr>
          <a:xfrm>
            <a:off x="3436620" y="7462869"/>
            <a:ext cx="3185160" cy="229095"/>
          </a:xfrm>
        </p:spPr>
        <p:txBody>
          <a:bodyPr/>
          <a:lstStyle/>
          <a:p>
            <a:endParaRPr lang="en-US" dirty="0"/>
          </a:p>
        </p:txBody>
      </p:sp>
      <p:sp>
        <p:nvSpPr>
          <p:cNvPr id="17" name="Content Placeholder 3"/>
          <p:cNvSpPr>
            <a:spLocks noGrp="1"/>
          </p:cNvSpPr>
          <p:nvPr>
            <p:ph sz="quarter" idx="12"/>
          </p:nvPr>
        </p:nvSpPr>
        <p:spPr>
          <a:xfrm>
            <a:off x="4002407" y="1326493"/>
            <a:ext cx="5843483" cy="59047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p:cNvSpPr>
            <a:spLocks noGrp="1"/>
          </p:cNvSpPr>
          <p:nvPr>
            <p:ph type="title" hasCustomPrompt="1"/>
          </p:nvPr>
        </p:nvSpPr>
        <p:spPr>
          <a:xfrm>
            <a:off x="201168" y="221087"/>
            <a:ext cx="9253728" cy="835604"/>
          </a:xfrm>
        </p:spPr>
        <p:txBody>
          <a:bodyPr>
            <a:noAutofit/>
          </a:bodyPr>
          <a:lstStyle>
            <a:lvl1pPr>
              <a:defRPr sz="4107" baseline="0">
                <a:solidFill>
                  <a:srgbClr val="E20074"/>
                </a:solidFill>
              </a:defRPr>
            </a:lvl1pPr>
          </a:lstStyle>
          <a:p>
            <a:r>
              <a:rPr lang="en-US" dirty="0"/>
              <a:t>Title of Slide</a:t>
            </a:r>
          </a:p>
        </p:txBody>
      </p:sp>
      <p:sp>
        <p:nvSpPr>
          <p:cNvPr id="16" name="Slide Number Placeholder 5"/>
          <p:cNvSpPr txBox="1">
            <a:spLocks/>
          </p:cNvSpPr>
          <p:nvPr userDrawn="1"/>
        </p:nvSpPr>
        <p:spPr>
          <a:xfrm>
            <a:off x="9478479" y="222801"/>
            <a:ext cx="449834" cy="322043"/>
          </a:xfrm>
          <a:prstGeom prst="rect">
            <a:avLst/>
          </a:prstGeom>
        </p:spPr>
        <p:txBody>
          <a:bodyPr vert="horz" lIns="75549" tIns="37774" rIns="75549" bIns="37774" rtlCol="0" anchor="ctr"/>
          <a:lstStyle>
            <a:defPPr>
              <a:defRPr lang="en-US"/>
            </a:defPPr>
            <a:lvl1pPr marL="0" algn="l" defTabSz="343403" rtl="0" eaLnBrk="1" latinLnBrk="0" hangingPunct="1">
              <a:defRPr sz="900" kern="1200">
                <a:solidFill>
                  <a:srgbClr val="FFFFFF"/>
                </a:solidFill>
                <a:latin typeface="Tele-GroteskHal" pitchFamily="2" charset="0"/>
                <a:ea typeface="+mn-ea"/>
                <a:cs typeface="+mn-cs"/>
              </a:defRPr>
            </a:lvl1pPr>
            <a:lvl2pPr marL="343403" algn="l" defTabSz="343403" rtl="0" eaLnBrk="1" latinLnBrk="0" hangingPunct="1">
              <a:defRPr sz="1400" kern="1200">
                <a:solidFill>
                  <a:schemeClr val="tx1"/>
                </a:solidFill>
                <a:latin typeface="+mn-lt"/>
                <a:ea typeface="+mn-ea"/>
                <a:cs typeface="+mn-cs"/>
              </a:defRPr>
            </a:lvl2pPr>
            <a:lvl3pPr marL="686806" algn="l" defTabSz="343403" rtl="0" eaLnBrk="1" latinLnBrk="0" hangingPunct="1">
              <a:defRPr sz="1400" kern="1200">
                <a:solidFill>
                  <a:schemeClr val="tx1"/>
                </a:solidFill>
                <a:latin typeface="+mn-lt"/>
                <a:ea typeface="+mn-ea"/>
                <a:cs typeface="+mn-cs"/>
              </a:defRPr>
            </a:lvl3pPr>
            <a:lvl4pPr marL="1030209" algn="l" defTabSz="343403" rtl="0" eaLnBrk="1" latinLnBrk="0" hangingPunct="1">
              <a:defRPr sz="1400" kern="1200">
                <a:solidFill>
                  <a:schemeClr val="tx1"/>
                </a:solidFill>
                <a:latin typeface="+mn-lt"/>
                <a:ea typeface="+mn-ea"/>
                <a:cs typeface="+mn-cs"/>
              </a:defRPr>
            </a:lvl4pPr>
            <a:lvl5pPr marL="1373612" algn="l" defTabSz="343403" rtl="0" eaLnBrk="1" latinLnBrk="0" hangingPunct="1">
              <a:defRPr sz="1400" kern="1200">
                <a:solidFill>
                  <a:schemeClr val="tx1"/>
                </a:solidFill>
                <a:latin typeface="+mn-lt"/>
                <a:ea typeface="+mn-ea"/>
                <a:cs typeface="+mn-cs"/>
              </a:defRPr>
            </a:lvl5pPr>
            <a:lvl6pPr marL="1717015" algn="l" defTabSz="343403" rtl="0" eaLnBrk="1" latinLnBrk="0" hangingPunct="1">
              <a:defRPr sz="1400" kern="1200">
                <a:solidFill>
                  <a:schemeClr val="tx1"/>
                </a:solidFill>
                <a:latin typeface="+mn-lt"/>
                <a:ea typeface="+mn-ea"/>
                <a:cs typeface="+mn-cs"/>
              </a:defRPr>
            </a:lvl6pPr>
            <a:lvl7pPr marL="2060418" algn="l" defTabSz="343403" rtl="0" eaLnBrk="1" latinLnBrk="0" hangingPunct="1">
              <a:defRPr sz="1400" kern="1200">
                <a:solidFill>
                  <a:schemeClr val="tx1"/>
                </a:solidFill>
                <a:latin typeface="+mn-lt"/>
                <a:ea typeface="+mn-ea"/>
                <a:cs typeface="+mn-cs"/>
              </a:defRPr>
            </a:lvl7pPr>
            <a:lvl8pPr marL="2403820" algn="l" defTabSz="343403" rtl="0" eaLnBrk="1" latinLnBrk="0" hangingPunct="1">
              <a:defRPr sz="1400" kern="1200">
                <a:solidFill>
                  <a:schemeClr val="tx1"/>
                </a:solidFill>
                <a:latin typeface="+mn-lt"/>
                <a:ea typeface="+mn-ea"/>
                <a:cs typeface="+mn-cs"/>
              </a:defRPr>
            </a:lvl8pPr>
            <a:lvl9pPr marL="2747223" algn="l" defTabSz="343403" rtl="0" eaLnBrk="1" latinLnBrk="0" hangingPunct="1">
              <a:defRPr sz="1400" kern="1200">
                <a:solidFill>
                  <a:schemeClr val="tx1"/>
                </a:solidFill>
                <a:latin typeface="+mn-lt"/>
                <a:ea typeface="+mn-ea"/>
                <a:cs typeface="+mn-cs"/>
              </a:defRPr>
            </a:lvl9pPr>
          </a:lstStyle>
          <a:p>
            <a:pPr algn="r"/>
            <a:fld id="{1AF40C39-5108-E841-85F7-F0B9C0D30E8D}" type="slidenum">
              <a:rPr lang="en-US" sz="1540" smtClean="0">
                <a:solidFill>
                  <a:schemeClr val="bg1"/>
                </a:solidFill>
                <a:latin typeface="Tele-GroteskNor" pitchFamily="2" charset="0"/>
              </a:rPr>
              <a:pPr algn="r"/>
              <a:t>‹#›</a:t>
            </a:fld>
            <a:endParaRPr lang="en-US" sz="1540" dirty="0">
              <a:solidFill>
                <a:schemeClr val="bg1"/>
              </a:solidFill>
              <a:latin typeface="Tele-GroteskNor" pitchFamily="2" charset="0"/>
            </a:endParaRPr>
          </a:p>
        </p:txBody>
      </p:sp>
      <p:cxnSp>
        <p:nvCxnSpPr>
          <p:cNvPr id="20" name="Straight Connector 19"/>
          <p:cNvCxnSpPr/>
          <p:nvPr userDrawn="1"/>
        </p:nvCxnSpPr>
        <p:spPr>
          <a:xfrm>
            <a:off x="9547141" y="297468"/>
            <a:ext cx="0" cy="677006"/>
          </a:xfrm>
          <a:prstGeom prst="line">
            <a:avLst/>
          </a:prstGeom>
          <a:ln w="9525">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753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92127-0170-4F71-BE41-4E5EB8ACC785}"/>
              </a:ext>
            </a:extLst>
          </p:cNvPr>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719" r:id="rId2"/>
    <p:sldLayoutId id="2147483720" r:id="rId3"/>
    <p:sldLayoutId id="2147483725" r:id="rId4"/>
    <p:sldLayoutId id="2147483729" r:id="rId5"/>
    <p:sldLayoutId id="2147483730" r:id="rId6"/>
  </p:sldLayoutIdLst>
  <p:transition>
    <p:fade/>
  </p:transition>
  <p:hf sldNum="0" hdr="0" ftr="0" dt="0"/>
  <p:txStyles>
    <p:titleStyle>
      <a:lvl1pPr algn="l" defTabSz="1017056" rtl="0" fontAlgn="base">
        <a:lnSpc>
          <a:spcPct val="90000"/>
        </a:lnSpc>
        <a:spcBef>
          <a:spcPct val="0"/>
        </a:spcBef>
        <a:spcAft>
          <a:spcPct val="0"/>
        </a:spcAft>
        <a:defRPr lang="en-US" sz="4200" b="1" i="0" u="none" kern="1200" spc="-111" dirty="0">
          <a:ln w="3175">
            <a:noFill/>
          </a:ln>
          <a:solidFill>
            <a:srgbClr val="EC008C"/>
          </a:solidFill>
          <a:latin typeface="+mj-lt"/>
          <a:ea typeface="Arial" charset="0"/>
          <a:cs typeface="Arial" charset="0"/>
        </a:defRPr>
      </a:lvl1pPr>
      <a:lvl2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2pPr>
      <a:lvl3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3pPr>
      <a:lvl4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4pPr>
      <a:lvl5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5pPr>
      <a:lvl6pPr marL="509412"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6pPr>
      <a:lvl7pPr marL="1018824"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7pPr>
      <a:lvl8pPr marL="1528237"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8pPr>
      <a:lvl9pPr marL="2037649"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9pPr>
    </p:titleStyle>
    <p:bodyStyle>
      <a:lvl1pPr marL="254706" indent="-254706" algn="l" defTabSz="1017056" rtl="0" fontAlgn="base">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fontAlgn="base">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fontAlgn="base">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83" rtl="0" eaLnBrk="1" latinLnBrk="0" hangingPunct="1">
        <a:defRPr sz="2000" kern="1200">
          <a:solidFill>
            <a:schemeClr val="tx1"/>
          </a:solidFill>
          <a:latin typeface="+mn-lt"/>
          <a:ea typeface="+mn-ea"/>
          <a:cs typeface="+mn-cs"/>
        </a:defRPr>
      </a:lvl1pPr>
      <a:lvl2pPr marL="509392" algn="l" defTabSz="1018783" rtl="0" eaLnBrk="1" latinLnBrk="0" hangingPunct="1">
        <a:defRPr sz="2000" kern="1200">
          <a:solidFill>
            <a:schemeClr val="tx1"/>
          </a:solidFill>
          <a:latin typeface="+mn-lt"/>
          <a:ea typeface="+mn-ea"/>
          <a:cs typeface="+mn-cs"/>
        </a:defRPr>
      </a:lvl2pPr>
      <a:lvl3pPr marL="1018783" algn="l" defTabSz="1018783" rtl="0" eaLnBrk="1" latinLnBrk="0" hangingPunct="1">
        <a:defRPr sz="2000" kern="1200">
          <a:solidFill>
            <a:schemeClr val="tx1"/>
          </a:solidFill>
          <a:latin typeface="+mn-lt"/>
          <a:ea typeface="+mn-ea"/>
          <a:cs typeface="+mn-cs"/>
        </a:defRPr>
      </a:lvl3pPr>
      <a:lvl4pPr marL="1528175" algn="l" defTabSz="1018783" rtl="0" eaLnBrk="1" latinLnBrk="0" hangingPunct="1">
        <a:defRPr sz="2000" kern="1200">
          <a:solidFill>
            <a:schemeClr val="tx1"/>
          </a:solidFill>
          <a:latin typeface="+mn-lt"/>
          <a:ea typeface="+mn-ea"/>
          <a:cs typeface="+mn-cs"/>
        </a:defRPr>
      </a:lvl4pPr>
      <a:lvl5pPr marL="2037568" algn="l" defTabSz="1018783" rtl="0" eaLnBrk="1" latinLnBrk="0" hangingPunct="1">
        <a:defRPr sz="2000" kern="1200">
          <a:solidFill>
            <a:schemeClr val="tx1"/>
          </a:solidFill>
          <a:latin typeface="+mn-lt"/>
          <a:ea typeface="+mn-ea"/>
          <a:cs typeface="+mn-cs"/>
        </a:defRPr>
      </a:lvl5pPr>
      <a:lvl6pPr marL="2546960" algn="l" defTabSz="1018783" rtl="0" eaLnBrk="1" latinLnBrk="0" hangingPunct="1">
        <a:defRPr sz="2000" kern="1200">
          <a:solidFill>
            <a:schemeClr val="tx1"/>
          </a:solidFill>
          <a:latin typeface="+mn-lt"/>
          <a:ea typeface="+mn-ea"/>
          <a:cs typeface="+mn-cs"/>
        </a:defRPr>
      </a:lvl6pPr>
      <a:lvl7pPr marL="3056351" algn="l" defTabSz="1018783" rtl="0" eaLnBrk="1" latinLnBrk="0" hangingPunct="1">
        <a:defRPr sz="2000" kern="1200">
          <a:solidFill>
            <a:schemeClr val="tx1"/>
          </a:solidFill>
          <a:latin typeface="+mn-lt"/>
          <a:ea typeface="+mn-ea"/>
          <a:cs typeface="+mn-cs"/>
        </a:defRPr>
      </a:lvl7pPr>
      <a:lvl8pPr marL="3565743" algn="l" defTabSz="1018783" rtl="0" eaLnBrk="1" latinLnBrk="0" hangingPunct="1">
        <a:defRPr sz="2000" kern="1200">
          <a:solidFill>
            <a:schemeClr val="tx1"/>
          </a:solidFill>
          <a:latin typeface="+mn-lt"/>
          <a:ea typeface="+mn-ea"/>
          <a:cs typeface="+mn-cs"/>
        </a:defRPr>
      </a:lvl8pPr>
      <a:lvl9pPr marL="4075135" algn="l" defTabSz="101878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27142" r="9586"/>
          <a:stretch/>
        </p:blipFill>
        <p:spPr>
          <a:xfrm flipH="1">
            <a:off x="-1" y="0"/>
            <a:ext cx="10058401" cy="7772400"/>
          </a:xfrm>
          <a:prstGeom prst="rect">
            <a:avLst/>
          </a:prstGeom>
        </p:spPr>
      </p:pic>
      <p:sp>
        <p:nvSpPr>
          <p:cNvPr id="21" name="Rectangle 20"/>
          <p:cNvSpPr/>
          <p:nvPr/>
        </p:nvSpPr>
        <p:spPr>
          <a:xfrm>
            <a:off x="1917870" y="4636911"/>
            <a:ext cx="3962399" cy="563674"/>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Rectangle 15"/>
          <p:cNvSpPr/>
          <p:nvPr/>
        </p:nvSpPr>
        <p:spPr>
          <a:xfrm>
            <a:off x="325167" y="2868334"/>
            <a:ext cx="1122634"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p:cNvSpPr/>
          <p:nvPr/>
        </p:nvSpPr>
        <p:spPr bwMode="auto">
          <a:xfrm>
            <a:off x="317670" y="3048000"/>
            <a:ext cx="7086600" cy="2057400"/>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114" y="7391400"/>
            <a:ext cx="954169" cy="155053"/>
          </a:xfrm>
          <a:prstGeom prst="rect">
            <a:avLst/>
          </a:prstGeom>
        </p:spPr>
      </p:pic>
      <p:sp>
        <p:nvSpPr>
          <p:cNvPr id="17" name="Rectangle 16"/>
          <p:cNvSpPr/>
          <p:nvPr/>
        </p:nvSpPr>
        <p:spPr>
          <a:xfrm>
            <a:off x="2679870" y="5050783"/>
            <a:ext cx="2882729" cy="14980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28600" y="2952815"/>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stretch>
            <a:fillRect/>
          </a:stretch>
        </p:blipFill>
        <p:spPr>
          <a:xfrm>
            <a:off x="317670" y="3048000"/>
            <a:ext cx="2412663" cy="2002784"/>
          </a:xfrm>
          <a:prstGeom prst="rect">
            <a:avLst/>
          </a:prstGeom>
        </p:spPr>
      </p:pic>
      <p:sp>
        <p:nvSpPr>
          <p:cNvPr id="22" name="Rectangle 21"/>
          <p:cNvSpPr/>
          <p:nvPr/>
        </p:nvSpPr>
        <p:spPr>
          <a:xfrm>
            <a:off x="3149938" y="3048000"/>
            <a:ext cx="2882732" cy="61728"/>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5"/>
          <a:srcRect l="35759"/>
          <a:stretch/>
        </p:blipFill>
        <p:spPr>
          <a:xfrm flipH="1">
            <a:off x="3139602" y="228600"/>
            <a:ext cx="6461598" cy="7543800"/>
          </a:xfrm>
          <a:prstGeom prst="rect">
            <a:avLst/>
          </a:prstGeom>
        </p:spPr>
      </p:pic>
      <p:sp>
        <p:nvSpPr>
          <p:cNvPr id="4" name="TextBox 3"/>
          <p:cNvSpPr txBox="1"/>
          <p:nvPr/>
        </p:nvSpPr>
        <p:spPr>
          <a:xfrm>
            <a:off x="8859793" y="7541373"/>
            <a:ext cx="954170" cy="215444"/>
          </a:xfrm>
          <a:prstGeom prst="rect">
            <a:avLst/>
          </a:prstGeom>
        </p:spPr>
        <p:txBody>
          <a:bodyPr wrap="square" rtlCol="0">
            <a:spAutoFit/>
          </a:bodyPr>
          <a:lstStyle/>
          <a:p>
            <a:pPr marL="0" indent="0" algn="ctr">
              <a:spcAft>
                <a:spcPts val="2400"/>
              </a:spcAft>
              <a:buNone/>
            </a:pPr>
            <a:r>
              <a:rPr lang="en-US" sz="800" dirty="0">
                <a:solidFill>
                  <a:schemeClr val="bg1"/>
                </a:solidFill>
                <a:latin typeface="Arial" charset="0"/>
                <a:ea typeface="Arial" charset="0"/>
                <a:cs typeface="Arial" charset="0"/>
              </a:rPr>
              <a:t>TR# 2017325</a:t>
            </a:r>
          </a:p>
        </p:txBody>
      </p:sp>
    </p:spTree>
    <p:extLst>
      <p:ext uri="{BB962C8B-B14F-4D97-AF65-F5344CB8AC3E}">
        <p14:creationId xmlns:p14="http://schemas.microsoft.com/office/powerpoint/2010/main" val="184589263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10</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4419600"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LIVE MAGENTA</a:t>
              </a:r>
            </a:p>
          </p:txBody>
        </p:sp>
      </p:grpSp>
      <p:sp>
        <p:nvSpPr>
          <p:cNvPr id="12" name="TextBox 11"/>
          <p:cNvSpPr txBox="1"/>
          <p:nvPr/>
        </p:nvSpPr>
        <p:spPr>
          <a:xfrm>
            <a:off x="481263" y="1371600"/>
            <a:ext cx="7968941" cy="2185214"/>
          </a:xfrm>
          <a:prstGeom prst="rect">
            <a:avLst/>
          </a:prstGeom>
        </p:spPr>
        <p:txBody>
          <a:bodyPr wrap="square" rtlCol="0">
            <a:spAutoFit/>
          </a:bodyPr>
          <a:lstStyle/>
          <a:p>
            <a:pPr>
              <a:spcAft>
                <a:spcPts val="2400"/>
              </a:spcAft>
              <a:buClr>
                <a:schemeClr val="accent1"/>
              </a:buClr>
            </a:pPr>
            <a:r>
              <a:rPr lang="en-US" sz="2400" dirty="0"/>
              <a:t>When life happens…</a:t>
            </a:r>
          </a:p>
          <a:p>
            <a:pPr>
              <a:spcAft>
                <a:spcPts val="2400"/>
              </a:spcAft>
              <a:buClr>
                <a:schemeClr val="accent1"/>
              </a:buClr>
            </a:pPr>
            <a:r>
              <a:rPr lang="en-US" sz="2400" dirty="0"/>
              <a:t>money stressors, family issues, health challenges, you name it…</a:t>
            </a:r>
          </a:p>
          <a:p>
            <a:pPr>
              <a:spcAft>
                <a:spcPts val="2400"/>
              </a:spcAft>
              <a:buClr>
                <a:schemeClr val="accent1"/>
              </a:buClr>
            </a:pPr>
            <a:r>
              <a:rPr lang="en-US" sz="2400" dirty="0" err="1">
                <a:solidFill>
                  <a:srgbClr val="E20074"/>
                </a:solidFill>
              </a:rPr>
              <a:t>LiveMagenta's</a:t>
            </a:r>
            <a:r>
              <a:rPr lang="en-US" sz="2400" dirty="0"/>
              <a:t> got the support you need..</a:t>
            </a:r>
            <a:endParaRPr lang="en-US" sz="2400" dirty="0">
              <a:latin typeface="Arial" charset="0"/>
              <a:ea typeface="Arial" charset="0"/>
              <a:cs typeface="Arial" charset="0"/>
            </a:endParaRPr>
          </a:p>
        </p:txBody>
      </p:sp>
      <p:pic>
        <p:nvPicPr>
          <p:cNvPr id="2" name="Picture 1">
            <a:extLst>
              <a:ext uri="{FF2B5EF4-FFF2-40B4-BE49-F238E27FC236}">
                <a16:creationId xmlns:a16="http://schemas.microsoft.com/office/drawing/2014/main" id="{2FCFF583-B9EB-4608-8AC0-504A26CA8F28}"/>
              </a:ext>
            </a:extLst>
          </p:cNvPr>
          <p:cNvPicPr>
            <a:picLocks noChangeAspect="1"/>
          </p:cNvPicPr>
          <p:nvPr/>
        </p:nvPicPr>
        <p:blipFill>
          <a:blip r:embed="rId5"/>
          <a:stretch>
            <a:fillRect/>
          </a:stretch>
        </p:blipFill>
        <p:spPr>
          <a:xfrm>
            <a:off x="4730931" y="3652192"/>
            <a:ext cx="5129528" cy="2999232"/>
          </a:xfrm>
          <a:prstGeom prst="rect">
            <a:avLst/>
          </a:prstGeom>
        </p:spPr>
      </p:pic>
    </p:spTree>
    <p:extLst>
      <p:ext uri="{BB962C8B-B14F-4D97-AF65-F5344CB8AC3E}">
        <p14:creationId xmlns:p14="http://schemas.microsoft.com/office/powerpoint/2010/main" val="32823616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F45C7038-500B-4674-8481-ECBCD79D34C2}"/>
              </a:ext>
            </a:extLst>
          </p:cNvPr>
          <p:cNvSpPr>
            <a:spLocks noGrp="1"/>
          </p:cNvSpPr>
          <p:nvPr>
            <p:ph sz="quarter" idx="4294967295"/>
          </p:nvPr>
        </p:nvSpPr>
        <p:spPr>
          <a:xfrm>
            <a:off x="493295" y="1836069"/>
            <a:ext cx="9184105" cy="4386195"/>
          </a:xfrm>
        </p:spPr>
        <p:txBody>
          <a:bodyPr wrap="square" rtlCol="0">
            <a:spAutoFit/>
          </a:bodyPr>
          <a:lstStyle/>
          <a:p>
            <a:pPr marL="0" indent="0">
              <a:spcBef>
                <a:spcPct val="0"/>
              </a:spcBef>
              <a:spcAft>
                <a:spcPts val="2400"/>
              </a:spcAft>
              <a:buNone/>
            </a:pPr>
            <a:r>
              <a:rPr lang="en-US" sz="2400" dirty="0">
                <a:solidFill>
                  <a:schemeClr val="tx1"/>
                </a:solidFill>
                <a:latin typeface="Arial" charset="0"/>
                <a:cs typeface="Arial" charset="0"/>
              </a:rPr>
              <a:t>What’s in it for you?</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Pay</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Incentives</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Benefits</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Stock (we are all shareholders)</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Employee Mobile Service Discount</a:t>
            </a:r>
          </a:p>
          <a:p>
            <a:pPr marL="661283" lvl="1" indent="-342900">
              <a:spcBef>
                <a:spcPct val="0"/>
              </a:spcBef>
              <a:spcAft>
                <a:spcPts val="2400"/>
              </a:spcAft>
              <a:buFont typeface="Wingdings" panose="05000000000000000000" pitchFamily="2" charset="2"/>
              <a:buChar char="§"/>
            </a:pPr>
            <a:r>
              <a:rPr lang="en-US" sz="2400" dirty="0">
                <a:solidFill>
                  <a:schemeClr val="tx1"/>
                </a:solidFill>
                <a:latin typeface="Arial" charset="0"/>
                <a:cs typeface="Arial" charset="0"/>
              </a:rPr>
              <a:t>T-mobiletotalrewards.com </a:t>
            </a:r>
          </a:p>
        </p:txBody>
      </p:sp>
      <p:grpSp>
        <p:nvGrpSpPr>
          <p:cNvPr id="8" name="Group 7">
            <a:extLst>
              <a:ext uri="{FF2B5EF4-FFF2-40B4-BE49-F238E27FC236}">
                <a16:creationId xmlns:a16="http://schemas.microsoft.com/office/drawing/2014/main" id="{E31E496F-3B8E-49CB-AB65-1B9E9E62509B}"/>
              </a:ext>
            </a:extLst>
          </p:cNvPr>
          <p:cNvGrpSpPr/>
          <p:nvPr/>
        </p:nvGrpSpPr>
        <p:grpSpPr>
          <a:xfrm>
            <a:off x="457200" y="381000"/>
            <a:ext cx="8998492" cy="838200"/>
            <a:chOff x="435036" y="1673356"/>
            <a:chExt cx="1906844" cy="838200"/>
          </a:xfrm>
        </p:grpSpPr>
        <p:sp>
          <p:nvSpPr>
            <p:cNvPr id="10" name="Rectangle 9">
              <a:extLst>
                <a:ext uri="{FF2B5EF4-FFF2-40B4-BE49-F238E27FC236}">
                  <a16:creationId xmlns:a16="http://schemas.microsoft.com/office/drawing/2014/main" id="{624A8868-B8B3-4AF7-A3A1-43E753588C4C}"/>
                </a:ext>
              </a:extLst>
            </p:cNvPr>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26BF80A-98F8-4882-B59F-A636A1CD2E47}"/>
                </a:ext>
              </a:extLst>
            </p:cNvPr>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7CCA55C-4DAF-47A1-9B98-0A6046095C1D}"/>
                </a:ext>
              </a:extLst>
            </p:cNvPr>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8257C09-7ADF-4708-94BA-5621A074EFE4}"/>
                </a:ext>
              </a:extLst>
            </p:cNvPr>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07DE290-CB29-4918-92AC-C9E69CE75BD3}"/>
                </a:ext>
              </a:extLst>
            </p:cNvPr>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TOTAL REWARDS PORTAL</a:t>
              </a:r>
            </a:p>
          </p:txBody>
        </p:sp>
      </p:grpSp>
      <p:grpSp>
        <p:nvGrpSpPr>
          <p:cNvPr id="15" name="Group 14">
            <a:extLst>
              <a:ext uri="{FF2B5EF4-FFF2-40B4-BE49-F238E27FC236}">
                <a16:creationId xmlns:a16="http://schemas.microsoft.com/office/drawing/2014/main" id="{C08586A1-3455-47B6-AC83-8F0A2E9F6B68}"/>
              </a:ext>
            </a:extLst>
          </p:cNvPr>
          <p:cNvGrpSpPr/>
          <p:nvPr/>
        </p:nvGrpSpPr>
        <p:grpSpPr>
          <a:xfrm>
            <a:off x="74903" y="6733213"/>
            <a:ext cx="9953017" cy="1087562"/>
            <a:chOff x="74903" y="6733213"/>
            <a:chExt cx="9953017" cy="1087562"/>
          </a:xfrm>
        </p:grpSpPr>
        <p:pic>
          <p:nvPicPr>
            <p:cNvPr id="16" name="Picture 15">
              <a:extLst>
                <a:ext uri="{FF2B5EF4-FFF2-40B4-BE49-F238E27FC236}">
                  <a16:creationId xmlns:a16="http://schemas.microsoft.com/office/drawing/2014/main" id="{2BF9B00C-A43E-4C1A-960C-10D2D743858F}"/>
                </a:ext>
              </a:extLst>
            </p:cNvPr>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17" name="Group 16">
              <a:extLst>
                <a:ext uri="{FF2B5EF4-FFF2-40B4-BE49-F238E27FC236}">
                  <a16:creationId xmlns:a16="http://schemas.microsoft.com/office/drawing/2014/main" id="{68291A79-30E2-423C-B4F5-284E8F75FD09}"/>
                </a:ext>
              </a:extLst>
            </p:cNvPr>
            <p:cNvGrpSpPr/>
            <p:nvPr/>
          </p:nvGrpSpPr>
          <p:grpSpPr>
            <a:xfrm>
              <a:off x="74903" y="7034960"/>
              <a:ext cx="9906113" cy="655729"/>
              <a:chOff x="0" y="5821271"/>
              <a:chExt cx="9144000" cy="655729"/>
            </a:xfrm>
          </p:grpSpPr>
          <p:sp>
            <p:nvSpPr>
              <p:cNvPr id="21" name="Rectangle 20">
                <a:extLst>
                  <a:ext uri="{FF2B5EF4-FFF2-40B4-BE49-F238E27FC236}">
                    <a16:creationId xmlns:a16="http://schemas.microsoft.com/office/drawing/2014/main" id="{D571D648-2678-4A6E-AF6A-DB4B5EF07B3A}"/>
                  </a:ext>
                </a:extLst>
              </p:cNvPr>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21">
                <a:extLst>
                  <a:ext uri="{FF2B5EF4-FFF2-40B4-BE49-F238E27FC236}">
                    <a16:creationId xmlns:a16="http://schemas.microsoft.com/office/drawing/2014/main" id="{000071E6-3CB2-47FE-A88E-685242E29047}"/>
                  </a:ext>
                </a:extLst>
              </p:cNvPr>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Rectangle 22">
                <a:extLst>
                  <a:ext uri="{FF2B5EF4-FFF2-40B4-BE49-F238E27FC236}">
                    <a16:creationId xmlns:a16="http://schemas.microsoft.com/office/drawing/2014/main" id="{236FCC84-E328-446E-B144-78AA654E60D5}"/>
                  </a:ext>
                </a:extLst>
              </p:cNvPr>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11</a:t>
                </a:fld>
                <a:r>
                  <a:rPr lang="en-US" sz="1400" dirty="0"/>
                  <a:t> – HR Presentation</a:t>
                </a:r>
              </a:p>
            </p:txBody>
          </p:sp>
        </p:grpSp>
        <p:pic>
          <p:nvPicPr>
            <p:cNvPr id="18" name="Picture 17">
              <a:extLst>
                <a:ext uri="{FF2B5EF4-FFF2-40B4-BE49-F238E27FC236}">
                  <a16:creationId xmlns:a16="http://schemas.microsoft.com/office/drawing/2014/main" id="{58670D14-24DF-4068-8B8B-D75E816DDC85}"/>
                </a:ext>
              </a:extLst>
            </p:cNvPr>
            <p:cNvPicPr>
              <a:picLocks noChangeAspect="1"/>
            </p:cNvPicPr>
            <p:nvPr/>
          </p:nvPicPr>
          <p:blipFill>
            <a:blip r:embed="rId4"/>
            <a:stretch>
              <a:fillRect/>
            </a:stretch>
          </p:blipFill>
          <p:spPr>
            <a:xfrm>
              <a:off x="8891955" y="6733213"/>
              <a:ext cx="1135965" cy="957476"/>
            </a:xfrm>
            <a:prstGeom prst="rect">
              <a:avLst/>
            </a:prstGeom>
          </p:spPr>
        </p:pic>
        <p:sp>
          <p:nvSpPr>
            <p:cNvPr id="19" name="TextBox 18">
              <a:extLst>
                <a:ext uri="{FF2B5EF4-FFF2-40B4-BE49-F238E27FC236}">
                  <a16:creationId xmlns:a16="http://schemas.microsoft.com/office/drawing/2014/main" id="{C866C513-7772-47BD-BA96-1C9B1C7690AD}"/>
                </a:ext>
              </a:extLst>
            </p:cNvPr>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20" name="Rectangle 19">
              <a:extLst>
                <a:ext uri="{FF2B5EF4-FFF2-40B4-BE49-F238E27FC236}">
                  <a16:creationId xmlns:a16="http://schemas.microsoft.com/office/drawing/2014/main" id="{140702C3-32F2-422F-8A66-F2AE861754C8}"/>
                </a:ext>
              </a:extLst>
            </p:cNvPr>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813942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Accelerate My Performance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361" y="2636529"/>
            <a:ext cx="2187217" cy="314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906" y="2701723"/>
            <a:ext cx="2360750" cy="3084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a:extLst>
              <a:ext uri="{FF2B5EF4-FFF2-40B4-BE49-F238E27FC236}">
                <a16:creationId xmlns:a16="http://schemas.microsoft.com/office/drawing/2014/main" id="{57360F30-D405-4F1D-8F7E-37D7AAD4B317}"/>
              </a:ext>
            </a:extLst>
          </p:cNvPr>
          <p:cNvGrpSpPr/>
          <p:nvPr/>
        </p:nvGrpSpPr>
        <p:grpSpPr>
          <a:xfrm>
            <a:off x="74903" y="6733213"/>
            <a:ext cx="9953017" cy="1087562"/>
            <a:chOff x="74903" y="6733213"/>
            <a:chExt cx="9953017" cy="1087562"/>
          </a:xfrm>
        </p:grpSpPr>
        <p:pic>
          <p:nvPicPr>
            <p:cNvPr id="8" name="Picture 7">
              <a:extLst>
                <a:ext uri="{FF2B5EF4-FFF2-40B4-BE49-F238E27FC236}">
                  <a16:creationId xmlns:a16="http://schemas.microsoft.com/office/drawing/2014/main" id="{42539690-0916-435D-B808-3C7EB4444424}"/>
                </a:ext>
              </a:extLst>
            </p:cNvPr>
            <p:cNvPicPr>
              <a:picLocks noChangeAspect="1"/>
            </p:cNvPicPr>
            <p:nvPr/>
          </p:nvPicPr>
          <p:blipFill rotWithShape="1">
            <a:blip r:embed="rId5">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9" name="Group 8">
              <a:extLst>
                <a:ext uri="{FF2B5EF4-FFF2-40B4-BE49-F238E27FC236}">
                  <a16:creationId xmlns:a16="http://schemas.microsoft.com/office/drawing/2014/main" id="{F82D5ED1-609D-43EE-A6FE-2D273B8D1533}"/>
                </a:ext>
              </a:extLst>
            </p:cNvPr>
            <p:cNvGrpSpPr/>
            <p:nvPr/>
          </p:nvGrpSpPr>
          <p:grpSpPr>
            <a:xfrm>
              <a:off x="74903" y="7034960"/>
              <a:ext cx="9906113" cy="655729"/>
              <a:chOff x="0" y="5821271"/>
              <a:chExt cx="9144000" cy="655729"/>
            </a:xfrm>
          </p:grpSpPr>
          <p:sp>
            <p:nvSpPr>
              <p:cNvPr id="13" name="Rectangle 12">
                <a:extLst>
                  <a:ext uri="{FF2B5EF4-FFF2-40B4-BE49-F238E27FC236}">
                    <a16:creationId xmlns:a16="http://schemas.microsoft.com/office/drawing/2014/main" id="{F41D5635-B4D7-4616-86DB-708DF0620F00}"/>
                  </a:ext>
                </a:extLst>
              </p:cNvPr>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10E61670-B509-41C3-96C3-22AA7B78F090}"/>
                  </a:ext>
                </a:extLst>
              </p:cNvPr>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639A28E1-0076-467D-9A05-D90823B937FB}"/>
                  </a:ext>
                </a:extLst>
              </p:cNvPr>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12</a:t>
                </a:fld>
                <a:r>
                  <a:rPr lang="en-US" sz="1400" dirty="0"/>
                  <a:t> – HR Presentation</a:t>
                </a:r>
              </a:p>
            </p:txBody>
          </p:sp>
        </p:grpSp>
        <p:pic>
          <p:nvPicPr>
            <p:cNvPr id="10" name="Picture 9">
              <a:extLst>
                <a:ext uri="{FF2B5EF4-FFF2-40B4-BE49-F238E27FC236}">
                  <a16:creationId xmlns:a16="http://schemas.microsoft.com/office/drawing/2014/main" id="{9C49390B-4D4B-4DF7-819A-C3FEBC448653}"/>
                </a:ext>
              </a:extLst>
            </p:cNvPr>
            <p:cNvPicPr>
              <a:picLocks noChangeAspect="1"/>
            </p:cNvPicPr>
            <p:nvPr/>
          </p:nvPicPr>
          <p:blipFill>
            <a:blip r:embed="rId6"/>
            <a:stretch>
              <a:fillRect/>
            </a:stretch>
          </p:blipFill>
          <p:spPr>
            <a:xfrm>
              <a:off x="8891955" y="6733213"/>
              <a:ext cx="1135965" cy="957476"/>
            </a:xfrm>
            <a:prstGeom prst="rect">
              <a:avLst/>
            </a:prstGeom>
          </p:spPr>
        </p:pic>
        <p:sp>
          <p:nvSpPr>
            <p:cNvPr id="11" name="TextBox 10">
              <a:extLst>
                <a:ext uri="{FF2B5EF4-FFF2-40B4-BE49-F238E27FC236}">
                  <a16:creationId xmlns:a16="http://schemas.microsoft.com/office/drawing/2014/main" id="{DD74C222-9EAF-4089-9063-03C8372F751B}"/>
                </a:ext>
              </a:extLst>
            </p:cNvPr>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grpSp>
    </p:spTree>
    <p:extLst>
      <p:ext uri="{BB962C8B-B14F-4D97-AF65-F5344CB8AC3E}">
        <p14:creationId xmlns:p14="http://schemas.microsoft.com/office/powerpoint/2010/main" val="307874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7C0F50-4890-48A5-A510-3CA007EF400F}"/>
              </a:ext>
            </a:extLst>
          </p:cNvPr>
          <p:cNvSpPr>
            <a:spLocks noGrp="1"/>
          </p:cNvSpPr>
          <p:nvPr>
            <p:ph sz="quarter" idx="12"/>
          </p:nvPr>
        </p:nvSpPr>
        <p:spPr/>
        <p:txBody>
          <a:bodyPr/>
          <a:lstStyle/>
          <a:p>
            <a:pPr marL="342900" indent="-342900">
              <a:spcBef>
                <a:spcPct val="0"/>
              </a:spcBef>
              <a:spcAft>
                <a:spcPts val="2400"/>
              </a:spcAft>
            </a:pPr>
            <a:r>
              <a:rPr lang="en-US" sz="2400" dirty="0">
                <a:solidFill>
                  <a:schemeClr val="tx1"/>
                </a:solidFill>
                <a:latin typeface="Arial" charset="0"/>
                <a:cs typeface="Arial" charset="0"/>
              </a:rPr>
              <a:t>Benefits Hub  </a:t>
            </a:r>
          </a:p>
          <a:p>
            <a:pPr marL="342900" indent="-342900">
              <a:spcBef>
                <a:spcPct val="0"/>
              </a:spcBef>
              <a:spcAft>
                <a:spcPts val="2400"/>
              </a:spcAft>
            </a:pPr>
            <a:r>
              <a:rPr lang="en-US" sz="2400" dirty="0">
                <a:solidFill>
                  <a:schemeClr val="tx1"/>
                </a:solidFill>
                <a:latin typeface="Arial" charset="0"/>
                <a:cs typeface="Arial" charset="0"/>
              </a:rPr>
              <a:t>Live Magenta</a:t>
            </a:r>
          </a:p>
          <a:p>
            <a:pPr marL="342900" indent="-342900">
              <a:spcBef>
                <a:spcPct val="0"/>
              </a:spcBef>
              <a:spcAft>
                <a:spcPts val="2400"/>
              </a:spcAft>
            </a:pPr>
            <a:r>
              <a:rPr lang="en-US" sz="2400" dirty="0">
                <a:solidFill>
                  <a:schemeClr val="tx1"/>
                </a:solidFill>
                <a:latin typeface="Arial" charset="0"/>
                <a:cs typeface="Arial" charset="0"/>
              </a:rPr>
              <a:t>Total Rewards Portal</a:t>
            </a:r>
          </a:p>
          <a:p>
            <a:pPr marL="342900" indent="-342900">
              <a:spcBef>
                <a:spcPct val="0"/>
              </a:spcBef>
              <a:spcAft>
                <a:spcPts val="2400"/>
              </a:spcAft>
            </a:pPr>
            <a:r>
              <a:rPr lang="en-US" sz="2400" dirty="0">
                <a:solidFill>
                  <a:schemeClr val="tx1"/>
                </a:solidFill>
                <a:latin typeface="Arial" charset="0"/>
                <a:cs typeface="Arial" charset="0"/>
              </a:rPr>
              <a:t>Zendesk</a:t>
            </a:r>
          </a:p>
          <a:p>
            <a:endParaRPr lang="en-US" sz="2800" dirty="0"/>
          </a:p>
        </p:txBody>
      </p:sp>
      <p:sp>
        <p:nvSpPr>
          <p:cNvPr id="3" name="Title 2">
            <a:extLst>
              <a:ext uri="{FF2B5EF4-FFF2-40B4-BE49-F238E27FC236}">
                <a16:creationId xmlns:a16="http://schemas.microsoft.com/office/drawing/2014/main" id="{A3D8698E-62BF-4155-B676-F7A711B38D84}"/>
              </a:ext>
            </a:extLst>
          </p:cNvPr>
          <p:cNvSpPr>
            <a:spLocks noGrp="1"/>
          </p:cNvSpPr>
          <p:nvPr>
            <p:ph type="title"/>
          </p:nvPr>
        </p:nvSpPr>
        <p:spPr/>
        <p:txBody>
          <a:bodyPr/>
          <a:lstStyle/>
          <a:p>
            <a:r>
              <a:rPr lang="en-US" dirty="0"/>
              <a:t>T-Nation Resources</a:t>
            </a:r>
          </a:p>
        </p:txBody>
      </p:sp>
      <p:grpSp>
        <p:nvGrpSpPr>
          <p:cNvPr id="4" name="Group 3">
            <a:extLst>
              <a:ext uri="{FF2B5EF4-FFF2-40B4-BE49-F238E27FC236}">
                <a16:creationId xmlns:a16="http://schemas.microsoft.com/office/drawing/2014/main" id="{F4507605-435F-4C33-8FE3-41286F4825B0}"/>
              </a:ext>
            </a:extLst>
          </p:cNvPr>
          <p:cNvGrpSpPr/>
          <p:nvPr/>
        </p:nvGrpSpPr>
        <p:grpSpPr>
          <a:xfrm>
            <a:off x="74903" y="6733213"/>
            <a:ext cx="9953017" cy="1087562"/>
            <a:chOff x="74903" y="6733213"/>
            <a:chExt cx="9953017" cy="1087562"/>
          </a:xfrm>
        </p:grpSpPr>
        <p:pic>
          <p:nvPicPr>
            <p:cNvPr id="5" name="Picture 4">
              <a:extLst>
                <a:ext uri="{FF2B5EF4-FFF2-40B4-BE49-F238E27FC236}">
                  <a16:creationId xmlns:a16="http://schemas.microsoft.com/office/drawing/2014/main" id="{E1289CA4-0DAD-4222-A97B-8FAC2FF6DDAA}"/>
                </a:ext>
              </a:extLst>
            </p:cNvPr>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6" name="Group 5">
              <a:extLst>
                <a:ext uri="{FF2B5EF4-FFF2-40B4-BE49-F238E27FC236}">
                  <a16:creationId xmlns:a16="http://schemas.microsoft.com/office/drawing/2014/main" id="{3F32509D-C0AB-4E8D-95EC-15C35EC4EEDF}"/>
                </a:ext>
              </a:extLst>
            </p:cNvPr>
            <p:cNvGrpSpPr/>
            <p:nvPr/>
          </p:nvGrpSpPr>
          <p:grpSpPr>
            <a:xfrm>
              <a:off x="74903" y="7034960"/>
              <a:ext cx="9906113" cy="655729"/>
              <a:chOff x="0" y="5821271"/>
              <a:chExt cx="9144000" cy="655729"/>
            </a:xfrm>
          </p:grpSpPr>
          <p:sp>
            <p:nvSpPr>
              <p:cNvPr id="10" name="Rectangle 9">
                <a:extLst>
                  <a:ext uri="{FF2B5EF4-FFF2-40B4-BE49-F238E27FC236}">
                    <a16:creationId xmlns:a16="http://schemas.microsoft.com/office/drawing/2014/main" id="{8E0C8C0B-C0E1-4DF4-BE9D-F6724BD35AD9}"/>
                  </a:ext>
                </a:extLst>
              </p:cNvPr>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a:extLst>
                  <a:ext uri="{FF2B5EF4-FFF2-40B4-BE49-F238E27FC236}">
                    <a16:creationId xmlns:a16="http://schemas.microsoft.com/office/drawing/2014/main" id="{96F1B19E-9431-4529-8BD5-0CA1CDE03A4E}"/>
                  </a:ext>
                </a:extLst>
              </p:cNvPr>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20E082CF-0707-4F94-9863-3F165BBED511}"/>
                  </a:ext>
                </a:extLst>
              </p:cNvPr>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13</a:t>
                </a:fld>
                <a:r>
                  <a:rPr lang="en-US" sz="1400" dirty="0"/>
                  <a:t> – HR Presentation</a:t>
                </a:r>
              </a:p>
            </p:txBody>
          </p:sp>
        </p:grpSp>
        <p:pic>
          <p:nvPicPr>
            <p:cNvPr id="7" name="Picture 6">
              <a:extLst>
                <a:ext uri="{FF2B5EF4-FFF2-40B4-BE49-F238E27FC236}">
                  <a16:creationId xmlns:a16="http://schemas.microsoft.com/office/drawing/2014/main" id="{F72EC6E6-7A09-4E28-AE66-6F119503B173}"/>
                </a:ext>
              </a:extLst>
            </p:cNvPr>
            <p:cNvPicPr>
              <a:picLocks noChangeAspect="1"/>
            </p:cNvPicPr>
            <p:nvPr/>
          </p:nvPicPr>
          <p:blipFill>
            <a:blip r:embed="rId4"/>
            <a:stretch>
              <a:fillRect/>
            </a:stretch>
          </p:blipFill>
          <p:spPr>
            <a:xfrm>
              <a:off x="8891955" y="6733213"/>
              <a:ext cx="1135965" cy="957476"/>
            </a:xfrm>
            <a:prstGeom prst="rect">
              <a:avLst/>
            </a:prstGeom>
          </p:spPr>
        </p:pic>
        <p:sp>
          <p:nvSpPr>
            <p:cNvPr id="8" name="TextBox 7">
              <a:extLst>
                <a:ext uri="{FF2B5EF4-FFF2-40B4-BE49-F238E27FC236}">
                  <a16:creationId xmlns:a16="http://schemas.microsoft.com/office/drawing/2014/main" id="{FE06EBF9-3153-47C1-92E5-09DE21D13A1B}"/>
                </a:ext>
              </a:extLst>
            </p:cNvPr>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9" name="Rectangle 8">
              <a:extLst>
                <a:ext uri="{FF2B5EF4-FFF2-40B4-BE49-F238E27FC236}">
                  <a16:creationId xmlns:a16="http://schemas.microsoft.com/office/drawing/2014/main" id="{236BF55E-8B98-4638-A809-6E67F717D8ED}"/>
                </a:ext>
              </a:extLst>
            </p:cNvPr>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14438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3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90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2</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199" y="381000"/>
            <a:ext cx="2109605"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AGENDA</a:t>
              </a:r>
            </a:p>
          </p:txBody>
        </p:sp>
      </p:grpSp>
      <p:sp>
        <p:nvSpPr>
          <p:cNvPr id="12" name="TextBox 11"/>
          <p:cNvSpPr txBox="1"/>
          <p:nvPr/>
        </p:nvSpPr>
        <p:spPr>
          <a:xfrm>
            <a:off x="457199" y="1561546"/>
            <a:ext cx="8407905" cy="2492990"/>
          </a:xfrm>
          <a:prstGeom prst="rect">
            <a:avLst/>
          </a:prstGeom>
        </p:spPr>
        <p:txBody>
          <a:bodyPr wrap="square" rtlCol="0">
            <a:spAutoFit/>
          </a:bodyPr>
          <a:lstStyle/>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Your HR Support Team</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T-Mobile Benefits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Performance Improvement Planning</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Q&amp;A</a:t>
            </a:r>
          </a:p>
        </p:txBody>
      </p:sp>
    </p:spTree>
    <p:extLst>
      <p:ext uri="{BB962C8B-B14F-4D97-AF65-F5344CB8AC3E}">
        <p14:creationId xmlns:p14="http://schemas.microsoft.com/office/powerpoint/2010/main" val="14833337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a:srcRect b="21819"/>
          <a:stretch/>
        </p:blipFill>
        <p:spPr>
          <a:xfrm>
            <a:off x="2926081" y="2851998"/>
            <a:ext cx="3850438" cy="4572642"/>
          </a:xfrm>
          <a:prstGeom prst="rect">
            <a:avLst/>
          </a:prstGeom>
        </p:spPr>
      </p:pic>
      <p:grpSp>
        <p:nvGrpSpPr>
          <p:cNvPr id="39" name="Group 38"/>
          <p:cNvGrpSpPr/>
          <p:nvPr/>
        </p:nvGrpSpPr>
        <p:grpSpPr>
          <a:xfrm>
            <a:off x="712704" y="492417"/>
            <a:ext cx="8744285" cy="2022875"/>
            <a:chOff x="609600" y="762000"/>
            <a:chExt cx="8744285" cy="2022875"/>
          </a:xfrm>
        </p:grpSpPr>
        <p:sp>
          <p:nvSpPr>
            <p:cNvPr id="27" name="Rectangle 26"/>
            <p:cNvSpPr/>
            <p:nvPr/>
          </p:nvSpPr>
          <p:spPr>
            <a:xfrm>
              <a:off x="609600" y="1101247"/>
              <a:ext cx="5715645" cy="144397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p:cNvSpPr/>
            <p:nvPr/>
          </p:nvSpPr>
          <p:spPr>
            <a:xfrm>
              <a:off x="824689" y="875082"/>
              <a:ext cx="318873" cy="1183014"/>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p:cNvSpPr/>
            <p:nvPr/>
          </p:nvSpPr>
          <p:spPr>
            <a:xfrm flipV="1">
              <a:off x="984125" y="2449534"/>
              <a:ext cx="3906192" cy="21746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 name="Rectangle 30"/>
            <p:cNvSpPr/>
            <p:nvPr/>
          </p:nvSpPr>
          <p:spPr>
            <a:xfrm>
              <a:off x="6747006" y="762000"/>
              <a:ext cx="2471264" cy="59150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8213509" y="1557924"/>
              <a:ext cx="1140376" cy="110037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Rectangle 27"/>
            <p:cNvSpPr/>
            <p:nvPr/>
          </p:nvSpPr>
          <p:spPr>
            <a:xfrm>
              <a:off x="984125" y="875082"/>
              <a:ext cx="8131257" cy="167013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Text Placeholder 5"/>
            <p:cNvSpPr txBox="1">
              <a:spLocks/>
            </p:cNvSpPr>
            <p:nvPr/>
          </p:nvSpPr>
          <p:spPr>
            <a:xfrm>
              <a:off x="1163984" y="1032275"/>
              <a:ext cx="5562600" cy="1752600"/>
            </a:xfrm>
            <a:prstGeom prst="rect">
              <a:avLst/>
            </a:prstGeom>
          </p:spPr>
          <p:txBody>
            <a:bodyPr/>
            <a:lstStyle>
              <a:lvl1pPr marL="0" indent="0" algn="l" defTabSz="1017056" rtl="0" fontAlgn="base">
                <a:lnSpc>
                  <a:spcPct val="90000"/>
                </a:lnSpc>
                <a:spcBef>
                  <a:spcPts val="1176"/>
                </a:spcBef>
                <a:spcAft>
                  <a:spcPct val="0"/>
                </a:spcAft>
                <a:buClr>
                  <a:schemeClr val="accent1"/>
                </a:buClr>
                <a:buSzPct val="100000"/>
                <a:buFont typeface="Wingdings" pitchFamily="2" charset="2"/>
                <a:buNone/>
                <a:defRPr sz="4000" kern="1200">
                  <a:solidFill>
                    <a:schemeClr val="accent1"/>
                  </a:solidFill>
                  <a:latin typeface="+mj-lt"/>
                  <a:ea typeface="Arial" charset="0"/>
                  <a:cs typeface="Arial" charset="0"/>
                </a:defRPr>
              </a:lvl1pPr>
              <a:lvl2pPr marL="573089" indent="-318383" algn="l" defTabSz="1017056" rtl="0" fontAlgn="base">
                <a:lnSpc>
                  <a:spcPct val="90000"/>
                </a:lnSpc>
                <a:spcBef>
                  <a:spcPts val="1176"/>
                </a:spcBef>
                <a:spcAft>
                  <a:spcPct val="0"/>
                </a:spcAft>
                <a:buClr>
                  <a:schemeClr val="accent1"/>
                </a:buClr>
                <a:buSzPct val="100000"/>
                <a:buFont typeface="Wingdings" pitchFamily="2" charset="2"/>
                <a:buChar char="ü"/>
                <a:defRPr sz="2000" kern="1200">
                  <a:solidFill>
                    <a:schemeClr val="tx1"/>
                  </a:solidFill>
                  <a:latin typeface="Arial" charset="0"/>
                  <a:ea typeface="Arial" charset="0"/>
                  <a:cs typeface="Arial" charset="0"/>
                </a:defRPr>
              </a:lvl2pPr>
              <a:lvl3pPr marL="700442" indent="-18395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3pPr>
              <a:lvl4pPr marL="1082501" indent="-194567"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4pPr>
              <a:lvl5pPr marL="1464560" indent="-18572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Bef>
                  <a:spcPts val="0"/>
                </a:spcBef>
              </a:pPr>
              <a:r>
                <a:rPr lang="en-US" dirty="0">
                  <a:solidFill>
                    <a:schemeClr val="bg1"/>
                  </a:solidFill>
                  <a:latin typeface="+mn-lt"/>
                </a:rPr>
                <a:t>Your HR Support</a:t>
              </a:r>
            </a:p>
            <a:p>
              <a:pPr>
                <a:spcBef>
                  <a:spcPts val="0"/>
                </a:spcBef>
              </a:pPr>
              <a:r>
                <a:rPr lang="en-US" sz="6600" dirty="0"/>
                <a:t>Team</a:t>
              </a:r>
              <a:endParaRPr lang="en-US" sz="8800" dirty="0"/>
            </a:p>
          </p:txBody>
        </p:sp>
      </p:grpSp>
      <p:grpSp>
        <p:nvGrpSpPr>
          <p:cNvPr id="7" name="Group 6"/>
          <p:cNvGrpSpPr/>
          <p:nvPr/>
        </p:nvGrpSpPr>
        <p:grpSpPr>
          <a:xfrm>
            <a:off x="74903" y="6733213"/>
            <a:ext cx="9953017" cy="1087562"/>
            <a:chOff x="74903" y="6733213"/>
            <a:chExt cx="9953017" cy="1087562"/>
          </a:xfrm>
        </p:grpSpPr>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25" name="Group 24"/>
            <p:cNvGrpSpPr/>
            <p:nvPr/>
          </p:nvGrpSpPr>
          <p:grpSpPr>
            <a:xfrm>
              <a:off x="74903" y="7034960"/>
              <a:ext cx="9906113" cy="655729"/>
              <a:chOff x="0" y="5821271"/>
              <a:chExt cx="9144000" cy="655729"/>
            </a:xfrm>
          </p:grpSpPr>
          <p:sp>
            <p:nvSpPr>
              <p:cNvPr id="35" name="Rectangle 34"/>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Rectangle 36"/>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grpSp>
        <p:pic>
          <p:nvPicPr>
            <p:cNvPr id="26" name="Picture 25"/>
            <p:cNvPicPr>
              <a:picLocks noChangeAspect="1"/>
            </p:cNvPicPr>
            <p:nvPr/>
          </p:nvPicPr>
          <p:blipFill>
            <a:blip r:embed="rId4"/>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4" name="Rectangle 33"/>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634690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4</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8998492"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WHO WE ARE &amp; HOW WE CAN HELP</a:t>
              </a:r>
            </a:p>
          </p:txBody>
        </p:sp>
      </p:grpSp>
      <p:sp>
        <p:nvSpPr>
          <p:cNvPr id="12" name="TextBox 11"/>
          <p:cNvSpPr txBox="1"/>
          <p:nvPr/>
        </p:nvSpPr>
        <p:spPr>
          <a:xfrm>
            <a:off x="685800" y="1615619"/>
            <a:ext cx="8505559" cy="4708981"/>
          </a:xfrm>
          <a:prstGeom prst="rect">
            <a:avLst/>
          </a:prstGeom>
        </p:spPr>
        <p:txBody>
          <a:bodyPr wrap="square" rtlCol="0">
            <a:spAutoFit/>
          </a:bodyPr>
          <a:lstStyle/>
          <a:p>
            <a:pPr>
              <a:spcAft>
                <a:spcPts val="2400"/>
              </a:spcAft>
              <a:buClr>
                <a:schemeClr val="accent1"/>
              </a:buClr>
            </a:pPr>
            <a:r>
              <a:rPr lang="en-US" sz="2400" dirty="0"/>
              <a:t>The Employee Success Partner and the Talent Scout are members of your T-Mobile team.</a:t>
            </a:r>
          </a:p>
          <a:p>
            <a:pPr>
              <a:spcAft>
                <a:spcPts val="2400"/>
              </a:spcAft>
              <a:buClr>
                <a:schemeClr val="accent1"/>
              </a:buClr>
            </a:pPr>
            <a:r>
              <a:rPr lang="en-US" sz="2400" dirty="0"/>
              <a:t>Employee Success Partners and Talent Scouts are to assist with the following:</a:t>
            </a:r>
          </a:p>
          <a:p>
            <a:pPr marL="791158" lvl="1" indent="-285750">
              <a:spcAft>
                <a:spcPts val="600"/>
              </a:spcAft>
              <a:buFont typeface="Wingdings" panose="05000000000000000000" pitchFamily="2" charset="2"/>
              <a:buChar char="§"/>
            </a:pPr>
            <a:r>
              <a:rPr lang="en-US" sz="2400" dirty="0"/>
              <a:t>Strategically achieve business and career objectives</a:t>
            </a:r>
          </a:p>
          <a:p>
            <a:pPr marL="791158" lvl="1" indent="-285750">
              <a:spcAft>
                <a:spcPts val="600"/>
              </a:spcAft>
              <a:buFont typeface="Wingdings" panose="05000000000000000000" pitchFamily="2" charset="2"/>
              <a:buChar char="§"/>
            </a:pPr>
            <a:r>
              <a:rPr lang="en-US" sz="2400" dirty="0"/>
              <a:t>Partnership in applying consistent policies and procedures</a:t>
            </a:r>
          </a:p>
          <a:p>
            <a:pPr marL="791158" lvl="1" indent="-285750">
              <a:spcAft>
                <a:spcPts val="600"/>
              </a:spcAft>
              <a:buFont typeface="Wingdings" panose="05000000000000000000" pitchFamily="2" charset="2"/>
              <a:buChar char="§"/>
            </a:pPr>
            <a:r>
              <a:rPr lang="en-US" sz="2400" dirty="0"/>
              <a:t>Leave of Absences and Accommodations</a:t>
            </a:r>
          </a:p>
          <a:p>
            <a:pPr marL="791158" lvl="1" indent="-285750">
              <a:spcAft>
                <a:spcPts val="600"/>
              </a:spcAft>
              <a:buFont typeface="Wingdings" panose="05000000000000000000" pitchFamily="2" charset="2"/>
              <a:buChar char="§"/>
            </a:pPr>
            <a:r>
              <a:rPr lang="en-US" sz="2400" dirty="0"/>
              <a:t>Zendesk, a great HR resource</a:t>
            </a:r>
          </a:p>
          <a:p>
            <a:pPr>
              <a:spcAft>
                <a:spcPts val="2400"/>
              </a:spcAft>
              <a:buClr>
                <a:schemeClr val="accent1"/>
              </a:buClr>
            </a:pPr>
            <a:endParaRPr lang="en-US" sz="2400" dirty="0">
              <a:latin typeface="Arial" charset="0"/>
              <a:ea typeface="Arial" charset="0"/>
              <a:cs typeface="Arial" charset="0"/>
            </a:endParaRPr>
          </a:p>
        </p:txBody>
      </p:sp>
    </p:spTree>
    <p:extLst>
      <p:ext uri="{BB962C8B-B14F-4D97-AF65-F5344CB8AC3E}">
        <p14:creationId xmlns:p14="http://schemas.microsoft.com/office/powerpoint/2010/main" val="20526135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2"/>
            <p:extLst>
              <p:ext uri="{D42A27DB-BD31-4B8C-83A1-F6EECF244321}">
                <p14:modId xmlns:p14="http://schemas.microsoft.com/office/powerpoint/2010/main" val="203532831"/>
              </p:ext>
            </p:extLst>
          </p:nvPr>
        </p:nvGraphicFramePr>
        <p:xfrm>
          <a:off x="204894" y="1676400"/>
          <a:ext cx="6272105"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AFE015F6-8E57-4F12-A395-825FF9A56764}"/>
              </a:ext>
            </a:extLst>
          </p:cNvPr>
          <p:cNvGrpSpPr/>
          <p:nvPr/>
        </p:nvGrpSpPr>
        <p:grpSpPr>
          <a:xfrm>
            <a:off x="457200" y="381000"/>
            <a:ext cx="4953000" cy="838200"/>
            <a:chOff x="435036" y="1673356"/>
            <a:chExt cx="1906844" cy="838200"/>
          </a:xfrm>
        </p:grpSpPr>
        <p:sp>
          <p:nvSpPr>
            <p:cNvPr id="9" name="Rectangle 8">
              <a:extLst>
                <a:ext uri="{FF2B5EF4-FFF2-40B4-BE49-F238E27FC236}">
                  <a16:creationId xmlns:a16="http://schemas.microsoft.com/office/drawing/2014/main" id="{824992A6-AE83-4CDD-88F3-1B2464B38C41}"/>
                </a:ext>
              </a:extLst>
            </p:cNvPr>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F18A61F-611D-4BED-B1FE-651670AAECA9}"/>
                </a:ext>
              </a:extLst>
            </p:cNvPr>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CEE5103-4DF0-4B51-9BF0-3DDF66A20A82}"/>
                </a:ext>
              </a:extLst>
            </p:cNvPr>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51429F9-A67C-4D59-8695-A5F43CA69C5A}"/>
                </a:ext>
              </a:extLst>
            </p:cNvPr>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59284AB-E904-4F4E-8105-0BB6DB225F52}"/>
                </a:ext>
              </a:extLst>
            </p:cNvPr>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BE SMART</a:t>
              </a:r>
            </a:p>
          </p:txBody>
        </p:sp>
      </p:grpSp>
      <p:grpSp>
        <p:nvGrpSpPr>
          <p:cNvPr id="14" name="Group 13">
            <a:extLst>
              <a:ext uri="{FF2B5EF4-FFF2-40B4-BE49-F238E27FC236}">
                <a16:creationId xmlns:a16="http://schemas.microsoft.com/office/drawing/2014/main" id="{350963FD-4543-4583-ADB5-1538F380CAE4}"/>
              </a:ext>
            </a:extLst>
          </p:cNvPr>
          <p:cNvGrpSpPr/>
          <p:nvPr/>
        </p:nvGrpSpPr>
        <p:grpSpPr>
          <a:xfrm>
            <a:off x="74903" y="6733213"/>
            <a:ext cx="9953017" cy="1087562"/>
            <a:chOff x="74903" y="6733213"/>
            <a:chExt cx="9953017" cy="1087562"/>
          </a:xfrm>
        </p:grpSpPr>
        <p:pic>
          <p:nvPicPr>
            <p:cNvPr id="15" name="Picture 14">
              <a:extLst>
                <a:ext uri="{FF2B5EF4-FFF2-40B4-BE49-F238E27FC236}">
                  <a16:creationId xmlns:a16="http://schemas.microsoft.com/office/drawing/2014/main" id="{61C3708F-DB4D-4D30-952E-70B9747C916A}"/>
                </a:ext>
              </a:extLst>
            </p:cNvPr>
            <p:cNvPicPr>
              <a:picLocks noChangeAspect="1"/>
            </p:cNvPicPr>
            <p:nvPr/>
          </p:nvPicPr>
          <p:blipFill rotWithShape="1">
            <a:blip r:embed="rId8">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16" name="Group 15">
              <a:extLst>
                <a:ext uri="{FF2B5EF4-FFF2-40B4-BE49-F238E27FC236}">
                  <a16:creationId xmlns:a16="http://schemas.microsoft.com/office/drawing/2014/main" id="{DDCFEE84-909F-4809-947A-1148F78EAE7D}"/>
                </a:ext>
              </a:extLst>
            </p:cNvPr>
            <p:cNvGrpSpPr/>
            <p:nvPr/>
          </p:nvGrpSpPr>
          <p:grpSpPr>
            <a:xfrm>
              <a:off x="74903" y="7034960"/>
              <a:ext cx="9906113" cy="655729"/>
              <a:chOff x="0" y="5821271"/>
              <a:chExt cx="9144000" cy="655729"/>
            </a:xfrm>
          </p:grpSpPr>
          <p:sp>
            <p:nvSpPr>
              <p:cNvPr id="20" name="Rectangle 19">
                <a:extLst>
                  <a:ext uri="{FF2B5EF4-FFF2-40B4-BE49-F238E27FC236}">
                    <a16:creationId xmlns:a16="http://schemas.microsoft.com/office/drawing/2014/main" id="{2BBF5B6E-1C40-48AA-84B2-E3D4EAF4A184}"/>
                  </a:ext>
                </a:extLst>
              </p:cNvPr>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20">
                <a:extLst>
                  <a:ext uri="{FF2B5EF4-FFF2-40B4-BE49-F238E27FC236}">
                    <a16:creationId xmlns:a16="http://schemas.microsoft.com/office/drawing/2014/main" id="{CF7BAD24-E4DE-4450-A1E2-7DD812394D4B}"/>
                  </a:ext>
                </a:extLst>
              </p:cNvPr>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21">
                <a:extLst>
                  <a:ext uri="{FF2B5EF4-FFF2-40B4-BE49-F238E27FC236}">
                    <a16:creationId xmlns:a16="http://schemas.microsoft.com/office/drawing/2014/main" id="{2140BF9C-DAA9-4D03-9015-4A31ECF2A287}"/>
                  </a:ext>
                </a:extLst>
              </p:cNvPr>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5</a:t>
                </a:fld>
                <a:r>
                  <a:rPr lang="en-US" sz="1400" dirty="0"/>
                  <a:t> – HR Presentation</a:t>
                </a:r>
              </a:p>
            </p:txBody>
          </p:sp>
        </p:grpSp>
        <p:pic>
          <p:nvPicPr>
            <p:cNvPr id="17" name="Picture 16">
              <a:extLst>
                <a:ext uri="{FF2B5EF4-FFF2-40B4-BE49-F238E27FC236}">
                  <a16:creationId xmlns:a16="http://schemas.microsoft.com/office/drawing/2014/main" id="{CC1B048B-C663-4A6F-A7D1-97D5FEAED628}"/>
                </a:ext>
              </a:extLst>
            </p:cNvPr>
            <p:cNvPicPr>
              <a:picLocks noChangeAspect="1"/>
            </p:cNvPicPr>
            <p:nvPr/>
          </p:nvPicPr>
          <p:blipFill>
            <a:blip r:embed="rId9"/>
            <a:stretch>
              <a:fillRect/>
            </a:stretch>
          </p:blipFill>
          <p:spPr>
            <a:xfrm>
              <a:off x="8891955" y="6733213"/>
              <a:ext cx="1135965" cy="957476"/>
            </a:xfrm>
            <a:prstGeom prst="rect">
              <a:avLst/>
            </a:prstGeom>
          </p:spPr>
        </p:pic>
        <p:sp>
          <p:nvSpPr>
            <p:cNvPr id="18" name="TextBox 17">
              <a:extLst>
                <a:ext uri="{FF2B5EF4-FFF2-40B4-BE49-F238E27FC236}">
                  <a16:creationId xmlns:a16="http://schemas.microsoft.com/office/drawing/2014/main" id="{50DE4D92-AE74-4135-A856-9517A4734786}"/>
                </a:ext>
              </a:extLst>
            </p:cNvPr>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19" name="Rectangle 18">
              <a:extLst>
                <a:ext uri="{FF2B5EF4-FFF2-40B4-BE49-F238E27FC236}">
                  <a16:creationId xmlns:a16="http://schemas.microsoft.com/office/drawing/2014/main" id="{17FBDD74-34AA-4F30-80AA-CBA3FF167F26}"/>
                </a:ext>
              </a:extLst>
            </p:cNvPr>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0940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6</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pic>
        <p:nvPicPr>
          <p:cNvPr id="13" name="Picture 12">
            <a:extLst>
              <a:ext uri="{FF2B5EF4-FFF2-40B4-BE49-F238E27FC236}">
                <a16:creationId xmlns:a16="http://schemas.microsoft.com/office/drawing/2014/main" id="{EAA8B843-151B-4A6E-B2D5-F5083B8D4EF0}"/>
              </a:ext>
            </a:extLst>
          </p:cNvPr>
          <p:cNvPicPr>
            <a:picLocks noChangeAspect="1"/>
          </p:cNvPicPr>
          <p:nvPr/>
        </p:nvPicPr>
        <p:blipFill rotWithShape="1">
          <a:blip r:embed="rId5">
            <a:extLst>
              <a:ext uri="{28A0092B-C50C-407E-A947-70E740481C1C}">
                <a14:useLocalDpi xmlns:a14="http://schemas.microsoft.com/office/drawing/2010/main" val="0"/>
              </a:ext>
            </a:extLst>
          </a:blip>
          <a:srcRect b="40476"/>
          <a:stretch/>
        </p:blipFill>
        <p:spPr>
          <a:xfrm>
            <a:off x="1438352" y="0"/>
            <a:ext cx="7181696" cy="7040880"/>
          </a:xfrm>
          <a:prstGeom prst="rect">
            <a:avLst/>
          </a:prstGeom>
        </p:spPr>
      </p:pic>
    </p:spTree>
    <p:extLst>
      <p:ext uri="{BB962C8B-B14F-4D97-AF65-F5344CB8AC3E}">
        <p14:creationId xmlns:p14="http://schemas.microsoft.com/office/powerpoint/2010/main" val="27121481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a:srcRect b="21819"/>
          <a:stretch/>
        </p:blipFill>
        <p:spPr>
          <a:xfrm>
            <a:off x="2926081" y="2851998"/>
            <a:ext cx="3850438" cy="4572642"/>
          </a:xfrm>
          <a:prstGeom prst="rect">
            <a:avLst/>
          </a:prstGeom>
        </p:spPr>
      </p:pic>
      <p:grpSp>
        <p:nvGrpSpPr>
          <p:cNvPr id="39" name="Group 38"/>
          <p:cNvGrpSpPr/>
          <p:nvPr/>
        </p:nvGrpSpPr>
        <p:grpSpPr>
          <a:xfrm>
            <a:off x="712704" y="492417"/>
            <a:ext cx="8744285" cy="2022875"/>
            <a:chOff x="609600" y="762000"/>
            <a:chExt cx="8744285" cy="2022875"/>
          </a:xfrm>
        </p:grpSpPr>
        <p:sp>
          <p:nvSpPr>
            <p:cNvPr id="27" name="Rectangle 26"/>
            <p:cNvSpPr/>
            <p:nvPr/>
          </p:nvSpPr>
          <p:spPr>
            <a:xfrm>
              <a:off x="609600" y="1101247"/>
              <a:ext cx="5715645" cy="144397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p:cNvSpPr/>
            <p:nvPr/>
          </p:nvSpPr>
          <p:spPr>
            <a:xfrm>
              <a:off x="824689" y="875082"/>
              <a:ext cx="318873" cy="1183014"/>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p:cNvSpPr/>
            <p:nvPr/>
          </p:nvSpPr>
          <p:spPr>
            <a:xfrm flipV="1">
              <a:off x="984125" y="2449534"/>
              <a:ext cx="3906192" cy="21746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 name="Rectangle 30"/>
            <p:cNvSpPr/>
            <p:nvPr/>
          </p:nvSpPr>
          <p:spPr>
            <a:xfrm>
              <a:off x="6747006" y="762000"/>
              <a:ext cx="2471264" cy="59150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8213509" y="1557924"/>
              <a:ext cx="1140376" cy="110037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Rectangle 27"/>
            <p:cNvSpPr/>
            <p:nvPr/>
          </p:nvSpPr>
          <p:spPr>
            <a:xfrm>
              <a:off x="984125" y="875082"/>
              <a:ext cx="8131257" cy="167013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Text Placeholder 5"/>
            <p:cNvSpPr txBox="1">
              <a:spLocks/>
            </p:cNvSpPr>
            <p:nvPr/>
          </p:nvSpPr>
          <p:spPr>
            <a:xfrm>
              <a:off x="1163984" y="1032275"/>
              <a:ext cx="5562600" cy="1752600"/>
            </a:xfrm>
            <a:prstGeom prst="rect">
              <a:avLst/>
            </a:prstGeom>
          </p:spPr>
          <p:txBody>
            <a:bodyPr/>
            <a:lstStyle>
              <a:lvl1pPr marL="0" indent="0" algn="l" defTabSz="1017056" rtl="0" fontAlgn="base">
                <a:lnSpc>
                  <a:spcPct val="90000"/>
                </a:lnSpc>
                <a:spcBef>
                  <a:spcPts val="1176"/>
                </a:spcBef>
                <a:spcAft>
                  <a:spcPct val="0"/>
                </a:spcAft>
                <a:buClr>
                  <a:schemeClr val="accent1"/>
                </a:buClr>
                <a:buSzPct val="100000"/>
                <a:buFont typeface="Wingdings" pitchFamily="2" charset="2"/>
                <a:buNone/>
                <a:defRPr sz="4000" kern="1200">
                  <a:solidFill>
                    <a:schemeClr val="accent1"/>
                  </a:solidFill>
                  <a:latin typeface="+mj-lt"/>
                  <a:ea typeface="Arial" charset="0"/>
                  <a:cs typeface="Arial" charset="0"/>
                </a:defRPr>
              </a:lvl1pPr>
              <a:lvl2pPr marL="573089" indent="-318383" algn="l" defTabSz="1017056" rtl="0" fontAlgn="base">
                <a:lnSpc>
                  <a:spcPct val="90000"/>
                </a:lnSpc>
                <a:spcBef>
                  <a:spcPts val="1176"/>
                </a:spcBef>
                <a:spcAft>
                  <a:spcPct val="0"/>
                </a:spcAft>
                <a:buClr>
                  <a:schemeClr val="accent1"/>
                </a:buClr>
                <a:buSzPct val="100000"/>
                <a:buFont typeface="Wingdings" pitchFamily="2" charset="2"/>
                <a:buChar char="ü"/>
                <a:defRPr sz="2000" kern="1200">
                  <a:solidFill>
                    <a:schemeClr val="tx1"/>
                  </a:solidFill>
                  <a:latin typeface="Arial" charset="0"/>
                  <a:ea typeface="Arial" charset="0"/>
                  <a:cs typeface="Arial" charset="0"/>
                </a:defRPr>
              </a:lvl2pPr>
              <a:lvl3pPr marL="700442" indent="-18395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3pPr>
              <a:lvl4pPr marL="1082501" indent="-194567"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4pPr>
              <a:lvl5pPr marL="1464560" indent="-18572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Bef>
                  <a:spcPts val="0"/>
                </a:spcBef>
              </a:pPr>
              <a:r>
                <a:rPr lang="en-US" dirty="0">
                  <a:solidFill>
                    <a:schemeClr val="bg1"/>
                  </a:solidFill>
                  <a:latin typeface="+mn-lt"/>
                </a:rPr>
                <a:t>T-Mobile</a:t>
              </a:r>
            </a:p>
            <a:p>
              <a:pPr>
                <a:spcBef>
                  <a:spcPts val="0"/>
                </a:spcBef>
              </a:pPr>
              <a:r>
                <a:rPr lang="en-US" sz="6600" dirty="0"/>
                <a:t>Benefits</a:t>
              </a:r>
              <a:endParaRPr lang="en-US" sz="8800" dirty="0"/>
            </a:p>
          </p:txBody>
        </p:sp>
      </p:grpSp>
      <p:grpSp>
        <p:nvGrpSpPr>
          <p:cNvPr id="7" name="Group 6"/>
          <p:cNvGrpSpPr/>
          <p:nvPr/>
        </p:nvGrpSpPr>
        <p:grpSpPr>
          <a:xfrm>
            <a:off x="74903" y="6733213"/>
            <a:ext cx="9953017" cy="1087562"/>
            <a:chOff x="74903" y="6733213"/>
            <a:chExt cx="9953017" cy="1087562"/>
          </a:xfrm>
        </p:grpSpPr>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25" name="Group 24"/>
            <p:cNvGrpSpPr/>
            <p:nvPr/>
          </p:nvGrpSpPr>
          <p:grpSpPr>
            <a:xfrm>
              <a:off x="74903" y="7034960"/>
              <a:ext cx="9906113" cy="655729"/>
              <a:chOff x="0" y="5821271"/>
              <a:chExt cx="9144000" cy="655729"/>
            </a:xfrm>
          </p:grpSpPr>
          <p:sp>
            <p:nvSpPr>
              <p:cNvPr id="35" name="Rectangle 34"/>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Rectangle 36"/>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p:txBody>
          </p:sp>
        </p:grpSp>
        <p:pic>
          <p:nvPicPr>
            <p:cNvPr id="26" name="Picture 25"/>
            <p:cNvPicPr>
              <a:picLocks noChangeAspect="1"/>
            </p:cNvPicPr>
            <p:nvPr/>
          </p:nvPicPr>
          <p:blipFill>
            <a:blip r:embed="rId4"/>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4" name="Rectangle 33"/>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2130685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8</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8998492"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T-MOBILE BENEFITS HUB</a:t>
              </a:r>
            </a:p>
          </p:txBody>
        </p:sp>
      </p:grpSp>
      <p:sp>
        <p:nvSpPr>
          <p:cNvPr id="12" name="TextBox 11"/>
          <p:cNvSpPr txBox="1"/>
          <p:nvPr/>
        </p:nvSpPr>
        <p:spPr>
          <a:xfrm>
            <a:off x="637309" y="5774655"/>
            <a:ext cx="8734159" cy="400110"/>
          </a:xfrm>
          <a:prstGeom prst="rect">
            <a:avLst/>
          </a:prstGeom>
        </p:spPr>
        <p:txBody>
          <a:bodyPr wrap="square" rtlCol="0">
            <a:spAutoFit/>
          </a:bodyPr>
          <a:lstStyle/>
          <a:p>
            <a:pPr>
              <a:spcAft>
                <a:spcPts val="2400"/>
              </a:spcAft>
              <a:buClr>
                <a:schemeClr val="accent1"/>
              </a:buClr>
            </a:pPr>
            <a:endParaRPr lang="en-US" sz="2000" dirty="0">
              <a:latin typeface="Arial" charset="0"/>
              <a:ea typeface="Arial" charset="0"/>
              <a:cs typeface="Arial" charset="0"/>
            </a:endParaRPr>
          </a:p>
        </p:txBody>
      </p:sp>
      <p:pic>
        <p:nvPicPr>
          <p:cNvPr id="3" name="Picture 2">
            <a:extLst>
              <a:ext uri="{FF2B5EF4-FFF2-40B4-BE49-F238E27FC236}">
                <a16:creationId xmlns:a16="http://schemas.microsoft.com/office/drawing/2014/main" id="{69F14B53-7F7C-47D9-89DF-B1467AEBA10F}"/>
              </a:ext>
            </a:extLst>
          </p:cNvPr>
          <p:cNvPicPr>
            <a:picLocks noChangeAspect="1"/>
          </p:cNvPicPr>
          <p:nvPr/>
        </p:nvPicPr>
        <p:blipFill>
          <a:blip r:embed="rId5"/>
          <a:stretch>
            <a:fillRect/>
          </a:stretch>
        </p:blipFill>
        <p:spPr>
          <a:xfrm>
            <a:off x="170528" y="1614821"/>
            <a:ext cx="9667719" cy="4683643"/>
          </a:xfrm>
          <a:prstGeom prst="rect">
            <a:avLst/>
          </a:prstGeom>
        </p:spPr>
      </p:pic>
    </p:spTree>
    <p:extLst>
      <p:ext uri="{BB962C8B-B14F-4D97-AF65-F5344CB8AC3E}">
        <p14:creationId xmlns:p14="http://schemas.microsoft.com/office/powerpoint/2010/main" val="4159114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t="59259" r="17500" b="25488"/>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9</a:t>
                </a:fld>
                <a:r>
                  <a:rPr lang="en-US" sz="1400" dirty="0"/>
                  <a:t> – HR Presentation</a:t>
                </a:r>
              </a:p>
            </p:txBody>
          </p:sp>
        </p:grpSp>
        <p:pic>
          <p:nvPicPr>
            <p:cNvPr id="47" name="Picture 46"/>
            <p:cNvPicPr>
              <a:picLocks noChangeAspect="1"/>
            </p:cNvPicPr>
            <p:nvPr/>
          </p:nvPicPr>
          <p:blipFill>
            <a:blip r:embed="rId4"/>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8998492"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BENEFITS GUIDE</a:t>
              </a:r>
            </a:p>
          </p:txBody>
        </p:sp>
      </p:grpSp>
      <p:sp>
        <p:nvSpPr>
          <p:cNvPr id="12" name="TextBox 11"/>
          <p:cNvSpPr txBox="1"/>
          <p:nvPr/>
        </p:nvSpPr>
        <p:spPr>
          <a:xfrm>
            <a:off x="457200" y="1447800"/>
            <a:ext cx="8998492" cy="5262979"/>
          </a:xfrm>
          <a:prstGeom prst="rect">
            <a:avLst/>
          </a:prstGeom>
        </p:spPr>
        <p:txBody>
          <a:bodyPr wrap="square" rtlCol="0">
            <a:spAutoFit/>
          </a:bodyPr>
          <a:lstStyle/>
          <a:p>
            <a:pPr>
              <a:spcAft>
                <a:spcPts val="2400"/>
              </a:spcAft>
              <a:buClr>
                <a:schemeClr val="accent1"/>
              </a:buClr>
            </a:pPr>
            <a:r>
              <a:rPr lang="en-US" sz="2400" dirty="0">
                <a:latin typeface="Arial" charset="0"/>
                <a:cs typeface="Arial" charset="0"/>
              </a:rPr>
              <a:t>Working for T-Mobile includes great benefits, discounts, and perks for you and your family. </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Medical, Dental &amp; Vision Coverage</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Paid Parental Leave, Adoption/Surrogacy Assistance, Free Money for Childcare</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Stock &amp; 401(k) Plans</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Tuition Assistance</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Mobile Service Discount &amp; Discounts + Perks Program</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Employee Referral Program</a:t>
            </a:r>
          </a:p>
        </p:txBody>
      </p:sp>
    </p:spTree>
    <p:extLst>
      <p:ext uri="{BB962C8B-B14F-4D97-AF65-F5344CB8AC3E}">
        <p14:creationId xmlns:p14="http://schemas.microsoft.com/office/powerpoint/2010/main" val="1295069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71882&quot;&gt;&lt;property id=&quot;20148&quot; value=&quot;5&quot;/&gt;&lt;property id=&quot;20300&quot; value=&quot;Slide 1&quot;/&gt;&lt;property id=&quot;20307&quot; value=&quot;305&quot;/&gt;&lt;/object&gt;&lt;object type=&quot;3&quot; unique_id=&quot;1071883&quot;&gt;&lt;property id=&quot;20148&quot; value=&quot;5&quot;/&gt;&lt;property id=&quot;20300&quot; value=&quot;Slide 2&quot;/&gt;&lt;property id=&quot;20307&quot; value=&quot;322&quot;/&gt;&lt;/object&gt;&lt;object type=&quot;3&quot; unique_id=&quot;1071884&quot;&gt;&lt;property id=&quot;20148&quot; value=&quot;5&quot;/&gt;&lt;property id=&quot;20300&quot; value=&quot;Slide 3&quot;/&gt;&lt;property id=&quot;20307&quot; value=&quot;358&quot;/&gt;&lt;/object&gt;&lt;object type=&quot;3&quot; unique_id=&quot;1071886&quot;&gt;&lt;property id=&quot;20148&quot; value=&quot;5&quot;/&gt;&lt;property id=&quot;20300&quot; value=&quot;Slide 4&quot;/&gt;&lt;property id=&quot;20307&quot; value=&quot;306&quot;/&gt;&lt;/object&gt;&lt;object type=&quot;3&quot; unique_id=&quot;1071887&quot;&gt;&lt;property id=&quot;20148&quot; value=&quot;5&quot;/&gt;&lt;property id=&quot;20300&quot; value=&quot;Slide 5&quot;/&gt;&lt;property id=&quot;20307&quot; value=&quot;356&quot;/&gt;&lt;/object&gt;&lt;object type=&quot;3&quot; unique_id=&quot;1071888&quot;&gt;&lt;property id=&quot;20148&quot; value=&quot;5&quot;/&gt;&lt;property id=&quot;20300&quot; value=&quot;Slide 6&quot;/&gt;&lt;property id=&quot;20307&quot; value=&quot;334&quot;/&gt;&lt;/object&gt;&lt;object type=&quot;3&quot; unique_id=&quot;1071889&quot;&gt;&lt;property id=&quot;20148&quot; value=&quot;5&quot;/&gt;&lt;property id=&quot;20300&quot; value=&quot;Slide 7&quot;/&gt;&lt;property id=&quot;20307&quot; value=&quot;335&quot;/&gt;&lt;/object&gt;&lt;object type=&quot;3&quot; unique_id=&quot;1071890&quot;&gt;&lt;property id=&quot;20148&quot; value=&quot;5&quot;/&gt;&lt;property id=&quot;20300&quot; value=&quot;Slide 8&quot;/&gt;&lt;property id=&quot;20307&quot; value=&quot;336&quot;/&gt;&lt;/object&gt;&lt;object type=&quot;3&quot; unique_id=&quot;1071891&quot;&gt;&lt;property id=&quot;20148&quot; value=&quot;5&quot;/&gt;&lt;property id=&quot;20300&quot; value=&quot;Slide 9&quot;/&gt;&lt;property id=&quot;20307&quot; value=&quot;339&quot;/&gt;&lt;/object&gt;&lt;object type=&quot;3&quot; unique_id=&quot;1071892&quot;&gt;&lt;property id=&quot;20148&quot; value=&quot;5&quot;/&gt;&lt;property id=&quot;20300&quot; value=&quot;Slide 10&quot;/&gt;&lt;property id=&quot;20307&quot; value=&quot;337&quot;/&gt;&lt;/object&gt;&lt;object type=&quot;3&quot; unique_id=&quot;1071893&quot;&gt;&lt;property id=&quot;20148&quot; value=&quot;5&quot;/&gt;&lt;property id=&quot;20300&quot; value=&quot;Slide 11&quot;/&gt;&lt;property id=&quot;20307&quot; value=&quot;354&quot;/&gt;&lt;/object&gt;&lt;object type=&quot;3&quot; unique_id=&quot;1071894&quot;&gt;&lt;property id=&quot;20148&quot; value=&quot;5&quot;/&gt;&lt;property id=&quot;20300&quot; value=&quot;Slide 12 - &amp;quot;Amplify My Performance &amp;quot;&quot;/&gt;&lt;property id=&quot;20307&quot; value=&quot;359&quot;/&gt;&lt;/object&gt;&lt;object type=&quot;3&quot; unique_id=&quot;1071895&quot;&gt;&lt;property id=&quot;20148&quot; value=&quot;5&quot;/&gt;&lt;property id=&quot;20300&quot; value=&quot;Slide 13&quot;/&gt;&lt;property id=&quot;20307&quot; value=&quot;357&quot;/&gt;&lt;/object&gt;&lt;object type=&quot;3&quot; unique_id=&quot;1071897&quot;&gt;&lt;property id=&quot;20148&quot; value=&quot;5&quot;/&gt;&lt;property id=&quot;20300&quot; value=&quot;Slide 14&quot;/&gt;&lt;property id=&quot;20307&quot; value=&quot;355&quot;/&gt;&lt;/object&gt;&lt;object type=&quot;3&quot; unique_id=&quot;1071900&quot;&gt;&lt;property id=&quot;20148&quot; value=&quot;5&quot;/&gt;&lt;property id=&quot;20300&quot; value=&quot;Slide 15&quot;/&gt;&lt;property id=&quot;20307&quot; value=&quot;314&quot;/&gt;&lt;/object&gt;&lt;object type=&quot;3&quot; unique_id=&quot;1071901&quot;&gt;&lt;property id=&quot;20148&quot; value=&quot;5&quot;/&gt;&lt;property id=&quot;20300&quot; value=&quot;Slide 16&quot;/&gt;&lt;property id=&quot;20307&quot; value=&quot;315&quot;/&gt;&lt;/object&gt;&lt;/object&gt;&lt;/object&gt;&lt;/database&gt;"/>
  <p:tag name="SECTOMILLISECCONVERTED" val="1"/>
</p:tagLst>
</file>

<file path=ppt/theme/theme1.xml><?xml version="1.0" encoding="utf-8"?>
<a:theme xmlns:a="http://schemas.openxmlformats.org/drawingml/2006/main" name="Magenta Theme">
  <a:themeElements>
    <a:clrScheme name="T-Mobile">
      <a:dk1>
        <a:srgbClr val="000000"/>
      </a:dk1>
      <a:lt1>
        <a:srgbClr val="FFFFFF"/>
      </a:lt1>
      <a:dk2>
        <a:srgbClr val="6A6A6A"/>
      </a:dk2>
      <a:lt2>
        <a:srgbClr val="9B9B9B"/>
      </a:lt2>
      <a:accent1>
        <a:srgbClr val="E20074"/>
      </a:accent1>
      <a:accent2>
        <a:srgbClr val="E8E8E8"/>
      </a:accent2>
      <a:accent3>
        <a:srgbClr val="C1D82F"/>
      </a:accent3>
      <a:accent4>
        <a:srgbClr val="6DB33F"/>
      </a:accent4>
      <a:accent5>
        <a:srgbClr val="008DA8"/>
      </a:accent5>
      <a:accent6>
        <a:srgbClr val="9B9B9B"/>
      </a:accent6>
      <a:hlink>
        <a:srgbClr val="E20074"/>
      </a:hlink>
      <a:folHlink>
        <a:srgbClr val="6A6A6A"/>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90000"/>
          </a:schemeClr>
        </a:soli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bodyPr/>
      <a:lstStyle>
        <a:defPPr marL="0" indent="0">
          <a:spcAft>
            <a:spcPts val="2400"/>
          </a:spcAft>
          <a:buNone/>
          <a:defRPr sz="2400" dirty="0" smtClean="0">
            <a:solidFill>
              <a:schemeClr val="tx1"/>
            </a:solidFill>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CD744300BD749A224ECB883DBCA9E" ma:contentTypeVersion="2" ma:contentTypeDescription="Create a new document." ma:contentTypeScope="" ma:versionID="f7aaf17e372033f96dab176f28b54463">
  <xsd:schema xmlns:xsd="http://www.w3.org/2001/XMLSchema" xmlns:xs="http://www.w3.org/2001/XMLSchema" xmlns:p="http://schemas.microsoft.com/office/2006/metadata/properties" xmlns:ns2="5e9b776e-d912-43ff-9491-1013a5e9c2fc" xmlns:ns3="0bf914e1-08b8-4965-b6e1-099f4b495665" targetNamespace="http://schemas.microsoft.com/office/2006/metadata/properties" ma:root="true" ma:fieldsID="94d4f23d6afce78ae9d6b08833d73459" ns2:_="" ns3:_="">
    <xsd:import namespace="5e9b776e-d912-43ff-9491-1013a5e9c2fc"/>
    <xsd:import namespace="0bf914e1-08b8-4965-b6e1-099f4b495665"/>
    <xsd:element name="properties">
      <xsd:complexType>
        <xsd:sequence>
          <xsd:element name="documentManagement">
            <xsd:complexType>
              <xsd:all>
                <xsd:element ref="ns2:Archived_x0020_Training_x0020_Titl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b776e-d912-43ff-9491-1013a5e9c2fc" elementFormDefault="qualified">
    <xsd:import namespace="http://schemas.microsoft.com/office/2006/documentManagement/types"/>
    <xsd:import namespace="http://schemas.microsoft.com/office/infopath/2007/PartnerControls"/>
    <xsd:element name="Archived_x0020_Training_x0020_Title" ma:index="8" nillable="true" ma:displayName="Archived Training Title" ma:internalName="Archived_x0020_Training_x0020_Tit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f914e1-08b8-4965-b6e1-099f4b49566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Archived_x0020_Training_x0020_Title xmlns="5e9b776e-d912-43ff-9491-1013a5e9c2f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7C38E5-0381-40AD-80EC-A9A7FBB58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b776e-d912-43ff-9491-1013a5e9c2fc"/>
    <ds:schemaRef ds:uri="0bf914e1-08b8-4965-b6e1-099f4b495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2289C8-FDB1-4CAE-9C73-F6BE85124999}">
  <ds:schemaRefs>
    <ds:schemaRef ds:uri="http://purl.org/dc/dcmitype/"/>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office/infopath/2007/PartnerControls"/>
    <ds:schemaRef ds:uri="0bf914e1-08b8-4965-b6e1-099f4b495665"/>
    <ds:schemaRef ds:uri="5e9b776e-d912-43ff-9491-1013a5e9c2fc"/>
    <ds:schemaRef ds:uri="http://www.w3.org/XML/1998/namespace"/>
  </ds:schemaRefs>
</ds:datastoreItem>
</file>

<file path=customXml/itemProps3.xml><?xml version="1.0" encoding="utf-8"?>
<ds:datastoreItem xmlns:ds="http://schemas.openxmlformats.org/officeDocument/2006/customXml" ds:itemID="{FD057B2E-F7FB-47B2-B0A3-79F82503A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T-Mobile Template 2010 v02</Template>
  <TotalTime>7081</TotalTime>
  <Words>1381</Words>
  <Application>Microsoft Office PowerPoint</Application>
  <PresentationFormat>Custom</PresentationFormat>
  <Paragraphs>134</Paragraphs>
  <Slides>15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Arial Bold</vt:lpstr>
      <vt:lpstr>Arial Rounded MT Bold</vt:lpstr>
      <vt:lpstr>Tele-GroteskFet</vt:lpstr>
      <vt:lpstr>Tele-GroteskHal</vt:lpstr>
      <vt:lpstr>Tele-GroteskNor</vt:lpstr>
      <vt:lpstr>Tele-GroteskUlt</vt:lpstr>
      <vt:lpstr>Wingdings</vt:lpstr>
      <vt:lpstr>Magenta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Accelerate My Performance </vt:lpstr>
      <vt:lpstr>T-Nation Resources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Palmieri, Anthony</dc:creator>
  <dc:description/>
  <cp:lastModifiedBy>Palmieri, Anthony</cp:lastModifiedBy>
  <cp:revision>1468</cp:revision>
  <cp:lastPrinted>2016-04-17T20:23:05Z</cp:lastPrinted>
  <dcterms:created xsi:type="dcterms:W3CDTF">2011-01-21T18:16:17Z</dcterms:created>
  <dcterms:modified xsi:type="dcterms:W3CDTF">2018-01-11T16:52:41Z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0x01010066ECD744300BD749A224ECB883DBCA9E</vt:lpwstr>
  </property>
</Properties>
</file>