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05" r:id="rId5"/>
    <p:sldId id="303" r:id="rId6"/>
    <p:sldId id="323" r:id="rId7"/>
    <p:sldId id="338" r:id="rId8"/>
    <p:sldId id="324" r:id="rId9"/>
    <p:sldId id="339" r:id="rId10"/>
    <p:sldId id="347" r:id="rId11"/>
    <p:sldId id="348" r:id="rId12"/>
    <p:sldId id="349" r:id="rId13"/>
    <p:sldId id="327" r:id="rId14"/>
    <p:sldId id="350" r:id="rId15"/>
    <p:sldId id="317" r:id="rId16"/>
    <p:sldId id="351" r:id="rId17"/>
    <p:sldId id="340" r:id="rId18"/>
    <p:sldId id="342" r:id="rId19"/>
    <p:sldId id="333" r:id="rId20"/>
    <p:sldId id="343" r:id="rId21"/>
    <p:sldId id="344" r:id="rId22"/>
    <p:sldId id="345" r:id="rId23"/>
    <p:sldId id="346" r:id="rId24"/>
    <p:sldId id="314" r:id="rId25"/>
    <p:sldId id="315" r:id="rId26"/>
  </p:sldIdLst>
  <p:sldSz cx="10058400" cy="7772400"/>
  <p:notesSz cx="6934200" cy="9220200"/>
  <p:custDataLst>
    <p:tags r:id="rId29"/>
  </p:custDataLst>
  <p:defaultTextStyle>
    <a:defPPr>
      <a:defRPr lang="en-US"/>
    </a:defPPr>
    <a:lvl1pPr algn="l" defTabSz="1017056" rtl="0" fontAlgn="base">
      <a:spcBef>
        <a:spcPct val="0"/>
      </a:spcBef>
      <a:spcAft>
        <a:spcPct val="0"/>
      </a:spcAft>
      <a:defRPr kern="1200">
        <a:solidFill>
          <a:schemeClr val="tx1"/>
        </a:solidFill>
        <a:latin typeface="Arial" pitchFamily="34" charset="0"/>
        <a:ea typeface="+mn-ea"/>
        <a:cs typeface="+mn-cs"/>
      </a:defRPr>
    </a:lvl1pPr>
    <a:lvl2pPr marL="507644" indent="1769" algn="l" defTabSz="1017056" rtl="0" fontAlgn="base">
      <a:spcBef>
        <a:spcPct val="0"/>
      </a:spcBef>
      <a:spcAft>
        <a:spcPct val="0"/>
      </a:spcAft>
      <a:defRPr kern="1200">
        <a:solidFill>
          <a:schemeClr val="tx1"/>
        </a:solidFill>
        <a:latin typeface="Arial" pitchFamily="34" charset="0"/>
        <a:ea typeface="+mn-ea"/>
        <a:cs typeface="+mn-cs"/>
      </a:defRPr>
    </a:lvl2pPr>
    <a:lvl3pPr marL="1017056" indent="1769" algn="l" defTabSz="1017056" rtl="0" fontAlgn="base">
      <a:spcBef>
        <a:spcPct val="0"/>
      </a:spcBef>
      <a:spcAft>
        <a:spcPct val="0"/>
      </a:spcAft>
      <a:defRPr kern="1200">
        <a:solidFill>
          <a:schemeClr val="tx1"/>
        </a:solidFill>
        <a:latin typeface="Arial" pitchFamily="34" charset="0"/>
        <a:ea typeface="+mn-ea"/>
        <a:cs typeface="+mn-cs"/>
      </a:defRPr>
    </a:lvl3pPr>
    <a:lvl4pPr marL="1526468" indent="1769" algn="l" defTabSz="1017056" rtl="0" fontAlgn="base">
      <a:spcBef>
        <a:spcPct val="0"/>
      </a:spcBef>
      <a:spcAft>
        <a:spcPct val="0"/>
      </a:spcAft>
      <a:defRPr kern="1200">
        <a:solidFill>
          <a:schemeClr val="tx1"/>
        </a:solidFill>
        <a:latin typeface="Arial" pitchFamily="34" charset="0"/>
        <a:ea typeface="+mn-ea"/>
        <a:cs typeface="+mn-cs"/>
      </a:defRPr>
    </a:lvl4pPr>
    <a:lvl5pPr marL="2035881" indent="1769" algn="l" defTabSz="1017056" rtl="0" fontAlgn="base">
      <a:spcBef>
        <a:spcPct val="0"/>
      </a:spcBef>
      <a:spcAft>
        <a:spcPct val="0"/>
      </a:spcAft>
      <a:defRPr kern="1200">
        <a:solidFill>
          <a:schemeClr val="tx1"/>
        </a:solidFill>
        <a:latin typeface="Arial" pitchFamily="34" charset="0"/>
        <a:ea typeface="+mn-ea"/>
        <a:cs typeface="+mn-cs"/>
      </a:defRPr>
    </a:lvl5pPr>
    <a:lvl6pPr marL="2547061" algn="l" defTabSz="1018824" rtl="0" eaLnBrk="1" latinLnBrk="0" hangingPunct="1">
      <a:defRPr kern="1200">
        <a:solidFill>
          <a:schemeClr val="tx1"/>
        </a:solidFill>
        <a:latin typeface="Arial" pitchFamily="34" charset="0"/>
        <a:ea typeface="+mn-ea"/>
        <a:cs typeface="+mn-cs"/>
      </a:defRPr>
    </a:lvl6pPr>
    <a:lvl7pPr marL="3056473" algn="l" defTabSz="1018824" rtl="0" eaLnBrk="1" latinLnBrk="0" hangingPunct="1">
      <a:defRPr kern="1200">
        <a:solidFill>
          <a:schemeClr val="tx1"/>
        </a:solidFill>
        <a:latin typeface="Arial" pitchFamily="34" charset="0"/>
        <a:ea typeface="+mn-ea"/>
        <a:cs typeface="+mn-cs"/>
      </a:defRPr>
    </a:lvl7pPr>
    <a:lvl8pPr marL="3565886" algn="l" defTabSz="1018824" rtl="0" eaLnBrk="1" latinLnBrk="0" hangingPunct="1">
      <a:defRPr kern="1200">
        <a:solidFill>
          <a:schemeClr val="tx1"/>
        </a:solidFill>
        <a:latin typeface="Arial" pitchFamily="34" charset="0"/>
        <a:ea typeface="+mn-ea"/>
        <a:cs typeface="+mn-cs"/>
      </a:defRPr>
    </a:lvl8pPr>
    <a:lvl9pPr marL="4075298" algn="l" defTabSz="1018824"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63">
          <p15:clr>
            <a:srgbClr val="A4A3A4"/>
          </p15:clr>
        </p15:guide>
        <p15:guide id="2" orient="horz" pos="1360">
          <p15:clr>
            <a:srgbClr val="A4A3A4"/>
          </p15:clr>
        </p15:guide>
        <p15:guide id="3" orient="horz" pos="3101">
          <p15:clr>
            <a:srgbClr val="A4A3A4"/>
          </p15:clr>
        </p15:guide>
        <p15:guide id="4" orient="horz" pos="4570">
          <p15:clr>
            <a:srgbClr val="A4A3A4"/>
          </p15:clr>
        </p15:guide>
        <p15:guide id="5" orient="horz" pos="2666">
          <p15:clr>
            <a:srgbClr val="A4A3A4"/>
          </p15:clr>
        </p15:guide>
        <p15:guide id="6" orient="horz" pos="1034">
          <p15:clr>
            <a:srgbClr val="A4A3A4"/>
          </p15:clr>
        </p15:guide>
        <p15:guide id="7" orient="horz" pos="544">
          <p15:clr>
            <a:srgbClr val="A4A3A4"/>
          </p15:clr>
        </p15:guide>
        <p15:guide id="8" orient="horz" pos="3536">
          <p15:clr>
            <a:srgbClr val="A4A3A4"/>
          </p15:clr>
        </p15:guide>
        <p15:guide id="9" pos="3168">
          <p15:clr>
            <a:srgbClr val="A4A3A4"/>
          </p15:clr>
        </p15:guide>
        <p15:guide id="10" pos="264">
          <p15:clr>
            <a:srgbClr val="A4A3A4"/>
          </p15:clr>
        </p15:guide>
        <p15:guide id="11" pos="952">
          <p15:clr>
            <a:srgbClr val="A4A3A4"/>
          </p15:clr>
        </p15:guide>
        <p15:guide id="12" pos="6163">
          <p15:clr>
            <a:srgbClr val="A4A3A4"/>
          </p15:clr>
        </p15:guide>
        <p15:guide id="13" pos="5829">
          <p15:clr>
            <a:srgbClr val="A4A3A4"/>
          </p15:clr>
        </p15:guide>
        <p15:guide id="14" pos="528">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bie Lester" initials="RL" lastIdx="11" clrIdx="0"/>
  <p:cmAuthor id="1" name="Jim McCall" initials="" lastIdx="0" clrIdx="1"/>
  <p:cmAuthor id="2" name="Palmieri, Anthony" initials="PA" lastIdx="1" clrIdx="2">
    <p:extLst>
      <p:ext uri="{19B8F6BF-5375-455C-9EA6-DF929625EA0E}">
        <p15:presenceInfo xmlns:p15="http://schemas.microsoft.com/office/powerpoint/2012/main" userId="S-1-5-21-1292428093-179605362-682003330-1726133" providerId="AD"/>
      </p:ext>
    </p:extLst>
  </p:cmAuthor>
  <p:cmAuthor id="3" name="Fernandez, Enid" initials="FE" lastIdx="1" clrIdx="3">
    <p:extLst>
      <p:ext uri="{19B8F6BF-5375-455C-9EA6-DF929625EA0E}">
        <p15:presenceInfo xmlns:p15="http://schemas.microsoft.com/office/powerpoint/2012/main" userId="S-1-5-21-1292428093-179605362-682003330-706744" providerId="AD"/>
      </p:ext>
    </p:extLst>
  </p:cmAuthor>
  <p:cmAuthor id="4" name="Johnston, Marissa" initials="JM" lastIdx="2" clrIdx="4">
    <p:extLst>
      <p:ext uri="{19B8F6BF-5375-455C-9EA6-DF929625EA0E}">
        <p15:presenceInfo xmlns:p15="http://schemas.microsoft.com/office/powerpoint/2012/main" userId="S-1-5-21-1292428093-179605362-682003330-6352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74"/>
    <a:srgbClr val="EC008C"/>
    <a:srgbClr val="B9AD13"/>
    <a:srgbClr val="6DB33F"/>
    <a:srgbClr val="777877"/>
    <a:srgbClr val="008DA8"/>
    <a:srgbClr val="00738E"/>
    <a:srgbClr val="272727"/>
    <a:srgbClr val="A5A6A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536" y="38"/>
      </p:cViewPr>
      <p:guideLst>
        <p:guide orient="horz" pos="163"/>
        <p:guide orient="horz" pos="1360"/>
        <p:guide orient="horz" pos="3101"/>
        <p:guide orient="horz" pos="4570"/>
        <p:guide orient="horz" pos="2666"/>
        <p:guide orient="horz" pos="1034"/>
        <p:guide orient="horz" pos="544"/>
        <p:guide orient="horz" pos="3536"/>
        <p:guide pos="3168"/>
        <p:guide pos="264"/>
        <p:guide pos="952"/>
        <p:guide pos="6163"/>
        <p:guide pos="5829"/>
        <p:guide pos="528"/>
      </p:guideLst>
    </p:cSldViewPr>
  </p:slideViewPr>
  <p:notesTextViewPr>
    <p:cViewPr>
      <p:scale>
        <a:sx n="1" d="1"/>
        <a:sy n="1" d="1"/>
      </p:scale>
      <p:origin x="0" y="0"/>
    </p:cViewPr>
  </p:notesTextViewPr>
  <p:notesViewPr>
    <p:cSldViewPr snapToGrid="0">
      <p:cViewPr>
        <p:scale>
          <a:sx n="1" d="2"/>
          <a:sy n="1" d="2"/>
        </p:scale>
        <p:origin x="3394" y="427"/>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ton, Marissa" userId="43510ab9-e419-4504-a1f4-046914a3a1bf" providerId="ADAL" clId="{DF534DB8-F83E-477F-832E-A3289DCB569A}"/>
    <pc:docChg chg="modSld">
      <pc:chgData name="Johnston, Marissa" userId="43510ab9-e419-4504-a1f4-046914a3a1bf" providerId="ADAL" clId="{DF534DB8-F83E-477F-832E-A3289DCB569A}" dt="2018-10-10T21:04:19.358" v="6"/>
      <pc:docMkLst>
        <pc:docMk/>
      </pc:docMkLst>
      <pc:sldChg chg="modSp addCm delCm modCm">
        <pc:chgData name="Johnston, Marissa" userId="43510ab9-e419-4504-a1f4-046914a3a1bf" providerId="ADAL" clId="{DF534DB8-F83E-477F-832E-A3289DCB569A}" dt="2018-10-10T21:04:19.358" v="6"/>
        <pc:sldMkLst>
          <pc:docMk/>
          <pc:sldMk cId="3587816874" sldId="347"/>
        </pc:sldMkLst>
        <pc:spChg chg="mod">
          <ac:chgData name="Johnston, Marissa" userId="43510ab9-e419-4504-a1f4-046914a3a1bf" providerId="ADAL" clId="{DF534DB8-F83E-477F-832E-A3289DCB569A}" dt="2018-10-10T19:02:50.920" v="0" actId="20577"/>
          <ac:spMkLst>
            <pc:docMk/>
            <pc:sldMk cId="3587816874" sldId="347"/>
            <ac:spMk id="1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defTabSz="923049" fontAlgn="auto">
              <a:spcBef>
                <a:spcPts val="0"/>
              </a:spcBef>
              <a:spcAft>
                <a:spcPts val="0"/>
              </a:spcAft>
              <a:defRPr sz="1200" dirty="0" smtClean="0">
                <a:latin typeface="Segoe UI" pitchFamily="34" charset="0"/>
              </a:defRPr>
            </a:lvl1pPr>
          </a:lstStyle>
          <a:p>
            <a:pPr>
              <a:defRPr/>
            </a:pPr>
            <a:r>
              <a:rPr lang="en-US" b="1" dirty="0">
                <a:latin typeface="Arial Bold" charset="0"/>
              </a:rPr>
              <a:t>T-Mobile</a:t>
            </a:r>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defTabSz="923049" fontAlgn="auto">
              <a:spcBef>
                <a:spcPts val="0"/>
              </a:spcBef>
              <a:spcAft>
                <a:spcPts val="0"/>
              </a:spcAft>
              <a:defRPr sz="1200" smtClean="0">
                <a:latin typeface="Segoe UI" pitchFamily="34" charset="0"/>
              </a:defRPr>
            </a:lvl1pPr>
          </a:lstStyle>
          <a:p>
            <a:pPr>
              <a:defRPr/>
            </a:pPr>
            <a:fld id="{5759BE79-DE85-4CB4-8F82-32C310FB14AE}" type="datetimeFigureOut">
              <a:rPr lang="en-US" b="1">
                <a:latin typeface="Arial Bold" charset="0"/>
              </a:rPr>
              <a:pPr>
                <a:defRPr/>
              </a:pPr>
              <a:t>10/10/2018</a:t>
            </a:fld>
            <a:endParaRPr lang="en-US" b="1" dirty="0">
              <a:latin typeface="Arial Bold" charset="0"/>
            </a:endParaRPr>
          </a:p>
        </p:txBody>
      </p:sp>
      <p:sp>
        <p:nvSpPr>
          <p:cNvPr id="5" name="Slide Number Placeholder 4"/>
          <p:cNvSpPr>
            <a:spLocks noGrp="1"/>
          </p:cNvSpPr>
          <p:nvPr>
            <p:ph type="sldNum" sz="quarter" idx="3"/>
          </p:nvPr>
        </p:nvSpPr>
        <p:spPr>
          <a:xfrm>
            <a:off x="6317827" y="8757590"/>
            <a:ext cx="614769" cy="461010"/>
          </a:xfrm>
          <a:prstGeom prst="rect">
            <a:avLst/>
          </a:prstGeom>
        </p:spPr>
        <p:txBody>
          <a:bodyPr vert="horz" lIns="92309" tIns="46154" rIns="92309" bIns="46154" rtlCol="0" anchor="b"/>
          <a:lstStyle>
            <a:lvl1pPr algn="r" defTabSz="923049" fontAlgn="auto">
              <a:spcBef>
                <a:spcPts val="0"/>
              </a:spcBef>
              <a:spcAft>
                <a:spcPts val="0"/>
              </a:spcAft>
              <a:defRPr sz="1200" smtClean="0">
                <a:latin typeface="Segoe UI" pitchFamily="34" charset="0"/>
              </a:defRPr>
            </a:lvl1pPr>
          </a:lstStyle>
          <a:p>
            <a:pPr>
              <a:defRPr/>
            </a:pPr>
            <a:fld id="{A21C7F6B-DBFF-403A-9605-FA0EFE2C5B40}" type="slidenum">
              <a:rPr lang="en-US" b="1">
                <a:latin typeface="Arial Bold" charset="0"/>
              </a:rPr>
              <a:pPr>
                <a:defRPr/>
              </a:pPr>
              <a:t>‹#›</a:t>
            </a:fld>
            <a:endParaRPr lang="en-US" b="1" dirty="0">
              <a:latin typeface="Arial Bold" charset="0"/>
            </a:endParaRPr>
          </a:p>
        </p:txBody>
      </p:sp>
    </p:spTree>
    <p:extLst>
      <p:ext uri="{BB962C8B-B14F-4D97-AF65-F5344CB8AC3E}">
        <p14:creationId xmlns:p14="http://schemas.microsoft.com/office/powerpoint/2010/main" val="8634640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defTabSz="923049" fontAlgn="auto">
              <a:spcBef>
                <a:spcPts val="0"/>
              </a:spcBef>
              <a:spcAft>
                <a:spcPts val="0"/>
              </a:spcAft>
              <a:defRPr sz="1200" b="1" i="0" dirty="0" smtClean="0">
                <a:latin typeface="Arial Bold" charset="0"/>
              </a:defRPr>
            </a:lvl1pPr>
          </a:lstStyle>
          <a:p>
            <a:pPr>
              <a:defRPr/>
            </a:pPr>
            <a:r>
              <a:rPr lang="en-US" dirty="0"/>
              <a:t>T-Mobile</a:t>
            </a:r>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defTabSz="923049" fontAlgn="auto">
              <a:spcBef>
                <a:spcPts val="0"/>
              </a:spcBef>
              <a:spcAft>
                <a:spcPts val="0"/>
              </a:spcAft>
              <a:defRPr sz="1200" b="1" i="0" smtClean="0">
                <a:latin typeface="Arial Bold" charset="0"/>
              </a:defRPr>
            </a:lvl1pPr>
          </a:lstStyle>
          <a:p>
            <a:pPr>
              <a:defRPr/>
            </a:pPr>
            <a:fld id="{61845FFA-21E1-4976-8B9C-1C0D733F709C}" type="datetimeFigureOut">
              <a:rPr lang="en-US" smtClean="0"/>
              <a:pPr>
                <a:defRPr/>
              </a:pPr>
              <a:t>10/10/2018</a:t>
            </a:fld>
            <a:endParaRPr lang="en-US" dirty="0"/>
          </a:p>
        </p:txBody>
      </p:sp>
      <p:sp>
        <p:nvSpPr>
          <p:cNvPr id="4" name="Slide Image Placeholder 3"/>
          <p:cNvSpPr>
            <a:spLocks noGrp="1" noRot="1" noChangeAspect="1"/>
          </p:cNvSpPr>
          <p:nvPr>
            <p:ph type="sldImg" idx="2"/>
          </p:nvPr>
        </p:nvSpPr>
        <p:spPr>
          <a:xfrm>
            <a:off x="1230313" y="692150"/>
            <a:ext cx="4473575" cy="3457575"/>
          </a:xfrm>
          <a:prstGeom prst="rect">
            <a:avLst/>
          </a:prstGeom>
          <a:noFill/>
          <a:ln w="12700">
            <a:solidFill>
              <a:prstClr val="black"/>
            </a:solidFill>
          </a:ln>
        </p:spPr>
        <p:txBody>
          <a:bodyPr vert="horz" lIns="92309" tIns="46154" rIns="92309" bIns="46154" rtlCol="0" anchor="ctr"/>
          <a:lstStyle/>
          <a:p>
            <a:pPr lvl="0"/>
            <a:endParaRPr lang="en-US" noProof="0"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6240781" y="8757590"/>
            <a:ext cx="691815" cy="461010"/>
          </a:xfrm>
          <a:prstGeom prst="rect">
            <a:avLst/>
          </a:prstGeom>
        </p:spPr>
        <p:txBody>
          <a:bodyPr vert="horz" lIns="92309" tIns="46154" rIns="92309" bIns="46154" rtlCol="0" anchor="b"/>
          <a:lstStyle>
            <a:lvl1pPr algn="r" defTabSz="923049" fontAlgn="auto">
              <a:spcBef>
                <a:spcPts val="0"/>
              </a:spcBef>
              <a:spcAft>
                <a:spcPts val="0"/>
              </a:spcAft>
              <a:defRPr sz="1200" b="1" i="0" smtClean="0">
                <a:latin typeface="Arial Bold" charset="0"/>
              </a:defRPr>
            </a:lvl1pPr>
          </a:lstStyle>
          <a:p>
            <a:pPr>
              <a:defRPr/>
            </a:pPr>
            <a:fld id="{26A8F29D-D632-4B70-93FE-764D6D98BCE9}" type="slidenum">
              <a:rPr lang="en-US" smtClean="0"/>
              <a:pPr>
                <a:defRPr/>
              </a:pPr>
              <a:t>‹#›</a:t>
            </a:fld>
            <a:endParaRPr lang="en-US" dirty="0"/>
          </a:p>
        </p:txBody>
      </p:sp>
    </p:spTree>
    <p:extLst>
      <p:ext uri="{BB962C8B-B14F-4D97-AF65-F5344CB8AC3E}">
        <p14:creationId xmlns:p14="http://schemas.microsoft.com/office/powerpoint/2010/main" val="1239390740"/>
      </p:ext>
    </p:extLst>
  </p:cSld>
  <p:clrMap bg1="lt1" tx1="dk1" bg2="lt2" tx2="dk2" accent1="accent1" accent2="accent2" accent3="accent3" accent4="accent4" accent5="accent5" accent6="accent6" hlink="hlink" folHlink="folHlink"/>
  <p:hf hdr="0" ftr="0" dt="0"/>
  <p:notesStyle>
    <a:lvl1pPr algn="l" defTabSz="1017056" rtl="0" fontAlgn="base">
      <a:lnSpc>
        <a:spcPct val="90000"/>
      </a:lnSpc>
      <a:spcBef>
        <a:spcPct val="30000"/>
      </a:spcBef>
      <a:spcAft>
        <a:spcPts val="377"/>
      </a:spcAft>
      <a:defRPr sz="1000" b="1" i="0" kern="1200">
        <a:solidFill>
          <a:schemeClr val="tx1"/>
        </a:solidFill>
        <a:latin typeface="Arial Bold" charset="0"/>
        <a:ea typeface="+mn-ea"/>
        <a:cs typeface="+mn-cs"/>
      </a:defRPr>
    </a:lvl1pPr>
    <a:lvl2pPr marL="237018" indent="-116740"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2pPr>
    <a:lvl3pPr marL="364371" indent="-127353"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3pPr>
    <a:lvl4pPr marL="537713" indent="-162729"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4pPr>
    <a:lvl5pPr marL="684523" indent="-127353" algn="l" defTabSz="1017056" rtl="0" fontAlgn="base">
      <a:lnSpc>
        <a:spcPct val="90000"/>
      </a:lnSpc>
      <a:spcBef>
        <a:spcPct val="30000"/>
      </a:spcBef>
      <a:spcAft>
        <a:spcPts val="377"/>
      </a:spcAft>
      <a:buFont typeface="Arial" pitchFamily="34" charset="0"/>
      <a:buChar char="•"/>
      <a:defRPr sz="1000" b="1" i="0" kern="1200">
        <a:solidFill>
          <a:schemeClr val="tx1"/>
        </a:solidFill>
        <a:latin typeface="Arial Bold" charset="0"/>
        <a:ea typeface="+mn-ea"/>
        <a:cs typeface="+mn-cs"/>
      </a:defRPr>
    </a:lvl5pPr>
    <a:lvl6pPr marL="2546960" algn="l" defTabSz="1018783" rtl="0" eaLnBrk="1" latinLnBrk="0" hangingPunct="1">
      <a:defRPr sz="1300" kern="1200">
        <a:solidFill>
          <a:schemeClr val="tx1"/>
        </a:solidFill>
        <a:latin typeface="+mn-lt"/>
        <a:ea typeface="+mn-ea"/>
        <a:cs typeface="+mn-cs"/>
      </a:defRPr>
    </a:lvl6pPr>
    <a:lvl7pPr marL="3056351" algn="l" defTabSz="1018783" rtl="0" eaLnBrk="1" latinLnBrk="0" hangingPunct="1">
      <a:defRPr sz="1300" kern="1200">
        <a:solidFill>
          <a:schemeClr val="tx1"/>
        </a:solidFill>
        <a:latin typeface="+mn-lt"/>
        <a:ea typeface="+mn-ea"/>
        <a:cs typeface="+mn-cs"/>
      </a:defRPr>
    </a:lvl7pPr>
    <a:lvl8pPr marL="3565743" algn="l" defTabSz="1018783" rtl="0" eaLnBrk="1" latinLnBrk="0" hangingPunct="1">
      <a:defRPr sz="1300" kern="1200">
        <a:solidFill>
          <a:schemeClr val="tx1"/>
        </a:solidFill>
        <a:latin typeface="+mn-lt"/>
        <a:ea typeface="+mn-ea"/>
        <a:cs typeface="+mn-cs"/>
      </a:defRPr>
    </a:lvl8pPr>
    <a:lvl9pPr marL="4075135" algn="l" defTabSz="1018783"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Q&amp;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l="13611" r="13611"/>
          <a:stretch/>
        </p:blipFill>
        <p:spPr>
          <a:xfrm>
            <a:off x="0" y="0"/>
            <a:ext cx="10058400" cy="7772400"/>
          </a:xfrm>
          <a:prstGeom prst="rect">
            <a:avLst/>
          </a:prstGeom>
        </p:spPr>
      </p:pic>
      <p:grpSp>
        <p:nvGrpSpPr>
          <p:cNvPr id="3" name="Group 2"/>
          <p:cNvGrpSpPr/>
          <p:nvPr userDrawn="1"/>
        </p:nvGrpSpPr>
        <p:grpSpPr>
          <a:xfrm>
            <a:off x="0" y="2209800"/>
            <a:ext cx="10058400" cy="3391410"/>
            <a:chOff x="0" y="2590800"/>
            <a:chExt cx="10058400" cy="3391410"/>
          </a:xfrm>
        </p:grpSpPr>
        <p:sp>
          <p:nvSpPr>
            <p:cNvPr id="8" name="Title 1"/>
            <p:cNvSpPr txBox="1">
              <a:spLocks/>
            </p:cNvSpPr>
            <p:nvPr userDrawn="1"/>
          </p:nvSpPr>
          <p:spPr>
            <a:xfrm>
              <a:off x="0" y="2590800"/>
              <a:ext cx="10058400" cy="3391410"/>
            </a:xfrm>
            <a:prstGeom prst="rect">
              <a:avLst/>
            </a:prstGeom>
          </p:spPr>
          <p:txBody>
            <a:bodyPr anchor="ctr">
              <a:noAutofit/>
            </a:bodyPr>
            <a:lstStyle>
              <a:lvl1pPr algn="l" defTabSz="343403" rtl="0" eaLnBrk="1" latinLnBrk="0" hangingPunct="1">
                <a:spcBef>
                  <a:spcPct val="0"/>
                </a:spcBef>
                <a:buNone/>
                <a:defRPr sz="4000" b="0" i="0" kern="1200">
                  <a:solidFill>
                    <a:srgbClr val="E20074"/>
                  </a:solidFill>
                  <a:latin typeface="Tele-GroteskUlt" pitchFamily="2" charset="0"/>
                  <a:ea typeface="+mj-ea"/>
                  <a:cs typeface="Tele-GroteskUlt" pitchFamily="2" charset="0"/>
                </a:defRPr>
              </a:lvl1pPr>
            </a:lstStyle>
            <a:p>
              <a:pPr algn="ctr"/>
              <a:r>
                <a:rPr lang="en-US" sz="18260" spc="-330" dirty="0">
                  <a:solidFill>
                    <a:srgbClr val="E20074"/>
                  </a:solidFill>
                  <a:latin typeface="+mn-lt"/>
                </a:rPr>
                <a:t>Q  </a:t>
              </a:r>
              <a:r>
                <a:rPr lang="en-US" sz="18260" dirty="0">
                  <a:solidFill>
                    <a:srgbClr val="E20074"/>
                  </a:solidFill>
                  <a:latin typeface="+mn-lt"/>
                </a:rPr>
                <a:t>A</a:t>
              </a:r>
            </a:p>
          </p:txBody>
        </p:sp>
        <p:sp>
          <p:nvSpPr>
            <p:cNvPr id="2" name="TextBox 1"/>
            <p:cNvSpPr txBox="1"/>
            <p:nvPr userDrawn="1"/>
          </p:nvSpPr>
          <p:spPr>
            <a:xfrm>
              <a:off x="4657825" y="3599628"/>
              <a:ext cx="990600" cy="1581972"/>
            </a:xfrm>
            <a:prstGeom prst="rect">
              <a:avLst/>
            </a:prstGeom>
          </p:spPr>
          <p:txBody>
            <a:bodyPr wrap="square" rtlCol="0">
              <a:spAutoFit/>
            </a:bodyPr>
            <a:lstStyle/>
            <a:p>
              <a:pPr marL="0" indent="0">
                <a:spcAft>
                  <a:spcPts val="2400"/>
                </a:spcAft>
                <a:buNone/>
              </a:pPr>
              <a:r>
                <a:rPr lang="en-US" sz="9600" kern="1200" spc="330" dirty="0">
                  <a:solidFill>
                    <a:schemeClr val="bg1"/>
                  </a:solidFill>
                  <a:latin typeface="Arial" pitchFamily="34" charset="0"/>
                  <a:ea typeface="+mn-ea"/>
                  <a:cs typeface="+mn-cs"/>
                </a:rPr>
                <a:t>&amp;</a:t>
              </a:r>
              <a:endParaRPr lang="en-US" sz="2400" dirty="0">
                <a:solidFill>
                  <a:schemeClr val="tx1"/>
                </a:solidFill>
                <a:latin typeface="Arial" charset="0"/>
                <a:ea typeface="Arial" charset="0"/>
                <a:cs typeface="Arial" charset="0"/>
              </a:endParaRPr>
            </a:p>
          </p:txBody>
        </p:sp>
      </p:grpSp>
      <p:sp>
        <p:nvSpPr>
          <p:cNvPr id="7" name="Footer Placeholder 4"/>
          <p:cNvSpPr txBox="1">
            <a:spLocks/>
          </p:cNvSpPr>
          <p:nvPr userDrawn="1"/>
        </p:nvSpPr>
        <p:spPr>
          <a:xfrm>
            <a:off x="2914850" y="7543306"/>
            <a:ext cx="4476550" cy="229094"/>
          </a:xfrm>
          <a:prstGeom prst="rect">
            <a:avLst/>
          </a:prstGeom>
        </p:spPr>
        <p:txBody>
          <a:bodyPr vert="horz" lIns="75549" tIns="37774" rIns="75549" bIns="37774" rtlCol="0" anchor="ctr"/>
          <a:lstStyle>
            <a:defPPr>
              <a:defRPr lang="en-US"/>
            </a:defPPr>
            <a:lvl1pPr marL="0" algn="ctr" defTabSz="342871" rtl="0" eaLnBrk="1" latinLnBrk="0" hangingPunct="1">
              <a:defRPr sz="900" b="0" i="0" kern="1200">
                <a:solidFill>
                  <a:schemeClr val="bg1"/>
                </a:solidFill>
                <a:latin typeface="Tele-GroteskHal" pitchFamily="2" charset="0"/>
                <a:ea typeface="+mn-ea"/>
                <a:cs typeface="Tele-GroteskHal" pitchFamily="2" charset="0"/>
              </a:defRPr>
            </a:lvl1pPr>
            <a:lvl2pPr marL="342871" algn="l" defTabSz="342871" rtl="0" eaLnBrk="1" latinLnBrk="0" hangingPunct="1">
              <a:defRPr sz="1400" kern="1200">
                <a:solidFill>
                  <a:schemeClr val="tx1"/>
                </a:solidFill>
                <a:latin typeface="+mn-lt"/>
                <a:ea typeface="+mn-ea"/>
                <a:cs typeface="+mn-cs"/>
              </a:defRPr>
            </a:lvl2pPr>
            <a:lvl3pPr marL="685741" algn="l" defTabSz="342871" rtl="0" eaLnBrk="1" latinLnBrk="0" hangingPunct="1">
              <a:defRPr sz="1400" kern="1200">
                <a:solidFill>
                  <a:schemeClr val="tx1"/>
                </a:solidFill>
                <a:latin typeface="+mn-lt"/>
                <a:ea typeface="+mn-ea"/>
                <a:cs typeface="+mn-cs"/>
              </a:defRPr>
            </a:lvl3pPr>
            <a:lvl4pPr marL="1028611" algn="l" defTabSz="342871" rtl="0" eaLnBrk="1" latinLnBrk="0" hangingPunct="1">
              <a:defRPr sz="1400" kern="1200">
                <a:solidFill>
                  <a:schemeClr val="tx1"/>
                </a:solidFill>
                <a:latin typeface="+mn-lt"/>
                <a:ea typeface="+mn-ea"/>
                <a:cs typeface="+mn-cs"/>
              </a:defRPr>
            </a:lvl4pPr>
            <a:lvl5pPr marL="1371482" algn="l" defTabSz="342871" rtl="0" eaLnBrk="1" latinLnBrk="0" hangingPunct="1">
              <a:defRPr sz="1400" kern="1200">
                <a:solidFill>
                  <a:schemeClr val="tx1"/>
                </a:solidFill>
                <a:latin typeface="+mn-lt"/>
                <a:ea typeface="+mn-ea"/>
                <a:cs typeface="+mn-cs"/>
              </a:defRPr>
            </a:lvl5pPr>
            <a:lvl6pPr marL="1714352" algn="l" defTabSz="342871" rtl="0" eaLnBrk="1" latinLnBrk="0" hangingPunct="1">
              <a:defRPr sz="1400" kern="1200">
                <a:solidFill>
                  <a:schemeClr val="tx1"/>
                </a:solidFill>
                <a:latin typeface="+mn-lt"/>
                <a:ea typeface="+mn-ea"/>
                <a:cs typeface="+mn-cs"/>
              </a:defRPr>
            </a:lvl6pPr>
            <a:lvl7pPr marL="2057223" algn="l" defTabSz="342871" rtl="0" eaLnBrk="1" latinLnBrk="0" hangingPunct="1">
              <a:defRPr sz="1400" kern="1200">
                <a:solidFill>
                  <a:schemeClr val="tx1"/>
                </a:solidFill>
                <a:latin typeface="+mn-lt"/>
                <a:ea typeface="+mn-ea"/>
                <a:cs typeface="+mn-cs"/>
              </a:defRPr>
            </a:lvl7pPr>
            <a:lvl8pPr marL="2400094" algn="l" defTabSz="342871" rtl="0" eaLnBrk="1" latinLnBrk="0" hangingPunct="1">
              <a:defRPr sz="1400" kern="1200">
                <a:solidFill>
                  <a:schemeClr val="tx1"/>
                </a:solidFill>
                <a:latin typeface="+mn-lt"/>
                <a:ea typeface="+mn-ea"/>
                <a:cs typeface="+mn-cs"/>
              </a:defRPr>
            </a:lvl8pPr>
            <a:lvl9pPr marL="2742963" algn="l" defTabSz="342871" rtl="0" eaLnBrk="1" latinLnBrk="0" hangingPunct="1">
              <a:defRPr sz="1400" kern="1200">
                <a:solidFill>
                  <a:schemeClr val="tx1"/>
                </a:solidFill>
                <a:latin typeface="+mn-lt"/>
                <a:ea typeface="+mn-ea"/>
                <a:cs typeface="+mn-cs"/>
              </a:defRPr>
            </a:lvl9pPr>
          </a:lstStyle>
          <a:p>
            <a:pPr marL="0" indent="0" algn="ctr">
              <a:spcAft>
                <a:spcPts val="2400"/>
              </a:spcAft>
              <a:buNone/>
            </a:pPr>
            <a:r>
              <a:rPr lang="en-US" sz="800" dirty="0">
                <a:solidFill>
                  <a:schemeClr val="bg1"/>
                </a:solidFill>
              </a:rPr>
              <a:t>T-Mobile confidential and proprietary information. Not for customer distribution.</a:t>
            </a:r>
            <a:endParaRPr lang="en-US" sz="10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41064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Final Magent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4"/>
          <p:cNvSpPr txBox="1">
            <a:spLocks/>
          </p:cNvSpPr>
          <p:nvPr userDrawn="1"/>
        </p:nvSpPr>
        <p:spPr>
          <a:xfrm>
            <a:off x="2819400" y="7543306"/>
            <a:ext cx="4476550" cy="229094"/>
          </a:xfrm>
          <a:prstGeom prst="rect">
            <a:avLst/>
          </a:prstGeom>
        </p:spPr>
        <p:txBody>
          <a:bodyPr vert="horz" lIns="75549" tIns="37774" rIns="75549" bIns="37774" rtlCol="0" anchor="ctr"/>
          <a:lstStyle>
            <a:defPPr>
              <a:defRPr lang="en-US"/>
            </a:defPPr>
            <a:lvl1pPr marL="0" algn="ctr" defTabSz="342871" rtl="0" eaLnBrk="1" latinLnBrk="0" hangingPunct="1">
              <a:defRPr sz="900" b="0" i="0" kern="1200">
                <a:solidFill>
                  <a:schemeClr val="bg1"/>
                </a:solidFill>
                <a:latin typeface="Tele-GroteskHal" pitchFamily="2" charset="0"/>
                <a:ea typeface="+mn-ea"/>
                <a:cs typeface="Tele-GroteskHal" pitchFamily="2" charset="0"/>
              </a:defRPr>
            </a:lvl1pPr>
            <a:lvl2pPr marL="342871" algn="l" defTabSz="342871" rtl="0" eaLnBrk="1" latinLnBrk="0" hangingPunct="1">
              <a:defRPr sz="1400" kern="1200">
                <a:solidFill>
                  <a:schemeClr val="tx1"/>
                </a:solidFill>
                <a:latin typeface="+mn-lt"/>
                <a:ea typeface="+mn-ea"/>
                <a:cs typeface="+mn-cs"/>
              </a:defRPr>
            </a:lvl2pPr>
            <a:lvl3pPr marL="685741" algn="l" defTabSz="342871" rtl="0" eaLnBrk="1" latinLnBrk="0" hangingPunct="1">
              <a:defRPr sz="1400" kern="1200">
                <a:solidFill>
                  <a:schemeClr val="tx1"/>
                </a:solidFill>
                <a:latin typeface="+mn-lt"/>
                <a:ea typeface="+mn-ea"/>
                <a:cs typeface="+mn-cs"/>
              </a:defRPr>
            </a:lvl3pPr>
            <a:lvl4pPr marL="1028611" algn="l" defTabSz="342871" rtl="0" eaLnBrk="1" latinLnBrk="0" hangingPunct="1">
              <a:defRPr sz="1400" kern="1200">
                <a:solidFill>
                  <a:schemeClr val="tx1"/>
                </a:solidFill>
                <a:latin typeface="+mn-lt"/>
                <a:ea typeface="+mn-ea"/>
                <a:cs typeface="+mn-cs"/>
              </a:defRPr>
            </a:lvl4pPr>
            <a:lvl5pPr marL="1371482" algn="l" defTabSz="342871" rtl="0" eaLnBrk="1" latinLnBrk="0" hangingPunct="1">
              <a:defRPr sz="1400" kern="1200">
                <a:solidFill>
                  <a:schemeClr val="tx1"/>
                </a:solidFill>
                <a:latin typeface="+mn-lt"/>
                <a:ea typeface="+mn-ea"/>
                <a:cs typeface="+mn-cs"/>
              </a:defRPr>
            </a:lvl5pPr>
            <a:lvl6pPr marL="1714352" algn="l" defTabSz="342871" rtl="0" eaLnBrk="1" latinLnBrk="0" hangingPunct="1">
              <a:defRPr sz="1400" kern="1200">
                <a:solidFill>
                  <a:schemeClr val="tx1"/>
                </a:solidFill>
                <a:latin typeface="+mn-lt"/>
                <a:ea typeface="+mn-ea"/>
                <a:cs typeface="+mn-cs"/>
              </a:defRPr>
            </a:lvl6pPr>
            <a:lvl7pPr marL="2057223" algn="l" defTabSz="342871" rtl="0" eaLnBrk="1" latinLnBrk="0" hangingPunct="1">
              <a:defRPr sz="1400" kern="1200">
                <a:solidFill>
                  <a:schemeClr val="tx1"/>
                </a:solidFill>
                <a:latin typeface="+mn-lt"/>
                <a:ea typeface="+mn-ea"/>
                <a:cs typeface="+mn-cs"/>
              </a:defRPr>
            </a:lvl7pPr>
            <a:lvl8pPr marL="2400094" algn="l" defTabSz="342871" rtl="0" eaLnBrk="1" latinLnBrk="0" hangingPunct="1">
              <a:defRPr sz="1400" kern="1200">
                <a:solidFill>
                  <a:schemeClr val="tx1"/>
                </a:solidFill>
                <a:latin typeface="+mn-lt"/>
                <a:ea typeface="+mn-ea"/>
                <a:cs typeface="+mn-cs"/>
              </a:defRPr>
            </a:lvl8pPr>
            <a:lvl9pPr marL="2742963" algn="l" defTabSz="342871" rtl="0" eaLnBrk="1" latinLnBrk="0" hangingPunct="1">
              <a:defRPr sz="1400" kern="1200">
                <a:solidFill>
                  <a:schemeClr val="tx1"/>
                </a:solidFill>
                <a:latin typeface="+mn-lt"/>
                <a:ea typeface="+mn-ea"/>
                <a:cs typeface="+mn-cs"/>
              </a:defRPr>
            </a:lvl9pPr>
          </a:lstStyle>
          <a:p>
            <a:pPr marL="0" indent="0" algn="ctr">
              <a:spcAft>
                <a:spcPts val="2400"/>
              </a:spcAft>
              <a:buNone/>
            </a:pPr>
            <a:r>
              <a:rPr lang="en-US" sz="800" dirty="0">
                <a:solidFill>
                  <a:schemeClr val="bg1"/>
                </a:solidFill>
              </a:rPr>
              <a:t>T-Mobile confidential and proprietary information. Not for customer distribution.</a:t>
            </a:r>
            <a:endParaRPr lang="en-US" sz="10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633605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150" y="414338"/>
            <a:ext cx="8674100" cy="1501775"/>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77" r:id="rId1"/>
    <p:sldLayoutId id="2147483719" r:id="rId2"/>
    <p:sldLayoutId id="2147483720" r:id="rId3"/>
  </p:sldLayoutIdLst>
  <p:transition>
    <p:fade/>
  </p:transition>
  <p:hf hdr="0" dt="0"/>
  <p:txStyles>
    <p:titleStyle>
      <a:lvl1pPr algn="l" defTabSz="1017056" rtl="0" fontAlgn="base">
        <a:lnSpc>
          <a:spcPct val="90000"/>
        </a:lnSpc>
        <a:spcBef>
          <a:spcPct val="0"/>
        </a:spcBef>
        <a:spcAft>
          <a:spcPct val="0"/>
        </a:spcAft>
        <a:defRPr lang="en-US" sz="4200" b="1" i="0" u="none" kern="1200" spc="-111" dirty="0">
          <a:ln w="3175">
            <a:noFill/>
          </a:ln>
          <a:solidFill>
            <a:srgbClr val="EC008C"/>
          </a:solidFill>
          <a:latin typeface="+mj-lt"/>
          <a:ea typeface="Arial" charset="0"/>
          <a:cs typeface="Arial" charset="0"/>
        </a:defRPr>
      </a:lvl1pPr>
      <a:lvl2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2pPr>
      <a:lvl3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3pPr>
      <a:lvl4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4pPr>
      <a:lvl5pPr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5pPr>
      <a:lvl6pPr marL="509412"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6pPr>
      <a:lvl7pPr marL="1018824"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7pPr>
      <a:lvl8pPr marL="1528237"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8pPr>
      <a:lvl9pPr marL="2037649" algn="l" defTabSz="1017056" rtl="0" fontAlgn="base">
        <a:lnSpc>
          <a:spcPct val="90000"/>
        </a:lnSpc>
        <a:spcBef>
          <a:spcPct val="0"/>
        </a:spcBef>
        <a:spcAft>
          <a:spcPct val="0"/>
        </a:spcAft>
        <a:defRPr sz="4500">
          <a:solidFill>
            <a:srgbClr val="E20074"/>
          </a:solidFill>
          <a:latin typeface="Arial Rounded MT Bold" pitchFamily="34" charset="0"/>
          <a:cs typeface="Arial" pitchFamily="34" charset="0"/>
        </a:defRPr>
      </a:lvl9pPr>
    </p:titleStyle>
    <p:bodyStyle>
      <a:lvl1pPr marL="254706" indent="-254706" algn="l" defTabSz="1017056" rtl="0" fontAlgn="base">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fontAlgn="base">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fontAlgn="base">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fontAlgn="base">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fontAlgn="base">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783" rtl="0" eaLnBrk="1" latinLnBrk="0" hangingPunct="1">
        <a:defRPr sz="2000" kern="1200">
          <a:solidFill>
            <a:schemeClr val="tx1"/>
          </a:solidFill>
          <a:latin typeface="+mn-lt"/>
          <a:ea typeface="+mn-ea"/>
          <a:cs typeface="+mn-cs"/>
        </a:defRPr>
      </a:lvl1pPr>
      <a:lvl2pPr marL="509392" algn="l" defTabSz="1018783" rtl="0" eaLnBrk="1" latinLnBrk="0" hangingPunct="1">
        <a:defRPr sz="2000" kern="1200">
          <a:solidFill>
            <a:schemeClr val="tx1"/>
          </a:solidFill>
          <a:latin typeface="+mn-lt"/>
          <a:ea typeface="+mn-ea"/>
          <a:cs typeface="+mn-cs"/>
        </a:defRPr>
      </a:lvl2pPr>
      <a:lvl3pPr marL="1018783" algn="l" defTabSz="1018783" rtl="0" eaLnBrk="1" latinLnBrk="0" hangingPunct="1">
        <a:defRPr sz="2000" kern="1200">
          <a:solidFill>
            <a:schemeClr val="tx1"/>
          </a:solidFill>
          <a:latin typeface="+mn-lt"/>
          <a:ea typeface="+mn-ea"/>
          <a:cs typeface="+mn-cs"/>
        </a:defRPr>
      </a:lvl3pPr>
      <a:lvl4pPr marL="1528175" algn="l" defTabSz="1018783" rtl="0" eaLnBrk="1" latinLnBrk="0" hangingPunct="1">
        <a:defRPr sz="2000" kern="1200">
          <a:solidFill>
            <a:schemeClr val="tx1"/>
          </a:solidFill>
          <a:latin typeface="+mn-lt"/>
          <a:ea typeface="+mn-ea"/>
          <a:cs typeface="+mn-cs"/>
        </a:defRPr>
      </a:lvl4pPr>
      <a:lvl5pPr marL="2037568" algn="l" defTabSz="1018783" rtl="0" eaLnBrk="1" latinLnBrk="0" hangingPunct="1">
        <a:defRPr sz="2000" kern="1200">
          <a:solidFill>
            <a:schemeClr val="tx1"/>
          </a:solidFill>
          <a:latin typeface="+mn-lt"/>
          <a:ea typeface="+mn-ea"/>
          <a:cs typeface="+mn-cs"/>
        </a:defRPr>
      </a:lvl5pPr>
      <a:lvl6pPr marL="2546960" algn="l" defTabSz="1018783" rtl="0" eaLnBrk="1" latinLnBrk="0" hangingPunct="1">
        <a:defRPr sz="2000" kern="1200">
          <a:solidFill>
            <a:schemeClr val="tx1"/>
          </a:solidFill>
          <a:latin typeface="+mn-lt"/>
          <a:ea typeface="+mn-ea"/>
          <a:cs typeface="+mn-cs"/>
        </a:defRPr>
      </a:lvl6pPr>
      <a:lvl7pPr marL="3056351" algn="l" defTabSz="1018783" rtl="0" eaLnBrk="1" latinLnBrk="0" hangingPunct="1">
        <a:defRPr sz="2000" kern="1200">
          <a:solidFill>
            <a:schemeClr val="tx1"/>
          </a:solidFill>
          <a:latin typeface="+mn-lt"/>
          <a:ea typeface="+mn-ea"/>
          <a:cs typeface="+mn-cs"/>
        </a:defRPr>
      </a:lvl7pPr>
      <a:lvl8pPr marL="3565743" algn="l" defTabSz="1018783" rtl="0" eaLnBrk="1" latinLnBrk="0" hangingPunct="1">
        <a:defRPr sz="2000" kern="1200">
          <a:solidFill>
            <a:schemeClr val="tx1"/>
          </a:solidFill>
          <a:latin typeface="+mn-lt"/>
          <a:ea typeface="+mn-ea"/>
          <a:cs typeface="+mn-cs"/>
        </a:defRPr>
      </a:lvl8pPr>
      <a:lvl9pPr marL="4075135" algn="l" defTabSz="101878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c2.t-mobile.com/docs/DOC-423465" TargetMode="Externa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hyperlink" Target="https://c2.t-mobile.com/docs/DOC-423803" TargetMode="External"/><Relationship Id="rId4" Type="http://schemas.openxmlformats.org/officeDocument/2006/relationships/hyperlink" Target="https://c2.t-mobile.com/docs/DOC-42422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randcentral.t-mobile.com/" TargetMode="Externa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c2.t-mobile.com/docs/DOC-421460" TargetMode="External"/><Relationship Id="rId5" Type="http://schemas.openxmlformats.org/officeDocument/2006/relationships/hyperlink" Target="https://c2.t-mobile.com/docs/DOC-421283" TargetMode="External"/><Relationship Id="rId4" Type="http://schemas.openxmlformats.org/officeDocument/2006/relationships/hyperlink" Target="https://c2.t-mobile.com/docs/DOC-422779"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hyperlink" Target="https://c2.t-mobile.com/docs/DOC-417541" TargetMode="External"/><Relationship Id="rId3" Type="http://schemas.openxmlformats.org/officeDocument/2006/relationships/image" Target="../media/image19.png"/><Relationship Id="rId7" Type="http://schemas.openxmlformats.org/officeDocument/2006/relationships/hyperlink" Target="https://c2.t-mobile.com/docs/DOC-418373" TargetMode="Externa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hyperlink" Target="https://c2.t-mobile.com/docs/DOC-416282" TargetMode="External"/><Relationship Id="rId5" Type="http://schemas.openxmlformats.org/officeDocument/2006/relationships/image" Target="../media/image9.png"/><Relationship Id="rId10" Type="http://schemas.openxmlformats.org/officeDocument/2006/relationships/hyperlink" Target="https://c2.t-mobile.com/docs/DOC-433802" TargetMode="External"/><Relationship Id="rId4" Type="http://schemas.openxmlformats.org/officeDocument/2006/relationships/image" Target="../media/image8.png"/><Relationship Id="rId9" Type="http://schemas.openxmlformats.org/officeDocument/2006/relationships/hyperlink" Target="https://c2.t-mobile.com/docs/DOC-41985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hyperlink" Target="https://grandcentral.t-mobile.com/"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email">
            <a:extLst>
              <a:ext uri="{28A0092B-C50C-407E-A947-70E740481C1C}">
                <a14:useLocalDpi xmlns:a14="http://schemas.microsoft.com/office/drawing/2010/main"/>
              </a:ext>
            </a:extLst>
          </a:blip>
          <a:srcRect l="27142" r="9586"/>
          <a:stretch/>
        </p:blipFill>
        <p:spPr>
          <a:xfrm flipH="1">
            <a:off x="-1" y="0"/>
            <a:ext cx="10058401" cy="7772400"/>
          </a:xfrm>
          <a:prstGeom prst="rect">
            <a:avLst/>
          </a:prstGeom>
        </p:spPr>
      </p:pic>
      <p:sp>
        <p:nvSpPr>
          <p:cNvPr id="21" name="Rectangle 20"/>
          <p:cNvSpPr/>
          <p:nvPr/>
        </p:nvSpPr>
        <p:spPr>
          <a:xfrm>
            <a:off x="1917870" y="4636911"/>
            <a:ext cx="3962399" cy="563674"/>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Rectangle 15"/>
          <p:cNvSpPr/>
          <p:nvPr/>
        </p:nvSpPr>
        <p:spPr>
          <a:xfrm>
            <a:off x="325167" y="2868334"/>
            <a:ext cx="1122634"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2"/>
          <p:cNvSpPr/>
          <p:nvPr/>
        </p:nvSpPr>
        <p:spPr bwMode="auto">
          <a:xfrm>
            <a:off x="317670" y="3048000"/>
            <a:ext cx="7086600" cy="2057400"/>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80114" y="7391400"/>
            <a:ext cx="954169" cy="155053"/>
          </a:xfrm>
          <a:prstGeom prst="rect">
            <a:avLst/>
          </a:prstGeom>
        </p:spPr>
      </p:pic>
      <p:sp>
        <p:nvSpPr>
          <p:cNvPr id="17" name="Rectangle 16"/>
          <p:cNvSpPr/>
          <p:nvPr/>
        </p:nvSpPr>
        <p:spPr>
          <a:xfrm>
            <a:off x="2679870" y="5050783"/>
            <a:ext cx="2882729" cy="14980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228600" y="2952815"/>
            <a:ext cx="2590801"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7670" y="3048000"/>
            <a:ext cx="2412663" cy="2002784"/>
          </a:xfrm>
          <a:prstGeom prst="rect">
            <a:avLst/>
          </a:prstGeom>
        </p:spPr>
      </p:pic>
      <p:sp>
        <p:nvSpPr>
          <p:cNvPr id="22" name="Rectangle 21"/>
          <p:cNvSpPr/>
          <p:nvPr/>
        </p:nvSpPr>
        <p:spPr>
          <a:xfrm>
            <a:off x="3149938" y="3048000"/>
            <a:ext cx="2882732" cy="61728"/>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flipH="1">
            <a:off x="3139602" y="228600"/>
            <a:ext cx="6461598" cy="7543800"/>
          </a:xfrm>
          <a:prstGeom prst="rect">
            <a:avLst/>
          </a:prstGeom>
        </p:spPr>
      </p:pic>
      <p:sp>
        <p:nvSpPr>
          <p:cNvPr id="4" name="TextBox 3"/>
          <p:cNvSpPr txBox="1"/>
          <p:nvPr/>
        </p:nvSpPr>
        <p:spPr>
          <a:xfrm>
            <a:off x="8859793" y="7541373"/>
            <a:ext cx="954170" cy="215444"/>
          </a:xfrm>
          <a:prstGeom prst="rect">
            <a:avLst/>
          </a:prstGeom>
        </p:spPr>
        <p:txBody>
          <a:bodyPr wrap="square" rtlCol="0">
            <a:spAutoFit/>
          </a:bodyPr>
          <a:lstStyle/>
          <a:p>
            <a:pPr marL="0" indent="0" algn="ctr">
              <a:spcAft>
                <a:spcPts val="2400"/>
              </a:spcAft>
              <a:buNone/>
            </a:pPr>
            <a:r>
              <a:rPr lang="en-US" sz="800" dirty="0">
                <a:solidFill>
                  <a:schemeClr val="bg1"/>
                </a:solidFill>
                <a:latin typeface="Arial" charset="0"/>
                <a:ea typeface="Arial" charset="0"/>
                <a:cs typeface="Arial" charset="0"/>
              </a:rPr>
              <a:t>TR# 2017325</a:t>
            </a:r>
          </a:p>
        </p:txBody>
      </p:sp>
    </p:spTree>
    <p:custDataLst>
      <p:tags r:id="rId1"/>
    </p:custDataLst>
    <p:extLst>
      <p:ext uri="{BB962C8B-B14F-4D97-AF65-F5344CB8AC3E}">
        <p14:creationId xmlns:p14="http://schemas.microsoft.com/office/powerpoint/2010/main" val="184589263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485352" y="379505"/>
            <a:ext cx="4191000" cy="838200"/>
            <a:chOff x="185185" y="210818"/>
            <a:chExt cx="4950276" cy="917175"/>
          </a:xfrm>
        </p:grpSpPr>
        <p:sp>
          <p:nvSpPr>
            <p:cNvPr id="13" name="Rectangle 12"/>
            <p:cNvSpPr/>
            <p:nvPr/>
          </p:nvSpPr>
          <p:spPr>
            <a:xfrm>
              <a:off x="185185" y="429522"/>
              <a:ext cx="381000"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263563" y="210818"/>
              <a:ext cx="2590801"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 name="Rectangle 13"/>
            <p:cNvSpPr/>
            <p:nvPr/>
          </p:nvSpPr>
          <p:spPr>
            <a:xfrm>
              <a:off x="4171722" y="666144"/>
              <a:ext cx="963739" cy="38913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p:cNvSpPr/>
            <p:nvPr/>
          </p:nvSpPr>
          <p:spPr>
            <a:xfrm>
              <a:off x="2467583" y="433313"/>
              <a:ext cx="2561617" cy="69468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Rectangle 17"/>
            <p:cNvSpPr/>
            <p:nvPr/>
          </p:nvSpPr>
          <p:spPr>
            <a:xfrm>
              <a:off x="329559" y="273325"/>
              <a:ext cx="4699642" cy="78618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DO IT YOURSELF</a:t>
              </a:r>
            </a:p>
          </p:txBody>
        </p:sp>
      </p:grpSp>
      <p:grpSp>
        <p:nvGrpSpPr>
          <p:cNvPr id="29" name="Group 28"/>
          <p:cNvGrpSpPr/>
          <p:nvPr/>
        </p:nvGrpSpPr>
        <p:grpSpPr>
          <a:xfrm>
            <a:off x="7424459" y="615159"/>
            <a:ext cx="1795741" cy="621984"/>
            <a:chOff x="103381" y="198949"/>
            <a:chExt cx="5071309" cy="929044"/>
          </a:xfrm>
        </p:grpSpPr>
        <p:sp>
          <p:nvSpPr>
            <p:cNvPr id="30" name="Rectangle 29"/>
            <p:cNvSpPr/>
            <p:nvPr/>
          </p:nvSpPr>
          <p:spPr>
            <a:xfrm>
              <a:off x="103381" y="198949"/>
              <a:ext cx="2590802" cy="720586"/>
            </a:xfrm>
            <a:prstGeom prst="rect">
              <a:avLst/>
            </a:prstGeom>
            <a:solidFill>
              <a:schemeClr val="tx1">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Rectangle 32"/>
            <p:cNvSpPr/>
            <p:nvPr/>
          </p:nvSpPr>
          <p:spPr>
            <a:xfrm>
              <a:off x="2613071" y="433313"/>
              <a:ext cx="2561619" cy="694680"/>
            </a:xfrm>
            <a:prstGeom prst="rect">
              <a:avLst/>
            </a:prstGeom>
            <a:solidFill>
              <a:schemeClr val="tx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 name="Rectangle 33"/>
            <p:cNvSpPr/>
            <p:nvPr/>
          </p:nvSpPr>
          <p:spPr>
            <a:xfrm>
              <a:off x="329558" y="273326"/>
              <a:ext cx="4699641" cy="786181"/>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1 HR 30 MIN</a:t>
              </a:r>
            </a:p>
          </p:txBody>
        </p:sp>
      </p:grpSp>
      <p:grpSp>
        <p:nvGrpSpPr>
          <p:cNvPr id="23" name="Group 22"/>
          <p:cNvGrpSpPr/>
          <p:nvPr/>
        </p:nvGrpSpPr>
        <p:grpSpPr>
          <a:xfrm>
            <a:off x="485352" y="1600200"/>
            <a:ext cx="4486698" cy="4343400"/>
            <a:chOff x="886248" y="1981200"/>
            <a:chExt cx="3295406" cy="2047672"/>
          </a:xfrm>
        </p:grpSpPr>
        <p:sp>
          <p:nvSpPr>
            <p:cNvPr id="26" name="Rectangle 25"/>
            <p:cNvSpPr/>
            <p:nvPr/>
          </p:nvSpPr>
          <p:spPr>
            <a:xfrm>
              <a:off x="886248" y="3627073"/>
              <a:ext cx="3238667" cy="401799"/>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bwMode="auto">
            <a:xfrm>
              <a:off x="950516" y="2195401"/>
              <a:ext cx="3231138" cy="1767000"/>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42900" indent="-342900" defTabSz="914099">
                <a:buFont typeface="+mj-lt"/>
                <a:buAutoNum type="arabicPeriod"/>
              </a:pPr>
              <a:r>
                <a:rPr lang="en-US" sz="1600" dirty="0">
                  <a:solidFill>
                    <a:schemeClr val="bg1"/>
                  </a:solidFill>
                </a:rPr>
                <a:t>Learn about Grand Central &amp; Troubleshooting</a:t>
              </a:r>
            </a:p>
            <a:p>
              <a:pPr marL="850544" lvl="1" indent="-342900">
                <a:buFont typeface="+mj-lt"/>
                <a:buAutoNum type="alphaLcPeriod"/>
              </a:pPr>
              <a:r>
                <a:rPr lang="en-US" dirty="0"/>
                <a:t>C2 DOC 423465 - </a:t>
              </a:r>
              <a:r>
                <a:rPr lang="en-US" u="sng" dirty="0">
                  <a:hlinkClick r:id="rId3"/>
                </a:rPr>
                <a:t>Grand Central Policy &amp; Procedure</a:t>
              </a:r>
              <a:endParaRPr lang="en-US" dirty="0"/>
            </a:p>
            <a:p>
              <a:pPr marL="850544" lvl="1" indent="-342900">
                <a:buFont typeface="+mj-lt"/>
                <a:buAutoNum type="alphaLcPeriod"/>
              </a:pPr>
              <a:r>
                <a:rPr lang="en-US" dirty="0"/>
                <a:t>C2 DOC 424227 - </a:t>
              </a:r>
              <a:r>
                <a:rPr lang="en-US" u="sng" dirty="0">
                  <a:hlinkClick r:id="rId4"/>
                </a:rPr>
                <a:t>Standard Troubleshooting Process</a:t>
              </a:r>
              <a:r>
                <a:rPr lang="en-US" dirty="0"/>
                <a:t> </a:t>
              </a:r>
            </a:p>
            <a:p>
              <a:pPr marL="850544" lvl="1" indent="-342900">
                <a:buFont typeface="+mj-lt"/>
                <a:buAutoNum type="alphaLcPeriod"/>
              </a:pPr>
              <a:r>
                <a:rPr lang="en-US" dirty="0"/>
                <a:t>C2 DOC 423803 - </a:t>
              </a:r>
              <a:r>
                <a:rPr lang="en-US" u="sng" dirty="0">
                  <a:hlinkClick r:id="rId5"/>
                </a:rPr>
                <a:t>The Fix: Grand Central</a:t>
              </a:r>
              <a:r>
                <a:rPr lang="en-US" dirty="0"/>
                <a:t> </a:t>
              </a:r>
            </a:p>
            <a:p>
              <a:pPr marL="342900" indent="-342900" defTabSz="914099">
                <a:buFont typeface="+mj-lt"/>
                <a:buAutoNum type="arabicPeriod"/>
              </a:pPr>
              <a:r>
                <a:rPr lang="en-US" sz="1600" dirty="0">
                  <a:solidFill>
                    <a:schemeClr val="bg1"/>
                  </a:solidFill>
                </a:rPr>
                <a:t>Check your phone in C2 to see what known issues exist and the troubleshooting solutions for your phone.</a:t>
              </a:r>
            </a:p>
          </p:txBody>
        </p:sp>
        <p:sp>
          <p:nvSpPr>
            <p:cNvPr id="28" name="Rectangle 27"/>
            <p:cNvSpPr/>
            <p:nvPr/>
          </p:nvSpPr>
          <p:spPr bwMode="auto">
            <a:xfrm>
              <a:off x="886248" y="1981200"/>
              <a:ext cx="3238667" cy="302821"/>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C2 RESEARCH</a:t>
              </a:r>
            </a:p>
          </p:txBody>
        </p:sp>
      </p:grpSp>
      <p:grpSp>
        <p:nvGrpSpPr>
          <p:cNvPr id="31" name="Group 30"/>
          <p:cNvGrpSpPr/>
          <p:nvPr/>
        </p:nvGrpSpPr>
        <p:grpSpPr>
          <a:xfrm>
            <a:off x="5474970" y="1657350"/>
            <a:ext cx="4069156" cy="3182130"/>
            <a:chOff x="886248" y="1981201"/>
            <a:chExt cx="3295406" cy="2311116"/>
          </a:xfrm>
        </p:grpSpPr>
        <p:sp>
          <p:nvSpPr>
            <p:cNvPr id="32" name="Rectangle 31"/>
            <p:cNvSpPr/>
            <p:nvPr/>
          </p:nvSpPr>
          <p:spPr>
            <a:xfrm>
              <a:off x="886248" y="3796790"/>
              <a:ext cx="3238667" cy="49552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Rectangle 34"/>
            <p:cNvSpPr/>
            <p:nvPr/>
          </p:nvSpPr>
          <p:spPr bwMode="auto">
            <a:xfrm>
              <a:off x="950515" y="2371382"/>
              <a:ext cx="3231139" cy="1837354"/>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1600" dirty="0">
                  <a:solidFill>
                    <a:schemeClr val="bg1"/>
                  </a:solidFill>
                </a:rPr>
                <a:t>Complete the </a:t>
              </a:r>
              <a:r>
                <a:rPr lang="en-US" sz="1600">
                  <a:solidFill>
                    <a:schemeClr val="bg1"/>
                  </a:solidFill>
                </a:rPr>
                <a:t>following WBTs:</a:t>
              </a:r>
              <a:endParaRPr lang="en-US" sz="1600" dirty="0">
                <a:solidFill>
                  <a:schemeClr val="bg1"/>
                </a:solidFill>
              </a:endParaRPr>
            </a:p>
            <a:p>
              <a:pPr defTabSz="914099"/>
              <a:endParaRPr lang="en-US" sz="1600" dirty="0">
                <a:solidFill>
                  <a:schemeClr val="bg1"/>
                </a:solidFill>
              </a:endParaRPr>
            </a:p>
            <a:p>
              <a:pPr marL="342900" indent="-342900" defTabSz="914099">
                <a:buFont typeface="+mj-lt"/>
                <a:buAutoNum type="alphaLcPeriod"/>
              </a:pPr>
              <a:r>
                <a:rPr lang="en-US" sz="1600" dirty="0">
                  <a:solidFill>
                    <a:schemeClr val="bg1"/>
                  </a:solidFill>
                </a:rPr>
                <a:t>Apple Warranty Exchange</a:t>
              </a:r>
            </a:p>
            <a:p>
              <a:pPr marL="342900" indent="-342900" defTabSz="914099">
                <a:buFont typeface="+mj-lt"/>
                <a:buAutoNum type="alphaLcPeriod"/>
              </a:pPr>
              <a:r>
                <a:rPr lang="en-US" sz="1600" dirty="0">
                  <a:solidFill>
                    <a:schemeClr val="bg1"/>
                  </a:solidFill>
                </a:rPr>
                <a:t>Warranty Exchange Just Got Awesome – the Un-carrier Experience </a:t>
              </a:r>
            </a:p>
            <a:p>
              <a:pPr marL="342900" indent="-342900" defTabSz="914099">
                <a:buFont typeface="+mj-lt"/>
                <a:buAutoNum type="alphaLcPeriod"/>
              </a:pPr>
              <a:r>
                <a:rPr lang="en-US" sz="1600" dirty="0">
                  <a:solidFill>
                    <a:schemeClr val="bg1"/>
                  </a:solidFill>
                </a:rPr>
                <a:t>Warranty Exchange Just Got Awesome – Before During and After </a:t>
              </a:r>
            </a:p>
          </p:txBody>
        </p:sp>
        <p:sp>
          <p:nvSpPr>
            <p:cNvPr id="36" name="Rectangle 35"/>
            <p:cNvSpPr/>
            <p:nvPr/>
          </p:nvSpPr>
          <p:spPr bwMode="auto">
            <a:xfrm>
              <a:off x="886248" y="1981201"/>
              <a:ext cx="3238667" cy="466507"/>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gradFill>
                    <a:gsLst>
                      <a:gs pos="0">
                        <a:srgbClr val="FFFFFF"/>
                      </a:gs>
                      <a:gs pos="100000">
                        <a:srgbClr val="FFFFFF"/>
                      </a:gs>
                    </a:gsLst>
                    <a:lin ang="5400000" scaled="0"/>
                  </a:gradFill>
                </a:rPr>
                <a:t>COMPLETE</a:t>
              </a:r>
            </a:p>
          </p:txBody>
        </p:sp>
      </p:grpSp>
      <p:grpSp>
        <p:nvGrpSpPr>
          <p:cNvPr id="54" name="Group 53"/>
          <p:cNvGrpSpPr/>
          <p:nvPr/>
        </p:nvGrpSpPr>
        <p:grpSpPr>
          <a:xfrm>
            <a:off x="74903" y="6733213"/>
            <a:ext cx="9953017" cy="1087562"/>
            <a:chOff x="74903" y="6733213"/>
            <a:chExt cx="9953017" cy="1087562"/>
          </a:xfrm>
        </p:grpSpPr>
        <p:pic>
          <p:nvPicPr>
            <p:cNvPr id="55" name="Picture 5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56" name="Group 55"/>
            <p:cNvGrpSpPr/>
            <p:nvPr/>
          </p:nvGrpSpPr>
          <p:grpSpPr>
            <a:xfrm>
              <a:off x="74903" y="7034960"/>
              <a:ext cx="9906113" cy="655729"/>
              <a:chOff x="0" y="5821271"/>
              <a:chExt cx="9144000" cy="655729"/>
            </a:xfrm>
          </p:grpSpPr>
          <p:sp>
            <p:nvSpPr>
              <p:cNvPr id="60" name="Rectangle 5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1" name="Rectangle 6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2" name="Rectangle 6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10</a:t>
                </a:fld>
                <a:r>
                  <a:rPr lang="en-US" sz="1400" dirty="0"/>
                  <a:t> - Lean On Me</a:t>
                </a:r>
              </a:p>
            </p:txBody>
          </p:sp>
        </p:grpSp>
        <p:pic>
          <p:nvPicPr>
            <p:cNvPr id="57" name="Picture 5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58" name="TextBox 5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59" name="Rectangle 5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35473425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485352" y="379505"/>
            <a:ext cx="4191000" cy="838200"/>
            <a:chOff x="185185" y="210818"/>
            <a:chExt cx="4950276" cy="917175"/>
          </a:xfrm>
        </p:grpSpPr>
        <p:sp>
          <p:nvSpPr>
            <p:cNvPr id="13" name="Rectangle 12"/>
            <p:cNvSpPr/>
            <p:nvPr/>
          </p:nvSpPr>
          <p:spPr>
            <a:xfrm>
              <a:off x="185185" y="429522"/>
              <a:ext cx="381000"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263563" y="210818"/>
              <a:ext cx="2590801"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 name="Rectangle 13"/>
            <p:cNvSpPr/>
            <p:nvPr/>
          </p:nvSpPr>
          <p:spPr>
            <a:xfrm>
              <a:off x="4171722" y="666144"/>
              <a:ext cx="963739" cy="38913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p:cNvSpPr/>
            <p:nvPr/>
          </p:nvSpPr>
          <p:spPr>
            <a:xfrm>
              <a:off x="2467583" y="433313"/>
              <a:ext cx="2561617" cy="69468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Rectangle 17"/>
            <p:cNvSpPr/>
            <p:nvPr/>
          </p:nvSpPr>
          <p:spPr>
            <a:xfrm>
              <a:off x="329559" y="273325"/>
              <a:ext cx="4699642" cy="78618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DO IT YOURSELF</a:t>
              </a:r>
            </a:p>
          </p:txBody>
        </p:sp>
      </p:grpSp>
      <p:grpSp>
        <p:nvGrpSpPr>
          <p:cNvPr id="29" name="Group 28"/>
          <p:cNvGrpSpPr/>
          <p:nvPr/>
        </p:nvGrpSpPr>
        <p:grpSpPr>
          <a:xfrm>
            <a:off x="7424459" y="615159"/>
            <a:ext cx="1795741" cy="621984"/>
            <a:chOff x="103381" y="198949"/>
            <a:chExt cx="5071309" cy="929044"/>
          </a:xfrm>
        </p:grpSpPr>
        <p:sp>
          <p:nvSpPr>
            <p:cNvPr id="30" name="Rectangle 29"/>
            <p:cNvSpPr/>
            <p:nvPr/>
          </p:nvSpPr>
          <p:spPr>
            <a:xfrm>
              <a:off x="103381" y="198949"/>
              <a:ext cx="2590802" cy="720586"/>
            </a:xfrm>
            <a:prstGeom prst="rect">
              <a:avLst/>
            </a:prstGeom>
            <a:solidFill>
              <a:schemeClr val="tx1">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Rectangle 32"/>
            <p:cNvSpPr/>
            <p:nvPr/>
          </p:nvSpPr>
          <p:spPr>
            <a:xfrm>
              <a:off x="2613071" y="433313"/>
              <a:ext cx="2561619" cy="694680"/>
            </a:xfrm>
            <a:prstGeom prst="rect">
              <a:avLst/>
            </a:prstGeom>
            <a:solidFill>
              <a:schemeClr val="tx1">
                <a:alpha val="7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 name="Rectangle 33"/>
            <p:cNvSpPr/>
            <p:nvPr/>
          </p:nvSpPr>
          <p:spPr>
            <a:xfrm>
              <a:off x="329558" y="273326"/>
              <a:ext cx="4699641" cy="786181"/>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 15 MIN</a:t>
              </a:r>
            </a:p>
          </p:txBody>
        </p:sp>
      </p:grpSp>
      <p:grpSp>
        <p:nvGrpSpPr>
          <p:cNvPr id="23" name="Group 22"/>
          <p:cNvGrpSpPr/>
          <p:nvPr/>
        </p:nvGrpSpPr>
        <p:grpSpPr>
          <a:xfrm>
            <a:off x="1943100" y="1752599"/>
            <a:ext cx="6172200" cy="4545865"/>
            <a:chOff x="886248" y="1981200"/>
            <a:chExt cx="3295406" cy="2047672"/>
          </a:xfrm>
        </p:grpSpPr>
        <p:sp>
          <p:nvSpPr>
            <p:cNvPr id="26" name="Rectangle 25"/>
            <p:cNvSpPr/>
            <p:nvPr/>
          </p:nvSpPr>
          <p:spPr>
            <a:xfrm>
              <a:off x="886248" y="3627073"/>
              <a:ext cx="3238667" cy="401799"/>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bwMode="auto">
            <a:xfrm>
              <a:off x="950516" y="2338079"/>
              <a:ext cx="3231138" cy="1624322"/>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marL="342900" indent="-342900" defTabSz="914099">
                <a:buFont typeface="+mj-lt"/>
                <a:buAutoNum type="arabicPeriod"/>
              </a:pPr>
              <a:r>
                <a:rPr lang="en-US" sz="1600" dirty="0">
                  <a:solidFill>
                    <a:schemeClr val="bg1"/>
                  </a:solidFill>
                </a:rPr>
                <a:t>Access at </a:t>
              </a:r>
              <a:r>
                <a:rPr lang="en-US" sz="1600" dirty="0">
                  <a:solidFill>
                    <a:schemeClr val="bg1"/>
                  </a:solidFill>
                  <a:hlinkClick r:id="rId3"/>
                </a:rPr>
                <a:t>https://grandcentral.t-mobile.com/</a:t>
              </a:r>
              <a:endParaRPr lang="en-US" sz="1600" dirty="0">
                <a:solidFill>
                  <a:schemeClr val="bg1"/>
                </a:solidFill>
              </a:endParaRPr>
            </a:p>
            <a:p>
              <a:pPr marL="342900" indent="-342900" defTabSz="914099">
                <a:buFont typeface="+mj-lt"/>
                <a:buAutoNum type="arabicPeriod"/>
              </a:pPr>
              <a:r>
                <a:rPr lang="en-US" sz="1600" dirty="0">
                  <a:solidFill>
                    <a:schemeClr val="bg1"/>
                  </a:solidFill>
                </a:rPr>
                <a:t>Log in with your </a:t>
              </a:r>
              <a:r>
                <a:rPr lang="en-US" sz="1600" dirty="0">
                  <a:solidFill>
                    <a:srgbClr val="E20074"/>
                  </a:solidFill>
                </a:rPr>
                <a:t>NT ID &amp; PW</a:t>
              </a:r>
            </a:p>
            <a:p>
              <a:pPr marL="342900" indent="-342900" defTabSz="914099">
                <a:buFont typeface="+mj-lt"/>
                <a:buAutoNum type="arabicPeriod"/>
              </a:pPr>
              <a:r>
                <a:rPr lang="en-US" sz="1600" dirty="0">
                  <a:solidFill>
                    <a:schemeClr val="bg1"/>
                  </a:solidFill>
                </a:rPr>
                <a:t>Enter the phone number given by the Facilitator</a:t>
              </a:r>
            </a:p>
            <a:p>
              <a:pPr marL="342900" indent="-342900" defTabSz="914099">
                <a:buFont typeface="+mj-lt"/>
                <a:buAutoNum type="arabicPeriod"/>
              </a:pPr>
              <a:r>
                <a:rPr lang="en-US" sz="1600" dirty="0">
                  <a:solidFill>
                    <a:schemeClr val="bg1"/>
                  </a:solidFill>
                </a:rPr>
                <a:t>Look to the bottom left corner </a:t>
              </a:r>
              <a:r>
                <a:rPr lang="en-US" sz="1600">
                  <a:solidFill>
                    <a:schemeClr val="bg1"/>
                  </a:solidFill>
                </a:rPr>
                <a:t>&amp; select </a:t>
              </a:r>
              <a:r>
                <a:rPr lang="en-US" sz="1600" dirty="0">
                  <a:solidFill>
                    <a:srgbClr val="E20074"/>
                  </a:solidFill>
                </a:rPr>
                <a:t>Need Help? </a:t>
              </a:r>
            </a:p>
            <a:p>
              <a:pPr marL="342900" indent="-342900" defTabSz="914099">
                <a:buFont typeface="+mj-lt"/>
                <a:buAutoNum type="arabicPeriod"/>
              </a:pPr>
              <a:r>
                <a:rPr lang="en-US" sz="1600" dirty="0">
                  <a:solidFill>
                    <a:schemeClr val="bg1"/>
                  </a:solidFill>
                </a:rPr>
                <a:t>Search &amp; complete the following flows:</a:t>
              </a:r>
            </a:p>
            <a:p>
              <a:pPr marL="850544" lvl="1" indent="-342900" defTabSz="914099">
                <a:buFont typeface="+mj-lt"/>
                <a:buAutoNum type="alphaLcParenR"/>
              </a:pPr>
              <a:r>
                <a:rPr lang="en-US" sz="1600" dirty="0">
                  <a:solidFill>
                    <a:schemeClr val="bg1"/>
                  </a:solidFill>
                </a:rPr>
                <a:t>Send Promotion SMS to Customer</a:t>
              </a:r>
            </a:p>
            <a:p>
              <a:pPr marL="850544" lvl="1" indent="-342900" defTabSz="914099">
                <a:buFont typeface="+mj-lt"/>
                <a:buAutoNum type="alphaLcParenR"/>
              </a:pPr>
              <a:r>
                <a:rPr lang="en-US" sz="1600" dirty="0">
                  <a:solidFill>
                    <a:schemeClr val="bg1"/>
                  </a:solidFill>
                </a:rPr>
                <a:t>Customer Experiencing Slow Internet</a:t>
              </a:r>
            </a:p>
            <a:p>
              <a:pPr marL="850544" lvl="1" indent="-342900" defTabSz="914099">
                <a:buFont typeface="+mj-lt"/>
                <a:buAutoNum type="alphaLcParenR"/>
              </a:pPr>
              <a:r>
                <a:rPr lang="en-US" sz="1600" dirty="0">
                  <a:solidFill>
                    <a:schemeClr val="bg1"/>
                  </a:solidFill>
                </a:rPr>
                <a:t>Find C2 Device Details</a:t>
              </a:r>
            </a:p>
            <a:p>
              <a:pPr marL="850544" lvl="1" indent="-342900" defTabSz="914099">
                <a:buFont typeface="+mj-lt"/>
                <a:buAutoNum type="alphaLcParenR"/>
              </a:pPr>
              <a:r>
                <a:rPr lang="en-US" sz="1600" dirty="0">
                  <a:solidFill>
                    <a:schemeClr val="bg1"/>
                  </a:solidFill>
                </a:rPr>
                <a:t>Review Apps on Device</a:t>
              </a:r>
            </a:p>
            <a:p>
              <a:pPr marL="850544" lvl="1" indent="-342900" defTabSz="914099">
                <a:buFont typeface="+mj-lt"/>
                <a:buAutoNum type="alphaLcParenR"/>
              </a:pPr>
              <a:r>
                <a:rPr lang="en-US" sz="1600" dirty="0">
                  <a:solidFill>
                    <a:schemeClr val="bg1"/>
                  </a:solidFill>
                </a:rPr>
                <a:t>Remove Apps from Device</a:t>
              </a:r>
            </a:p>
            <a:p>
              <a:pPr marL="850544" lvl="1" indent="-342900" defTabSz="914099">
                <a:buFont typeface="+mj-lt"/>
                <a:buAutoNum type="alphaLcParenR"/>
              </a:pPr>
              <a:r>
                <a:rPr lang="en-US" sz="1600" dirty="0">
                  <a:solidFill>
                    <a:schemeClr val="bg1"/>
                  </a:solidFill>
                </a:rPr>
                <a:t>Check Network</a:t>
              </a:r>
            </a:p>
            <a:p>
              <a:pPr marL="850544" lvl="1" indent="-342900" defTabSz="914099">
                <a:buFont typeface="+mj-lt"/>
                <a:buAutoNum type="alphaLcParenR"/>
              </a:pPr>
              <a:r>
                <a:rPr lang="en-US" sz="1600" dirty="0">
                  <a:solidFill>
                    <a:schemeClr val="bg1"/>
                  </a:solidFill>
                </a:rPr>
                <a:t>Find Application Issues</a:t>
              </a:r>
            </a:p>
            <a:p>
              <a:pPr marL="117475" indent="-117475" defTabSz="914099">
                <a:buFont typeface="Arial" panose="020B0604020202020204" pitchFamily="34" charset="0"/>
                <a:buChar char="•"/>
              </a:pPr>
              <a:endParaRPr lang="en-US" sz="1600" dirty="0">
                <a:solidFill>
                  <a:schemeClr val="bg1"/>
                </a:solidFill>
              </a:endParaRPr>
            </a:p>
          </p:txBody>
        </p:sp>
        <p:sp>
          <p:nvSpPr>
            <p:cNvPr id="28" name="Rectangle 27"/>
            <p:cNvSpPr/>
            <p:nvPr/>
          </p:nvSpPr>
          <p:spPr bwMode="auto">
            <a:xfrm>
              <a:off x="886248" y="1981200"/>
              <a:ext cx="3238667" cy="381052"/>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GRAND CENTRAL – WALKME FLOWS</a:t>
              </a:r>
            </a:p>
          </p:txBody>
        </p:sp>
      </p:grpSp>
      <p:grpSp>
        <p:nvGrpSpPr>
          <p:cNvPr id="54" name="Group 53"/>
          <p:cNvGrpSpPr/>
          <p:nvPr/>
        </p:nvGrpSpPr>
        <p:grpSpPr>
          <a:xfrm>
            <a:off x="74903" y="6733213"/>
            <a:ext cx="9953017" cy="1087562"/>
            <a:chOff x="74903" y="6733213"/>
            <a:chExt cx="9953017" cy="1087562"/>
          </a:xfrm>
        </p:grpSpPr>
        <p:pic>
          <p:nvPicPr>
            <p:cNvPr id="55" name="Picture 5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56" name="Group 55"/>
            <p:cNvGrpSpPr/>
            <p:nvPr/>
          </p:nvGrpSpPr>
          <p:grpSpPr>
            <a:xfrm>
              <a:off x="74903" y="7034960"/>
              <a:ext cx="9906113" cy="655729"/>
              <a:chOff x="0" y="5821271"/>
              <a:chExt cx="9144000" cy="655729"/>
            </a:xfrm>
          </p:grpSpPr>
          <p:sp>
            <p:nvSpPr>
              <p:cNvPr id="60" name="Rectangle 5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1" name="Rectangle 6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2" name="Rectangle 6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a:pPr/>
                  <a:t>11</a:t>
                </a:fld>
                <a:r>
                  <a:rPr lang="en-US" sz="1400" dirty="0"/>
                  <a:t> – Frontline Tools</a:t>
                </a:r>
              </a:p>
            </p:txBody>
          </p:sp>
        </p:grpSp>
        <p:pic>
          <p:nvPicPr>
            <p:cNvPr id="57" name="Picture 5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58" name="TextBox 5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59" name="Rectangle 5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27163200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screen">
            <a:extLst>
              <a:ext uri="{28A0092B-C50C-407E-A947-70E740481C1C}">
                <a14:useLocalDpi xmlns:a14="http://schemas.microsoft.com/office/drawing/2010/main"/>
              </a:ext>
            </a:extLst>
          </a:blip>
          <a:srcRect b="-2"/>
          <a:stretch/>
        </p:blipFill>
        <p:spPr>
          <a:xfrm>
            <a:off x="0" y="0"/>
            <a:ext cx="10058400" cy="3456158"/>
          </a:xfrm>
          <a:prstGeom prst="rect">
            <a:avLst/>
          </a:prstGeom>
        </p:spPr>
      </p:pic>
      <p:sp>
        <p:nvSpPr>
          <p:cNvPr id="15" name="Text Placeholder 2"/>
          <p:cNvSpPr txBox="1">
            <a:spLocks/>
          </p:cNvSpPr>
          <p:nvPr/>
        </p:nvSpPr>
        <p:spPr>
          <a:xfrm>
            <a:off x="228600" y="2725649"/>
            <a:ext cx="7239000" cy="664888"/>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The Download - DIY</a:t>
            </a:r>
          </a:p>
        </p:txBody>
      </p:sp>
      <p:sp>
        <p:nvSpPr>
          <p:cNvPr id="12" name="TextBox 11"/>
          <p:cNvSpPr txBox="1"/>
          <p:nvPr/>
        </p:nvSpPr>
        <p:spPr>
          <a:xfrm>
            <a:off x="266700" y="3663072"/>
            <a:ext cx="9714316" cy="2169825"/>
          </a:xfrm>
          <a:prstGeom prst="rect">
            <a:avLst/>
          </a:prstGeom>
        </p:spPr>
        <p:txBody>
          <a:bodyPr wrap="square" rtlCol="0">
            <a:spAutoFit/>
          </a:bodyPr>
          <a:lstStyle/>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Which </a:t>
            </a:r>
            <a:r>
              <a:rPr lang="en-US" sz="2400" dirty="0">
                <a:solidFill>
                  <a:srgbClr val="E20074"/>
                </a:solidFill>
                <a:latin typeface="Arial" charset="0"/>
                <a:ea typeface="Arial" charset="0"/>
                <a:cs typeface="Arial" charset="0"/>
              </a:rPr>
              <a:t>Interaction Model behaviors </a:t>
            </a:r>
            <a:r>
              <a:rPr lang="en-US" sz="2400" dirty="0">
                <a:latin typeface="Arial" charset="0"/>
                <a:ea typeface="Arial" charset="0"/>
                <a:cs typeface="Arial" charset="0"/>
              </a:rPr>
              <a:t>do you think go the farthest in </a:t>
            </a:r>
            <a:r>
              <a:rPr lang="en-US" sz="2400" dirty="0">
                <a:solidFill>
                  <a:srgbClr val="E20074"/>
                </a:solidFill>
                <a:latin typeface="Arial" charset="0"/>
                <a:ea typeface="Arial" charset="0"/>
                <a:cs typeface="Arial" charset="0"/>
              </a:rPr>
              <a:t>building customer loyalty </a:t>
            </a:r>
            <a:r>
              <a:rPr lang="en-US" sz="2400" dirty="0">
                <a:latin typeface="Arial" charset="0"/>
                <a:ea typeface="Arial" charset="0"/>
                <a:cs typeface="Arial" charset="0"/>
              </a:rPr>
              <a:t>when our customers have issues and why?</a:t>
            </a:r>
          </a:p>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How can you </a:t>
            </a:r>
            <a:r>
              <a:rPr lang="en-US" sz="2400" dirty="0">
                <a:solidFill>
                  <a:srgbClr val="E20074"/>
                </a:solidFill>
                <a:latin typeface="Arial" charset="0"/>
                <a:ea typeface="Arial" charset="0"/>
                <a:cs typeface="Arial" charset="0"/>
              </a:rPr>
              <a:t>Make It Personal </a:t>
            </a:r>
            <a:r>
              <a:rPr lang="en-US" sz="2400" dirty="0">
                <a:latin typeface="Arial" charset="0"/>
                <a:ea typeface="Arial" charset="0"/>
                <a:cs typeface="Arial" charset="0"/>
              </a:rPr>
              <a:t>when finding the root cause of a customer’s issue?</a:t>
            </a:r>
          </a:p>
        </p:txBody>
      </p:sp>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12</a:t>
                </a:fld>
                <a:r>
                  <a:rPr lang="en-US" sz="1400" dirty="0"/>
                  <a:t> - Lean On Me</a:t>
                </a:r>
              </a:p>
            </p:txBody>
          </p:sp>
        </p:grpSp>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3818768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b="-2"/>
          <a:stretch/>
        </p:blipFill>
        <p:spPr>
          <a:xfrm>
            <a:off x="0" y="0"/>
            <a:ext cx="10058400" cy="3456158"/>
          </a:xfrm>
          <a:prstGeom prst="rect">
            <a:avLst/>
          </a:prstGeom>
        </p:spPr>
      </p:pic>
      <p:sp>
        <p:nvSpPr>
          <p:cNvPr id="15" name="Text Placeholder 2"/>
          <p:cNvSpPr txBox="1">
            <a:spLocks/>
          </p:cNvSpPr>
          <p:nvPr/>
        </p:nvSpPr>
        <p:spPr>
          <a:xfrm>
            <a:off x="228600" y="2725649"/>
            <a:ext cx="7239000" cy="664888"/>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The Download - DIY</a:t>
            </a:r>
          </a:p>
        </p:txBody>
      </p:sp>
      <p:sp>
        <p:nvSpPr>
          <p:cNvPr id="12" name="TextBox 11"/>
          <p:cNvSpPr txBox="1"/>
          <p:nvPr/>
        </p:nvSpPr>
        <p:spPr>
          <a:xfrm>
            <a:off x="266700" y="3663072"/>
            <a:ext cx="9525000" cy="1661993"/>
          </a:xfrm>
          <a:prstGeom prst="rect">
            <a:avLst/>
          </a:prstGeom>
        </p:spPr>
        <p:txBody>
          <a:bodyPr wrap="square" rtlCol="0">
            <a:spAutoFit/>
          </a:bodyPr>
          <a:lstStyle/>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are the benefits of using Grand Central?</a:t>
            </a:r>
          </a:p>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How would you describe Grand Central?</a:t>
            </a:r>
          </a:p>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Where can you find help navigating Grand Central?</a:t>
            </a:r>
          </a:p>
        </p:txBody>
      </p:sp>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a:pPr/>
                  <a:t>13</a:t>
                </a:fld>
                <a:r>
                  <a:rPr lang="en-US" sz="1400" dirty="0"/>
                  <a:t> – Frontline Tools</a:t>
                </a:r>
              </a:p>
            </p:txBody>
          </p:sp>
        </p:grpSp>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14767403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57200" y="316838"/>
            <a:ext cx="4886326" cy="826513"/>
            <a:chOff x="211403" y="204837"/>
            <a:chExt cx="4886911" cy="923156"/>
          </a:xfrm>
        </p:grpSpPr>
        <p:sp>
          <p:nvSpPr>
            <p:cNvPr id="28" name="Rectangle 27"/>
            <p:cNvSpPr/>
            <p:nvPr/>
          </p:nvSpPr>
          <p:spPr>
            <a:xfrm>
              <a:off x="263563" y="204837"/>
              <a:ext cx="2590801" cy="726568"/>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Rectangle 20"/>
            <p:cNvSpPr/>
            <p:nvPr/>
          </p:nvSpPr>
          <p:spPr>
            <a:xfrm>
              <a:off x="211403" y="419954"/>
              <a:ext cx="381000"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Rectangle 22"/>
            <p:cNvSpPr/>
            <p:nvPr/>
          </p:nvSpPr>
          <p:spPr>
            <a:xfrm>
              <a:off x="4181886" y="206270"/>
              <a:ext cx="916428" cy="59411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Rectangle 25"/>
            <p:cNvSpPr/>
            <p:nvPr/>
          </p:nvSpPr>
          <p:spPr>
            <a:xfrm>
              <a:off x="2467583" y="433312"/>
              <a:ext cx="2483211" cy="694681"/>
            </a:xfrm>
            <a:prstGeom prst="rect">
              <a:avLst/>
            </a:prstGeom>
            <a:solidFill>
              <a:schemeClr val="tx1">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a:xfrm>
              <a:off x="329559" y="273325"/>
              <a:ext cx="4699641" cy="78618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BRING IT TOGETHER</a:t>
              </a:r>
            </a:p>
          </p:txBody>
        </p:sp>
      </p:grpSp>
      <p:grpSp>
        <p:nvGrpSpPr>
          <p:cNvPr id="35" name="Group 34"/>
          <p:cNvGrpSpPr/>
          <p:nvPr/>
        </p:nvGrpSpPr>
        <p:grpSpPr>
          <a:xfrm>
            <a:off x="7070980" y="509435"/>
            <a:ext cx="1917556" cy="644451"/>
            <a:chOff x="131417" y="192833"/>
            <a:chExt cx="5047148" cy="931264"/>
          </a:xfrm>
        </p:grpSpPr>
        <p:sp>
          <p:nvSpPr>
            <p:cNvPr id="37" name="Rectangle 36"/>
            <p:cNvSpPr/>
            <p:nvPr/>
          </p:nvSpPr>
          <p:spPr>
            <a:xfrm>
              <a:off x="2722213" y="658070"/>
              <a:ext cx="2456352" cy="46602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Rectangle 39"/>
            <p:cNvSpPr/>
            <p:nvPr/>
          </p:nvSpPr>
          <p:spPr>
            <a:xfrm>
              <a:off x="131417" y="192833"/>
              <a:ext cx="2590799"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Rectangle 38"/>
            <p:cNvSpPr/>
            <p:nvPr/>
          </p:nvSpPr>
          <p:spPr>
            <a:xfrm>
              <a:off x="329559" y="273325"/>
              <a:ext cx="4699641" cy="78618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1 HR 30 MIN</a:t>
              </a:r>
            </a:p>
          </p:txBody>
        </p:sp>
      </p:grpSp>
      <p:grpSp>
        <p:nvGrpSpPr>
          <p:cNvPr id="41" name="Group 40"/>
          <p:cNvGrpSpPr/>
          <p:nvPr/>
        </p:nvGrpSpPr>
        <p:grpSpPr>
          <a:xfrm>
            <a:off x="74903" y="6733213"/>
            <a:ext cx="9953017" cy="1087562"/>
            <a:chOff x="74903" y="6733213"/>
            <a:chExt cx="9953017" cy="1087562"/>
          </a:xfrm>
        </p:grpSpPr>
        <p:pic>
          <p:nvPicPr>
            <p:cNvPr id="42" name="Picture 4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3" name="Group 42"/>
            <p:cNvGrpSpPr/>
            <p:nvPr/>
          </p:nvGrpSpPr>
          <p:grpSpPr>
            <a:xfrm>
              <a:off x="74903" y="7034960"/>
              <a:ext cx="9906113" cy="655729"/>
              <a:chOff x="0" y="5821271"/>
              <a:chExt cx="9144000" cy="655729"/>
            </a:xfrm>
          </p:grpSpPr>
          <p:sp>
            <p:nvSpPr>
              <p:cNvPr id="47" name="Rectangle 46"/>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 name="Rectangle 47"/>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 name="Rectangle 48"/>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14</a:t>
                </a:fld>
                <a:r>
                  <a:rPr lang="en-US" sz="1400" dirty="0"/>
                  <a:t> – Lean On Me</a:t>
                </a:r>
              </a:p>
            </p:txBody>
          </p:sp>
        </p:grpSp>
        <p:pic>
          <p:nvPicPr>
            <p:cNvPr id="44" name="Picture 4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5" name="TextBox 44"/>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6" name="Rectangle 45"/>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50" name="TextBox 49"/>
          <p:cNvSpPr txBox="1"/>
          <p:nvPr/>
        </p:nvSpPr>
        <p:spPr>
          <a:xfrm>
            <a:off x="972789" y="1937091"/>
            <a:ext cx="7825155" cy="2923877"/>
          </a:xfrm>
          <a:prstGeom prst="rect">
            <a:avLst/>
          </a:prstGeom>
        </p:spPr>
        <p:txBody>
          <a:bodyPr wrap="square" rtlCol="0" anchor="t">
            <a:spAutoFit/>
          </a:bodyPr>
          <a:lstStyle/>
          <a:p>
            <a:pPr marL="964565" lvl="1" indent="-457200">
              <a:spcAft>
                <a:spcPts val="2400"/>
              </a:spcAft>
              <a:buClr>
                <a:schemeClr val="accent1"/>
              </a:buClr>
              <a:buFont typeface="+mj-lt"/>
              <a:buAutoNum type="arabicPeriod"/>
            </a:pPr>
            <a:r>
              <a:rPr lang="en-US" sz="2400" dirty="0">
                <a:latin typeface="Arial" charset="0"/>
                <a:ea typeface="Arial" charset="0"/>
                <a:cs typeface="Arial" charset="0"/>
              </a:rPr>
              <a:t>Skill practice each scenario with each person in the group playing the Mobile Associate role.</a:t>
            </a:r>
            <a:endParaRPr lang="en-US" dirty="0"/>
          </a:p>
          <a:p>
            <a:pPr marL="964565" lvl="1" indent="-457200">
              <a:spcAft>
                <a:spcPts val="2400"/>
              </a:spcAft>
              <a:buClr>
                <a:schemeClr val="accent1"/>
              </a:buClr>
              <a:buFont typeface="+mj-lt"/>
              <a:buAutoNum type="arabicPeriod"/>
            </a:pPr>
            <a:r>
              <a:rPr lang="en-US" sz="2400" dirty="0">
                <a:latin typeface="Arial" charset="0"/>
                <a:ea typeface="Arial" charset="0"/>
                <a:cs typeface="Arial" charset="0"/>
              </a:rPr>
              <a:t>Refer to Device Known Issues for the specified device for the scenarios.</a:t>
            </a:r>
          </a:p>
          <a:p>
            <a:pPr marL="964565" lvl="1" indent="-457200">
              <a:spcAft>
                <a:spcPts val="2400"/>
              </a:spcAft>
              <a:buClr>
                <a:schemeClr val="accent1"/>
              </a:buClr>
              <a:buFont typeface="+mj-lt"/>
              <a:buAutoNum type="arabicPeriod"/>
            </a:pPr>
            <a:r>
              <a:rPr lang="en-US" sz="2400" dirty="0">
                <a:latin typeface="Arial" charset="0"/>
                <a:ea typeface="Arial" charset="0"/>
                <a:cs typeface="Arial" charset="0"/>
              </a:rPr>
              <a:t>Remember to Empathize &amp; Own the customer’s issue!</a:t>
            </a:r>
          </a:p>
        </p:txBody>
      </p:sp>
    </p:spTree>
    <p:custDataLst>
      <p:tags r:id="rId1"/>
    </p:custDataLst>
    <p:extLst>
      <p:ext uri="{BB962C8B-B14F-4D97-AF65-F5344CB8AC3E}">
        <p14:creationId xmlns:p14="http://schemas.microsoft.com/office/powerpoint/2010/main" val="27846098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57200" y="316838"/>
            <a:ext cx="4886326" cy="826513"/>
            <a:chOff x="211403" y="204837"/>
            <a:chExt cx="4886911" cy="923156"/>
          </a:xfrm>
        </p:grpSpPr>
        <p:sp>
          <p:nvSpPr>
            <p:cNvPr id="28" name="Rectangle 27"/>
            <p:cNvSpPr/>
            <p:nvPr/>
          </p:nvSpPr>
          <p:spPr>
            <a:xfrm>
              <a:off x="263563" y="204837"/>
              <a:ext cx="2590801" cy="726568"/>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Rectangle 20"/>
            <p:cNvSpPr/>
            <p:nvPr/>
          </p:nvSpPr>
          <p:spPr>
            <a:xfrm>
              <a:off x="211403" y="419954"/>
              <a:ext cx="381000" cy="583478"/>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Rectangle 22"/>
            <p:cNvSpPr/>
            <p:nvPr/>
          </p:nvSpPr>
          <p:spPr>
            <a:xfrm>
              <a:off x="4181886" y="206270"/>
              <a:ext cx="916428" cy="594111"/>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Rectangle 25"/>
            <p:cNvSpPr/>
            <p:nvPr/>
          </p:nvSpPr>
          <p:spPr>
            <a:xfrm>
              <a:off x="2467583" y="433312"/>
              <a:ext cx="2483211" cy="694681"/>
            </a:xfrm>
            <a:prstGeom prst="rect">
              <a:avLst/>
            </a:prstGeom>
            <a:solidFill>
              <a:schemeClr val="tx1">
                <a:alpha val="8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a:xfrm>
              <a:off x="329559" y="273325"/>
              <a:ext cx="4699641" cy="78618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BRING IT TOGETHER</a:t>
              </a:r>
            </a:p>
          </p:txBody>
        </p:sp>
      </p:grpSp>
      <p:grpSp>
        <p:nvGrpSpPr>
          <p:cNvPr id="35" name="Group 34"/>
          <p:cNvGrpSpPr/>
          <p:nvPr/>
        </p:nvGrpSpPr>
        <p:grpSpPr>
          <a:xfrm>
            <a:off x="7070980" y="509435"/>
            <a:ext cx="1917556" cy="644451"/>
            <a:chOff x="131417" y="192833"/>
            <a:chExt cx="5047148" cy="931264"/>
          </a:xfrm>
        </p:grpSpPr>
        <p:sp>
          <p:nvSpPr>
            <p:cNvPr id="37" name="Rectangle 36"/>
            <p:cNvSpPr/>
            <p:nvPr/>
          </p:nvSpPr>
          <p:spPr>
            <a:xfrm>
              <a:off x="2722213" y="658070"/>
              <a:ext cx="2456352" cy="46602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Rectangle 39"/>
            <p:cNvSpPr/>
            <p:nvPr/>
          </p:nvSpPr>
          <p:spPr>
            <a:xfrm>
              <a:off x="131417" y="192833"/>
              <a:ext cx="2590799" cy="72058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Rectangle 38"/>
            <p:cNvSpPr/>
            <p:nvPr/>
          </p:nvSpPr>
          <p:spPr>
            <a:xfrm>
              <a:off x="329559" y="273325"/>
              <a:ext cx="4699641" cy="78618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1 HR 30 MIN</a:t>
              </a:r>
            </a:p>
          </p:txBody>
        </p:sp>
      </p:grpSp>
      <p:grpSp>
        <p:nvGrpSpPr>
          <p:cNvPr id="41" name="Group 40"/>
          <p:cNvGrpSpPr/>
          <p:nvPr/>
        </p:nvGrpSpPr>
        <p:grpSpPr>
          <a:xfrm>
            <a:off x="74903" y="6733213"/>
            <a:ext cx="9953017" cy="1087562"/>
            <a:chOff x="74903" y="6733213"/>
            <a:chExt cx="9953017" cy="1087562"/>
          </a:xfrm>
        </p:grpSpPr>
        <p:pic>
          <p:nvPicPr>
            <p:cNvPr id="42" name="Picture 4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3" name="Group 42"/>
            <p:cNvGrpSpPr/>
            <p:nvPr/>
          </p:nvGrpSpPr>
          <p:grpSpPr>
            <a:xfrm>
              <a:off x="74903" y="7034960"/>
              <a:ext cx="9906113" cy="655729"/>
              <a:chOff x="0" y="5821271"/>
              <a:chExt cx="9144000" cy="655729"/>
            </a:xfrm>
          </p:grpSpPr>
          <p:sp>
            <p:nvSpPr>
              <p:cNvPr id="47" name="Rectangle 46"/>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 name="Rectangle 47"/>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 name="Rectangle 48"/>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15</a:t>
                </a:fld>
                <a:r>
                  <a:rPr lang="en-US" sz="1400" dirty="0"/>
                  <a:t> – Lean On Me</a:t>
                </a:r>
              </a:p>
            </p:txBody>
          </p:sp>
        </p:grpSp>
        <p:pic>
          <p:nvPicPr>
            <p:cNvPr id="44" name="Picture 4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5" name="TextBox 44"/>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6" name="Rectangle 45"/>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2" name="Group 21"/>
          <p:cNvGrpSpPr/>
          <p:nvPr/>
        </p:nvGrpSpPr>
        <p:grpSpPr>
          <a:xfrm>
            <a:off x="732467" y="1374457"/>
            <a:ext cx="8305800" cy="1532967"/>
            <a:chOff x="886248" y="1852913"/>
            <a:chExt cx="3295406" cy="1945350"/>
          </a:xfrm>
        </p:grpSpPr>
        <p:sp>
          <p:nvSpPr>
            <p:cNvPr id="24" name="Rectangle 23"/>
            <p:cNvSpPr/>
            <p:nvPr/>
          </p:nvSpPr>
          <p:spPr>
            <a:xfrm>
              <a:off x="886248" y="3396464"/>
              <a:ext cx="3238667" cy="401799"/>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b"/>
            <a:lstStyle/>
            <a:p>
              <a:pPr algn="ctr"/>
              <a:endParaRPr lang="en-US" dirty="0"/>
            </a:p>
          </p:txBody>
        </p:sp>
        <p:sp>
          <p:nvSpPr>
            <p:cNvPr id="25" name="Rectangle 24"/>
            <p:cNvSpPr/>
            <p:nvPr/>
          </p:nvSpPr>
          <p:spPr bwMode="auto">
            <a:xfrm>
              <a:off x="950515" y="2338078"/>
              <a:ext cx="3231139" cy="1384519"/>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17475" indent="-117475" defTabSz="914099">
                <a:buFont typeface="Arial" panose="020B0604020202020204" pitchFamily="34" charset="0"/>
                <a:buChar char="•"/>
              </a:pPr>
              <a:r>
                <a:rPr lang="en-US" sz="1600" dirty="0">
                  <a:solidFill>
                    <a:schemeClr val="bg1"/>
                  </a:solidFill>
                </a:rPr>
                <a:t>Customer has an iPhone 6s.</a:t>
              </a:r>
            </a:p>
            <a:p>
              <a:pPr marL="117475" indent="-117475" defTabSz="914099">
                <a:buFont typeface="Arial" panose="020B0604020202020204" pitchFamily="34" charset="0"/>
                <a:buChar char="•"/>
              </a:pPr>
              <a:r>
                <a:rPr lang="en-US" sz="1600" dirty="0">
                  <a:solidFill>
                    <a:schemeClr val="bg1"/>
                  </a:solidFill>
                </a:rPr>
                <a:t>Phone keeps switching back and forth between a Wi-Fi connection and a 4G connection when at home, even though it should just be connected to Wi-Fi.</a:t>
              </a:r>
            </a:p>
          </p:txBody>
        </p:sp>
        <p:sp>
          <p:nvSpPr>
            <p:cNvPr id="29" name="Rectangle 28"/>
            <p:cNvSpPr/>
            <p:nvPr/>
          </p:nvSpPr>
          <p:spPr bwMode="auto">
            <a:xfrm>
              <a:off x="886248" y="1852913"/>
              <a:ext cx="3238667" cy="522172"/>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Scenario 1</a:t>
              </a:r>
            </a:p>
          </p:txBody>
        </p:sp>
      </p:grpSp>
      <p:grpSp>
        <p:nvGrpSpPr>
          <p:cNvPr id="30" name="Group 29"/>
          <p:cNvGrpSpPr/>
          <p:nvPr/>
        </p:nvGrpSpPr>
        <p:grpSpPr>
          <a:xfrm>
            <a:off x="772962" y="3240557"/>
            <a:ext cx="8224810" cy="1513219"/>
            <a:chOff x="886248" y="1796170"/>
            <a:chExt cx="3295406" cy="2172344"/>
          </a:xfrm>
        </p:grpSpPr>
        <p:sp>
          <p:nvSpPr>
            <p:cNvPr id="31" name="Rectangle 30"/>
            <p:cNvSpPr/>
            <p:nvPr/>
          </p:nvSpPr>
          <p:spPr>
            <a:xfrm>
              <a:off x="886248" y="3566715"/>
              <a:ext cx="3238667" cy="401799"/>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Rectangle 31"/>
            <p:cNvSpPr/>
            <p:nvPr/>
          </p:nvSpPr>
          <p:spPr bwMode="auto">
            <a:xfrm>
              <a:off x="950515" y="2272708"/>
              <a:ext cx="3231139" cy="1624322"/>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17475" indent="-117475" defTabSz="914099">
                <a:buFont typeface="Arial" panose="020B0604020202020204" pitchFamily="34" charset="0"/>
                <a:buChar char="•"/>
              </a:pPr>
              <a:r>
                <a:rPr lang="en-US" sz="1600" dirty="0">
                  <a:solidFill>
                    <a:schemeClr val="bg1"/>
                  </a:solidFill>
                </a:rPr>
                <a:t>Customer has a Samsung Gear </a:t>
              </a:r>
              <a:r>
                <a:rPr lang="en-US" sz="1600" dirty="0" err="1">
                  <a:solidFill>
                    <a:schemeClr val="bg1"/>
                  </a:solidFill>
                </a:rPr>
                <a:t>S2</a:t>
              </a:r>
              <a:r>
                <a:rPr lang="en-US" sz="1600" dirty="0">
                  <a:solidFill>
                    <a:schemeClr val="bg1"/>
                  </a:solidFill>
                </a:rPr>
                <a:t> with a plastic wristband and one of the screws came out, so the band came off the watch.</a:t>
              </a:r>
            </a:p>
            <a:p>
              <a:pPr marL="117475" indent="-117475" defTabSz="914099">
                <a:buFont typeface="Arial" panose="020B0604020202020204" pitchFamily="34" charset="0"/>
                <a:buChar char="•"/>
              </a:pPr>
              <a:r>
                <a:rPr lang="en-US" sz="1600" dirty="0">
                  <a:solidFill>
                    <a:schemeClr val="bg1"/>
                  </a:solidFill>
                </a:rPr>
                <a:t>Customer is frustrated because they just bought this watch last month.</a:t>
              </a:r>
            </a:p>
          </p:txBody>
        </p:sp>
        <p:sp>
          <p:nvSpPr>
            <p:cNvPr id="33" name="Rectangle 32"/>
            <p:cNvSpPr/>
            <p:nvPr/>
          </p:nvSpPr>
          <p:spPr bwMode="auto">
            <a:xfrm>
              <a:off x="886248" y="1796170"/>
              <a:ext cx="3238667" cy="590712"/>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Scenario 2</a:t>
              </a:r>
            </a:p>
          </p:txBody>
        </p:sp>
      </p:grpSp>
      <p:grpSp>
        <p:nvGrpSpPr>
          <p:cNvPr id="34" name="Group 33"/>
          <p:cNvGrpSpPr/>
          <p:nvPr/>
        </p:nvGrpSpPr>
        <p:grpSpPr>
          <a:xfrm>
            <a:off x="738817" y="5086909"/>
            <a:ext cx="8293100" cy="1466291"/>
            <a:chOff x="886248" y="1629091"/>
            <a:chExt cx="3297468" cy="2296378"/>
          </a:xfrm>
        </p:grpSpPr>
        <p:sp>
          <p:nvSpPr>
            <p:cNvPr id="36" name="Rectangle 35"/>
            <p:cNvSpPr/>
            <p:nvPr/>
          </p:nvSpPr>
          <p:spPr>
            <a:xfrm>
              <a:off x="886248" y="3523670"/>
              <a:ext cx="3238667" cy="401799"/>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Rectangle 37"/>
            <p:cNvSpPr/>
            <p:nvPr/>
          </p:nvSpPr>
          <p:spPr bwMode="auto">
            <a:xfrm>
              <a:off x="952577" y="2178200"/>
              <a:ext cx="3231139" cy="1624322"/>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117475" indent="-117475" defTabSz="914099">
                <a:buFont typeface="Arial" panose="020B0604020202020204" pitchFamily="34" charset="0"/>
                <a:buChar char="•"/>
              </a:pPr>
              <a:r>
                <a:rPr lang="en-US" sz="1600" dirty="0">
                  <a:solidFill>
                    <a:schemeClr val="bg1"/>
                  </a:solidFill>
                </a:rPr>
                <a:t>Customer has the LG G Pad F</a:t>
              </a:r>
            </a:p>
            <a:p>
              <a:pPr marL="117475" indent="-117475" defTabSz="914099">
                <a:buFont typeface="Arial" panose="020B0604020202020204" pitchFamily="34" charset="0"/>
                <a:buChar char="•"/>
              </a:pPr>
              <a:r>
                <a:rPr lang="en-US" sz="1600" dirty="0">
                  <a:solidFill>
                    <a:schemeClr val="bg1"/>
                  </a:solidFill>
                </a:rPr>
                <a:t>When streaming videos, the sound is out of sync with what’s showing on the screen. </a:t>
              </a:r>
            </a:p>
          </p:txBody>
        </p:sp>
        <p:sp>
          <p:nvSpPr>
            <p:cNvPr id="51" name="Rectangle 50"/>
            <p:cNvSpPr/>
            <p:nvPr/>
          </p:nvSpPr>
          <p:spPr bwMode="auto">
            <a:xfrm>
              <a:off x="886248" y="1629091"/>
              <a:ext cx="3238667" cy="644424"/>
            </a:xfrm>
            <a:prstGeom prst="rect">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Scenario 3</a:t>
              </a:r>
            </a:p>
          </p:txBody>
        </p:sp>
      </p:grpSp>
    </p:spTree>
    <p:custDataLst>
      <p:tags r:id="rId1"/>
    </p:custDataLst>
    <p:extLst>
      <p:ext uri="{BB962C8B-B14F-4D97-AF65-F5344CB8AC3E}">
        <p14:creationId xmlns:p14="http://schemas.microsoft.com/office/powerpoint/2010/main" val="31065419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screen">
            <a:extLst>
              <a:ext uri="{28A0092B-C50C-407E-A947-70E740481C1C}">
                <a14:useLocalDpi xmlns:a14="http://schemas.microsoft.com/office/drawing/2010/main"/>
              </a:ext>
            </a:extLst>
          </a:blip>
          <a:srcRect b="-2"/>
          <a:stretch/>
        </p:blipFill>
        <p:spPr>
          <a:xfrm>
            <a:off x="0" y="0"/>
            <a:ext cx="10058400" cy="1828800"/>
          </a:xfrm>
          <a:prstGeom prst="rect">
            <a:avLst/>
          </a:prstGeom>
        </p:spPr>
      </p:pic>
      <p:sp>
        <p:nvSpPr>
          <p:cNvPr id="15" name="Text Placeholder 2"/>
          <p:cNvSpPr txBox="1">
            <a:spLocks/>
          </p:cNvSpPr>
          <p:nvPr/>
        </p:nvSpPr>
        <p:spPr>
          <a:xfrm>
            <a:off x="304800" y="1163912"/>
            <a:ext cx="7239000" cy="664888"/>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The Download</a:t>
            </a:r>
          </a:p>
        </p:txBody>
      </p:sp>
      <p:sp>
        <p:nvSpPr>
          <p:cNvPr id="12" name="TextBox 11"/>
          <p:cNvSpPr txBox="1"/>
          <p:nvPr/>
        </p:nvSpPr>
        <p:spPr>
          <a:xfrm>
            <a:off x="266700" y="2057400"/>
            <a:ext cx="9525000" cy="4632037"/>
          </a:xfrm>
          <a:prstGeom prst="rect">
            <a:avLst/>
          </a:prstGeom>
        </p:spPr>
        <p:txBody>
          <a:bodyPr wrap="square" rtlCol="0">
            <a:spAutoFit/>
          </a:bodyPr>
          <a:lstStyle/>
          <a:p>
            <a:pPr marL="342900" indent="-342900">
              <a:spcAft>
                <a:spcPts val="1800"/>
              </a:spcAft>
              <a:buClr>
                <a:schemeClr val="accent1"/>
              </a:buClr>
              <a:buFont typeface="Wingdings" panose="05000000000000000000" pitchFamily="2" charset="2"/>
              <a:buChar char="§"/>
            </a:pPr>
            <a:r>
              <a:rPr lang="en-US" sz="2000" b="1" dirty="0">
                <a:solidFill>
                  <a:srgbClr val="E20074"/>
                </a:solidFill>
                <a:latin typeface="Arial" charset="0"/>
                <a:ea typeface="Arial" charset="0"/>
                <a:cs typeface="Arial" charset="0"/>
              </a:rPr>
              <a:t>Scenario 1: </a:t>
            </a:r>
            <a:r>
              <a:rPr lang="en-US" sz="2000" dirty="0">
                <a:latin typeface="Arial" charset="0"/>
                <a:ea typeface="Arial" charset="0"/>
                <a:cs typeface="Arial" charset="0"/>
              </a:rPr>
              <a:t>Solution should be to disable Wi-Fi assist.</a:t>
            </a:r>
          </a:p>
          <a:p>
            <a:pPr lvl="1" indent="0">
              <a:spcAft>
                <a:spcPts val="1800"/>
              </a:spcAft>
              <a:buClr>
                <a:schemeClr val="accent1"/>
              </a:buClr>
            </a:pPr>
            <a:r>
              <a:rPr lang="en-US" sz="2000" dirty="0">
                <a:latin typeface="Arial" charset="0"/>
                <a:ea typeface="Arial" charset="0"/>
                <a:cs typeface="Arial" charset="0"/>
              </a:rPr>
              <a:t>C2 DOC 422799 – </a:t>
            </a:r>
            <a:r>
              <a:rPr lang="en-US" sz="2000" dirty="0">
                <a:latin typeface="Arial" charset="0"/>
                <a:ea typeface="Arial" charset="0"/>
                <a:cs typeface="Arial" charset="0"/>
                <a:hlinkClick r:id="rId4"/>
              </a:rPr>
              <a:t>Known issues: iPhone 6s</a:t>
            </a:r>
            <a:endParaRPr lang="en-US" sz="2000" dirty="0">
              <a:latin typeface="Arial" charset="0"/>
              <a:ea typeface="Arial" charset="0"/>
              <a:cs typeface="Arial" charset="0"/>
            </a:endParaRPr>
          </a:p>
          <a:p>
            <a:pPr marL="342900" indent="-342900">
              <a:spcAft>
                <a:spcPts val="1800"/>
              </a:spcAft>
              <a:buClr>
                <a:schemeClr val="accent1"/>
              </a:buClr>
              <a:buFont typeface="Wingdings" panose="05000000000000000000" pitchFamily="2" charset="2"/>
              <a:buChar char="§"/>
            </a:pPr>
            <a:r>
              <a:rPr lang="en-US" sz="2000" b="1" dirty="0">
                <a:solidFill>
                  <a:srgbClr val="E20074"/>
                </a:solidFill>
                <a:latin typeface="Arial" charset="0"/>
                <a:ea typeface="Arial" charset="0"/>
                <a:cs typeface="Arial" charset="0"/>
              </a:rPr>
              <a:t>Scenario 2: </a:t>
            </a:r>
            <a:r>
              <a:rPr lang="en-US" sz="2000" dirty="0">
                <a:latin typeface="Arial" charset="0"/>
                <a:ea typeface="Arial" charset="0"/>
                <a:cs typeface="Arial" charset="0"/>
              </a:rPr>
              <a:t>Solution should be a one-time warranty exchange through Samsung. We are looking for the sales associate to own this – not just give the customer the phone number to call Samsung.</a:t>
            </a:r>
          </a:p>
          <a:p>
            <a:pPr lvl="1">
              <a:spcAft>
                <a:spcPts val="1800"/>
              </a:spcAft>
              <a:buClr>
                <a:schemeClr val="accent1"/>
              </a:buClr>
            </a:pPr>
            <a:r>
              <a:rPr lang="en-US" sz="2000" dirty="0">
                <a:latin typeface="Arial" charset="0"/>
                <a:ea typeface="Arial" charset="0"/>
                <a:cs typeface="Arial" charset="0"/>
              </a:rPr>
              <a:t>C2 DOC 421283 – </a:t>
            </a:r>
            <a:r>
              <a:rPr lang="en-US" sz="2000" dirty="0">
                <a:latin typeface="Arial" charset="0"/>
                <a:ea typeface="Arial" charset="0"/>
                <a:cs typeface="Arial" charset="0"/>
                <a:hlinkClick r:id="rId5"/>
              </a:rPr>
              <a:t>Know issues: Samsung Gear S2</a:t>
            </a:r>
            <a:endParaRPr lang="en-US" sz="2000" dirty="0">
              <a:latin typeface="Arial" charset="0"/>
              <a:ea typeface="Arial" charset="0"/>
              <a:cs typeface="Arial" charset="0"/>
            </a:endParaRPr>
          </a:p>
          <a:p>
            <a:pPr marL="342900" indent="-342900">
              <a:spcAft>
                <a:spcPts val="1800"/>
              </a:spcAft>
              <a:buClr>
                <a:schemeClr val="accent1"/>
              </a:buClr>
              <a:buFont typeface="Wingdings" panose="05000000000000000000" pitchFamily="2" charset="2"/>
              <a:buChar char="§"/>
            </a:pPr>
            <a:r>
              <a:rPr lang="en-US" sz="2000" b="1" dirty="0">
                <a:solidFill>
                  <a:srgbClr val="E20074"/>
                </a:solidFill>
                <a:latin typeface="Arial" charset="0"/>
                <a:ea typeface="Arial" charset="0"/>
                <a:cs typeface="Arial" charset="0"/>
              </a:rPr>
              <a:t>Scenario 3: </a:t>
            </a:r>
            <a:r>
              <a:rPr lang="en-US" sz="2000" dirty="0">
                <a:latin typeface="Arial" charset="0"/>
                <a:ea typeface="Arial" charset="0"/>
                <a:cs typeface="Arial" charset="0"/>
              </a:rPr>
              <a:t>Solution should be for the rep to explain that the device has limited memory, so it’s important to free up memory by closing out other apps that may be running in the background. If that doesn’t solve the problem, then the customer may want to consider upgrading to a tablet with more memory.</a:t>
            </a:r>
          </a:p>
          <a:p>
            <a:pPr lvl="1">
              <a:spcAft>
                <a:spcPts val="1800"/>
              </a:spcAft>
              <a:buClr>
                <a:schemeClr val="accent1"/>
              </a:buClr>
            </a:pPr>
            <a:r>
              <a:rPr lang="en-US" sz="2000" dirty="0">
                <a:latin typeface="Arial" charset="0"/>
                <a:ea typeface="Arial" charset="0"/>
                <a:cs typeface="Arial" charset="0"/>
              </a:rPr>
              <a:t>C2 DOC 421460 – </a:t>
            </a:r>
            <a:r>
              <a:rPr lang="en-US" sz="2000" dirty="0">
                <a:latin typeface="Arial" charset="0"/>
                <a:ea typeface="Arial" charset="0"/>
                <a:cs typeface="Arial" charset="0"/>
                <a:hlinkClick r:id="rId6"/>
              </a:rPr>
              <a:t>Know issues: LG G Pad F 8.0</a:t>
            </a:r>
            <a:endParaRPr lang="en-US" sz="2000" dirty="0">
              <a:latin typeface="Arial" charset="0"/>
              <a:ea typeface="Arial" charset="0"/>
              <a:cs typeface="Arial" charset="0"/>
            </a:endParaRPr>
          </a:p>
        </p:txBody>
      </p:sp>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16</a:t>
                </a:fld>
                <a:r>
                  <a:rPr lang="en-US" sz="1400" dirty="0"/>
                  <a:t> - Lean On Me</a:t>
                </a:r>
              </a:p>
            </p:txBody>
          </p:sp>
        </p:grpSp>
        <p:pic>
          <p:nvPicPr>
            <p:cNvPr id="31" name="Picture 3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37038856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screen">
            <a:extLst>
              <a:ext uri="{28A0092B-C50C-407E-A947-70E740481C1C}">
                <a14:useLocalDpi xmlns:a14="http://schemas.microsoft.com/office/drawing/2010/main"/>
              </a:ext>
            </a:extLst>
          </a:blip>
          <a:srcRect b="-2"/>
          <a:stretch/>
        </p:blipFill>
        <p:spPr>
          <a:xfrm>
            <a:off x="0" y="0"/>
            <a:ext cx="10058400" cy="3456158"/>
          </a:xfrm>
          <a:prstGeom prst="rect">
            <a:avLst/>
          </a:prstGeom>
        </p:spPr>
      </p:pic>
      <p:sp>
        <p:nvSpPr>
          <p:cNvPr id="15" name="Text Placeholder 2"/>
          <p:cNvSpPr txBox="1">
            <a:spLocks/>
          </p:cNvSpPr>
          <p:nvPr/>
        </p:nvSpPr>
        <p:spPr>
          <a:xfrm>
            <a:off x="228600" y="2725649"/>
            <a:ext cx="7239000" cy="664888"/>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The Download</a:t>
            </a:r>
          </a:p>
        </p:txBody>
      </p:sp>
      <p:sp>
        <p:nvSpPr>
          <p:cNvPr id="12" name="TextBox 11"/>
          <p:cNvSpPr txBox="1"/>
          <p:nvPr/>
        </p:nvSpPr>
        <p:spPr>
          <a:xfrm>
            <a:off x="266700" y="3663072"/>
            <a:ext cx="9525000" cy="1661993"/>
          </a:xfrm>
          <a:prstGeom prst="rect">
            <a:avLst/>
          </a:prstGeom>
        </p:spPr>
        <p:txBody>
          <a:bodyPr wrap="square" rtlCol="0">
            <a:spAutoFit/>
          </a:bodyPr>
          <a:lstStyle/>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were some of the best empathy statements you heard?</a:t>
            </a:r>
          </a:p>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did you think was most challenging being the Mobile Expert?</a:t>
            </a:r>
          </a:p>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Who has a great example of owning an issue?</a:t>
            </a:r>
          </a:p>
        </p:txBody>
      </p:sp>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17</a:t>
                </a:fld>
                <a:r>
                  <a:rPr lang="en-US" sz="1400" dirty="0"/>
                  <a:t> - Lean On Me</a:t>
                </a:r>
              </a:p>
            </p:txBody>
          </p:sp>
        </p:grpSp>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31135585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41" y="0"/>
            <a:ext cx="10058400" cy="1621990"/>
          </a:xfrm>
          <a:prstGeom prst="rect">
            <a:avLst/>
          </a:prstGeom>
        </p:spPr>
      </p:pic>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18</a:t>
                </a:fld>
                <a:r>
                  <a:rPr lang="en-US" sz="1400" dirty="0"/>
                  <a:t> – Lean On Me</a:t>
                </a:r>
              </a:p>
            </p:txBody>
          </p:sp>
        </p:grpSp>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5" name="Text Placeholder 2"/>
          <p:cNvSpPr txBox="1">
            <a:spLocks/>
          </p:cNvSpPr>
          <p:nvPr/>
        </p:nvSpPr>
        <p:spPr>
          <a:xfrm>
            <a:off x="228600" y="284480"/>
            <a:ext cx="7239000" cy="661250"/>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Sales Floor Activities</a:t>
            </a:r>
          </a:p>
        </p:txBody>
      </p:sp>
      <p:sp>
        <p:nvSpPr>
          <p:cNvPr id="26" name="TextBox 25">
            <a:extLst>
              <a:ext uri="{FF2B5EF4-FFF2-40B4-BE49-F238E27FC236}">
                <a16:creationId xmlns:a16="http://schemas.microsoft.com/office/drawing/2014/main" id="{60140E75-A181-4AB5-B0CF-ABAC53D13B93}"/>
              </a:ext>
            </a:extLst>
          </p:cNvPr>
          <p:cNvSpPr txBox="1"/>
          <p:nvPr/>
        </p:nvSpPr>
        <p:spPr>
          <a:xfrm>
            <a:off x="627398" y="1867779"/>
            <a:ext cx="8669001" cy="3539430"/>
          </a:xfrm>
          <a:prstGeom prst="rect">
            <a:avLst/>
          </a:prstGeom>
        </p:spPr>
        <p:txBody>
          <a:bodyPr wrap="square" rtlCol="0">
            <a:spAutoFit/>
          </a:bodyPr>
          <a:lstStyle/>
          <a:p>
            <a:pPr>
              <a:spcAft>
                <a:spcPts val="2400"/>
              </a:spcAft>
            </a:pPr>
            <a:r>
              <a:rPr lang="en-US" sz="2400" dirty="0">
                <a:latin typeface="Arial" charset="0"/>
                <a:ea typeface="Arial" charset="0"/>
                <a:cs typeface="Arial" charset="0"/>
              </a:rPr>
              <a:t>Pair with a Mobile Expert mentor.</a:t>
            </a:r>
          </a:p>
          <a:p>
            <a:pPr>
              <a:spcAft>
                <a:spcPts val="2400"/>
              </a:spcAft>
            </a:pPr>
            <a:r>
              <a:rPr lang="en-US" sz="2400" dirty="0">
                <a:latin typeface="Arial" charset="0"/>
                <a:ea typeface="Arial" charset="0"/>
                <a:cs typeface="Arial" charset="0"/>
              </a:rPr>
              <a:t>Look for…</a:t>
            </a:r>
            <a:r>
              <a:rPr lang="en-US" sz="2400" b="1" dirty="0">
                <a:latin typeface="Arial" charset="0"/>
                <a:ea typeface="Arial" charset="0"/>
                <a:cs typeface="Arial" charset="0"/>
              </a:rPr>
              <a:t> Issue resolution and empathy</a:t>
            </a:r>
            <a:endParaRPr lang="en-US" sz="2400" dirty="0">
              <a:latin typeface="Arial" charset="0"/>
              <a:ea typeface="Arial" charset="0"/>
              <a:cs typeface="Arial" charset="0"/>
            </a:endParaRP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How do they show empathy?</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What Interaction Model Behaviors did the ME demonstrate while resolving the customer’s issue?</a:t>
            </a:r>
          </a:p>
          <a:p>
            <a:pPr marL="850544" lvl="1" indent="-342900">
              <a:spcAft>
                <a:spcPts val="2400"/>
              </a:spcAft>
              <a:buClr>
                <a:schemeClr val="accent1"/>
              </a:buClr>
              <a:buFont typeface="Wingdings" panose="05000000000000000000" pitchFamily="2" charset="2"/>
              <a:buChar char="§"/>
            </a:pPr>
            <a:r>
              <a:rPr lang="en-US" sz="2400" dirty="0">
                <a:latin typeface="Arial" charset="0"/>
                <a:cs typeface="Arial" charset="0"/>
              </a:rPr>
              <a:t>What actions were performed to resolve the issue?</a:t>
            </a:r>
            <a:r>
              <a:rPr lang="en-US" sz="2400" dirty="0">
                <a:latin typeface="Arial" charset="0"/>
                <a:ea typeface="Arial" charset="0"/>
                <a:cs typeface="Arial" charset="0"/>
              </a:rPr>
              <a:t> </a:t>
            </a:r>
          </a:p>
        </p:txBody>
      </p:sp>
    </p:spTree>
    <p:custDataLst>
      <p:tags r:id="rId1"/>
    </p:custDataLst>
    <p:extLst>
      <p:ext uri="{BB962C8B-B14F-4D97-AF65-F5344CB8AC3E}">
        <p14:creationId xmlns:p14="http://schemas.microsoft.com/office/powerpoint/2010/main" val="8042321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41" y="0"/>
            <a:ext cx="10058400" cy="1621990"/>
          </a:xfrm>
          <a:prstGeom prst="rect">
            <a:avLst/>
          </a:prstGeom>
        </p:spPr>
      </p:pic>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pPr/>
                  <a:t>19</a:t>
                </a:fld>
                <a:r>
                  <a:rPr lang="en-US" sz="1400" dirty="0"/>
                  <a:t> – Lean On Me</a:t>
                </a:r>
              </a:p>
            </p:txBody>
          </p:sp>
        </p:grpSp>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5" name="Text Placeholder 2"/>
          <p:cNvSpPr txBox="1">
            <a:spLocks/>
          </p:cNvSpPr>
          <p:nvPr/>
        </p:nvSpPr>
        <p:spPr>
          <a:xfrm>
            <a:off x="228600" y="284480"/>
            <a:ext cx="7239000" cy="661250"/>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Sales Floor Activities</a:t>
            </a:r>
          </a:p>
        </p:txBody>
      </p:sp>
      <p:sp>
        <p:nvSpPr>
          <p:cNvPr id="26" name="TextBox 25">
            <a:extLst>
              <a:ext uri="{FF2B5EF4-FFF2-40B4-BE49-F238E27FC236}">
                <a16:creationId xmlns:a16="http://schemas.microsoft.com/office/drawing/2014/main" id="{60140E75-A181-4AB5-B0CF-ABAC53D13B93}"/>
              </a:ext>
            </a:extLst>
          </p:cNvPr>
          <p:cNvSpPr txBox="1"/>
          <p:nvPr/>
        </p:nvSpPr>
        <p:spPr>
          <a:xfrm>
            <a:off x="524256" y="1867779"/>
            <a:ext cx="9245387" cy="4862870"/>
          </a:xfrm>
          <a:prstGeom prst="rect">
            <a:avLst/>
          </a:prstGeom>
        </p:spPr>
        <p:txBody>
          <a:bodyPr wrap="square" rtlCol="0">
            <a:spAutoFit/>
          </a:bodyPr>
          <a:lstStyle/>
          <a:p>
            <a:pPr>
              <a:spcAft>
                <a:spcPts val="1200"/>
              </a:spcAft>
            </a:pPr>
            <a:r>
              <a:rPr lang="en-US" sz="2200" dirty="0">
                <a:latin typeface="Arial" charset="0"/>
                <a:ea typeface="Arial" charset="0"/>
                <a:cs typeface="Arial" charset="0"/>
              </a:rPr>
              <a:t>See it!</a:t>
            </a:r>
          </a:p>
          <a:p>
            <a:pPr>
              <a:spcAft>
                <a:spcPts val="1200"/>
              </a:spcAft>
            </a:pPr>
            <a:r>
              <a:rPr lang="en-US" sz="2200" dirty="0">
                <a:latin typeface="Arial" charset="0"/>
                <a:ea typeface="Arial" charset="0"/>
                <a:cs typeface="Arial" charset="0"/>
              </a:rPr>
              <a:t>Access &amp; read the following pages:</a:t>
            </a:r>
          </a:p>
          <a:p>
            <a:pPr marL="964844" lvl="1" indent="-457200">
              <a:spcAft>
                <a:spcPts val="1200"/>
              </a:spcAft>
              <a:buClr>
                <a:srgbClr val="E20074"/>
              </a:buClr>
              <a:buFont typeface="Wingdings" panose="05000000000000000000" pitchFamily="2" charset="2"/>
              <a:buChar char="§"/>
            </a:pPr>
            <a:r>
              <a:rPr lang="en-US" sz="2200" dirty="0">
                <a:latin typeface="Arial" charset="0"/>
                <a:ea typeface="Arial" charset="0"/>
                <a:cs typeface="Arial" charset="0"/>
              </a:rPr>
              <a:t>C2 416282 - </a:t>
            </a:r>
            <a:r>
              <a:rPr lang="en-US" sz="2200" dirty="0">
                <a:latin typeface="Arial" charset="0"/>
                <a:ea typeface="Arial" charset="0"/>
                <a:cs typeface="Arial" charset="0"/>
                <a:hlinkClick r:id="rId6"/>
              </a:rPr>
              <a:t>Buyer’s Remorse</a:t>
            </a:r>
            <a:endParaRPr lang="en-US" sz="2200" dirty="0">
              <a:latin typeface="Arial" charset="0"/>
              <a:ea typeface="Arial" charset="0"/>
              <a:cs typeface="Arial" charset="0"/>
            </a:endParaRPr>
          </a:p>
          <a:p>
            <a:pPr marL="964844" lvl="1" indent="-457200">
              <a:spcAft>
                <a:spcPts val="1200"/>
              </a:spcAft>
              <a:buClr>
                <a:srgbClr val="E20074"/>
              </a:buClr>
              <a:buFont typeface="Wingdings" panose="05000000000000000000" pitchFamily="2" charset="2"/>
              <a:buChar char="§"/>
            </a:pPr>
            <a:r>
              <a:rPr lang="en-US" sz="2200" dirty="0">
                <a:latin typeface="Arial" charset="0"/>
                <a:ea typeface="Arial" charset="0"/>
                <a:cs typeface="Arial" charset="0"/>
              </a:rPr>
              <a:t>C2 418373 - </a:t>
            </a:r>
            <a:r>
              <a:rPr lang="en-US" sz="2200" dirty="0">
                <a:latin typeface="Arial" charset="0"/>
                <a:ea typeface="Arial" charset="0"/>
                <a:cs typeface="Arial" charset="0"/>
                <a:hlinkClick r:id="rId7"/>
              </a:rPr>
              <a:t>In-store Cancellations</a:t>
            </a:r>
            <a:endParaRPr lang="en-US" sz="2200" dirty="0">
              <a:latin typeface="Arial" charset="0"/>
              <a:ea typeface="Arial" charset="0"/>
              <a:cs typeface="Arial" charset="0"/>
            </a:endParaRPr>
          </a:p>
          <a:p>
            <a:pPr marL="964844" lvl="1" indent="-457200">
              <a:spcAft>
                <a:spcPts val="1200"/>
              </a:spcAft>
              <a:buClr>
                <a:srgbClr val="E20074"/>
              </a:buClr>
              <a:buFont typeface="Wingdings" panose="05000000000000000000" pitchFamily="2" charset="2"/>
              <a:buChar char="§"/>
            </a:pPr>
            <a:r>
              <a:rPr lang="en-US" sz="2200" dirty="0">
                <a:latin typeface="Arial" charset="0"/>
                <a:ea typeface="Arial" charset="0"/>
                <a:cs typeface="Arial" charset="0"/>
              </a:rPr>
              <a:t>C2 417541 - </a:t>
            </a:r>
            <a:r>
              <a:rPr lang="en-US" sz="2200" dirty="0">
                <a:latin typeface="Arial" charset="0"/>
                <a:ea typeface="Arial" charset="0"/>
                <a:cs typeface="Arial" charset="0"/>
                <a:hlinkClick r:id="rId8"/>
              </a:rPr>
              <a:t>Refunds</a:t>
            </a:r>
            <a:endParaRPr lang="en-US" sz="2200" dirty="0">
              <a:latin typeface="Arial" charset="0"/>
              <a:ea typeface="Arial" charset="0"/>
              <a:cs typeface="Arial" charset="0"/>
            </a:endParaRPr>
          </a:p>
          <a:p>
            <a:pPr marL="964844" lvl="1" indent="-457200">
              <a:spcAft>
                <a:spcPts val="1200"/>
              </a:spcAft>
              <a:buClr>
                <a:srgbClr val="E20074"/>
              </a:buClr>
              <a:buFont typeface="Wingdings" panose="05000000000000000000" pitchFamily="2" charset="2"/>
              <a:buChar char="§"/>
            </a:pPr>
            <a:r>
              <a:rPr lang="en-US" sz="2200" dirty="0">
                <a:latin typeface="Arial" charset="0"/>
                <a:ea typeface="Arial" charset="0"/>
                <a:cs typeface="Arial" charset="0"/>
              </a:rPr>
              <a:t>C2 419855 - </a:t>
            </a:r>
            <a:r>
              <a:rPr lang="en-US" sz="2200" dirty="0">
                <a:latin typeface="Arial" charset="0"/>
                <a:ea typeface="Arial" charset="0"/>
                <a:cs typeface="Arial" charset="0"/>
                <a:hlinkClick r:id="rId9"/>
              </a:rPr>
              <a:t>Device Exchanges</a:t>
            </a:r>
            <a:endParaRPr lang="en-US" sz="2200" dirty="0">
              <a:latin typeface="Arial" charset="0"/>
              <a:ea typeface="Arial" charset="0"/>
              <a:cs typeface="Arial" charset="0"/>
            </a:endParaRPr>
          </a:p>
          <a:p>
            <a:pPr>
              <a:spcAft>
                <a:spcPts val="1200"/>
              </a:spcAft>
              <a:buClr>
                <a:srgbClr val="E20074"/>
              </a:buClr>
            </a:pPr>
            <a:endParaRPr lang="en-US" sz="2200" dirty="0">
              <a:latin typeface="Arial" charset="0"/>
              <a:ea typeface="Arial" charset="0"/>
              <a:cs typeface="Arial" charset="0"/>
            </a:endParaRPr>
          </a:p>
          <a:p>
            <a:pPr>
              <a:spcAft>
                <a:spcPts val="1200"/>
              </a:spcAft>
              <a:buClr>
                <a:srgbClr val="E20074"/>
              </a:buClr>
            </a:pPr>
            <a:r>
              <a:rPr lang="en-US" sz="2200" dirty="0">
                <a:latin typeface="Arial" charset="0"/>
                <a:ea typeface="Arial" charset="0"/>
                <a:cs typeface="Arial" charset="0"/>
              </a:rPr>
              <a:t>C2 433802 - </a:t>
            </a:r>
            <a:r>
              <a:rPr lang="en-US" sz="2200" dirty="0">
                <a:latin typeface="Arial" charset="0"/>
                <a:ea typeface="Arial" charset="0"/>
                <a:cs typeface="Arial" charset="0"/>
                <a:hlinkClick r:id="rId10"/>
              </a:rPr>
              <a:t>Watch How2 Videos</a:t>
            </a:r>
            <a:r>
              <a:rPr lang="en-US" sz="2200" dirty="0">
                <a:latin typeface="Arial" charset="0"/>
                <a:ea typeface="Arial" charset="0"/>
                <a:cs typeface="Arial" charset="0"/>
              </a:rPr>
              <a:t>:</a:t>
            </a:r>
          </a:p>
          <a:p>
            <a:pPr marL="964844" lvl="1" indent="-457200">
              <a:spcAft>
                <a:spcPts val="1200"/>
              </a:spcAft>
              <a:buClr>
                <a:srgbClr val="E20074"/>
              </a:buClr>
              <a:buFont typeface="Wingdings" panose="05000000000000000000" pitchFamily="2" charset="2"/>
              <a:buChar char="§"/>
            </a:pPr>
            <a:r>
              <a:rPr lang="en-US" sz="2200" dirty="0">
                <a:latin typeface="Arial" charset="0"/>
                <a:ea typeface="Arial" charset="0"/>
                <a:cs typeface="Arial" charset="0"/>
              </a:rPr>
              <a:t>Device Triage</a:t>
            </a:r>
          </a:p>
          <a:p>
            <a:pPr marL="964844" lvl="1" indent="-457200">
              <a:spcAft>
                <a:spcPts val="1200"/>
              </a:spcAft>
              <a:buClr>
                <a:srgbClr val="E20074"/>
              </a:buClr>
              <a:buFont typeface="Wingdings" panose="05000000000000000000" pitchFamily="2" charset="2"/>
              <a:buChar char="§"/>
            </a:pPr>
            <a:r>
              <a:rPr lang="en-US" sz="2200" dirty="0">
                <a:latin typeface="Arial" charset="0"/>
                <a:ea typeface="Arial" charset="0"/>
                <a:cs typeface="Arial" charset="0"/>
              </a:rPr>
              <a:t>Device Troubleshooting </a:t>
            </a:r>
          </a:p>
        </p:txBody>
      </p:sp>
    </p:spTree>
    <p:custDataLst>
      <p:tags r:id="rId1"/>
    </p:custDataLst>
    <p:extLst>
      <p:ext uri="{BB962C8B-B14F-4D97-AF65-F5344CB8AC3E}">
        <p14:creationId xmlns:p14="http://schemas.microsoft.com/office/powerpoint/2010/main" val="4653329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0834" y="2661264"/>
            <a:ext cx="2776732" cy="4388934"/>
          </a:xfrm>
          <a:prstGeom prst="rect">
            <a:avLst/>
          </a:prstGeom>
        </p:spPr>
      </p:pic>
      <p:grpSp>
        <p:nvGrpSpPr>
          <p:cNvPr id="39" name="Group 38"/>
          <p:cNvGrpSpPr/>
          <p:nvPr/>
        </p:nvGrpSpPr>
        <p:grpSpPr>
          <a:xfrm>
            <a:off x="712704" y="492417"/>
            <a:ext cx="8744285" cy="2022875"/>
            <a:chOff x="609600" y="762000"/>
            <a:chExt cx="8744285" cy="2022875"/>
          </a:xfrm>
        </p:grpSpPr>
        <p:sp>
          <p:nvSpPr>
            <p:cNvPr id="27" name="Rectangle 26"/>
            <p:cNvSpPr/>
            <p:nvPr/>
          </p:nvSpPr>
          <p:spPr>
            <a:xfrm>
              <a:off x="609600" y="1101247"/>
              <a:ext cx="5715645" cy="1443973"/>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Rectangle 28"/>
            <p:cNvSpPr/>
            <p:nvPr/>
          </p:nvSpPr>
          <p:spPr>
            <a:xfrm>
              <a:off x="824689" y="875082"/>
              <a:ext cx="318873" cy="1183014"/>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0" name="Rectangle 29"/>
            <p:cNvSpPr/>
            <p:nvPr/>
          </p:nvSpPr>
          <p:spPr>
            <a:xfrm flipV="1">
              <a:off x="984125" y="2449534"/>
              <a:ext cx="3906192" cy="21746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 name="Rectangle 30"/>
            <p:cNvSpPr/>
            <p:nvPr/>
          </p:nvSpPr>
          <p:spPr>
            <a:xfrm>
              <a:off x="6747006" y="762000"/>
              <a:ext cx="2471264" cy="591507"/>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Rectangle 32"/>
            <p:cNvSpPr/>
            <p:nvPr/>
          </p:nvSpPr>
          <p:spPr>
            <a:xfrm>
              <a:off x="8213509" y="1557924"/>
              <a:ext cx="1140376" cy="1100377"/>
            </a:xfrm>
            <a:prstGeom prst="rect">
              <a:avLst/>
            </a:prstGeom>
            <a:solidFill>
              <a:srgbClr val="E20074">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Rectangle 27"/>
            <p:cNvSpPr/>
            <p:nvPr/>
          </p:nvSpPr>
          <p:spPr>
            <a:xfrm>
              <a:off x="984125" y="875082"/>
              <a:ext cx="8131257" cy="1670137"/>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Text Placeholder 5"/>
            <p:cNvSpPr txBox="1">
              <a:spLocks/>
            </p:cNvSpPr>
            <p:nvPr/>
          </p:nvSpPr>
          <p:spPr>
            <a:xfrm>
              <a:off x="1163983" y="1032275"/>
              <a:ext cx="7624867" cy="1752600"/>
            </a:xfrm>
            <a:prstGeom prst="rect">
              <a:avLst/>
            </a:prstGeom>
          </p:spPr>
          <p:txBody>
            <a:bodyPr/>
            <a:lstStyle>
              <a:lvl1pPr marL="0" indent="0" algn="l" defTabSz="1017056" rtl="0" fontAlgn="base">
                <a:lnSpc>
                  <a:spcPct val="90000"/>
                </a:lnSpc>
                <a:spcBef>
                  <a:spcPts val="1176"/>
                </a:spcBef>
                <a:spcAft>
                  <a:spcPct val="0"/>
                </a:spcAft>
                <a:buClr>
                  <a:schemeClr val="accent1"/>
                </a:buClr>
                <a:buSzPct val="100000"/>
                <a:buFont typeface="Wingdings" pitchFamily="2" charset="2"/>
                <a:buNone/>
                <a:defRPr sz="4000" kern="1200">
                  <a:solidFill>
                    <a:schemeClr val="accent1"/>
                  </a:solidFill>
                  <a:latin typeface="+mj-lt"/>
                  <a:ea typeface="Arial" charset="0"/>
                  <a:cs typeface="Arial" charset="0"/>
                </a:defRPr>
              </a:lvl1pPr>
              <a:lvl2pPr marL="573089" indent="-318383" algn="l" defTabSz="1017056" rtl="0" fontAlgn="base">
                <a:lnSpc>
                  <a:spcPct val="90000"/>
                </a:lnSpc>
                <a:spcBef>
                  <a:spcPts val="1176"/>
                </a:spcBef>
                <a:spcAft>
                  <a:spcPct val="0"/>
                </a:spcAft>
                <a:buClr>
                  <a:schemeClr val="accent1"/>
                </a:buClr>
                <a:buSzPct val="100000"/>
                <a:buFont typeface="Wingdings" pitchFamily="2" charset="2"/>
                <a:buChar char="ü"/>
                <a:defRPr sz="2000" kern="1200">
                  <a:solidFill>
                    <a:schemeClr val="tx1"/>
                  </a:solidFill>
                  <a:latin typeface="Arial" charset="0"/>
                  <a:ea typeface="Arial" charset="0"/>
                  <a:cs typeface="Arial" charset="0"/>
                </a:defRPr>
              </a:lvl2pPr>
              <a:lvl3pPr marL="700442" indent="-18395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3pPr>
              <a:lvl4pPr marL="1082501" indent="-194567"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4pPr>
              <a:lvl5pPr marL="1464560" indent="-185724" algn="l" defTabSz="1017056" rtl="0" fontAlgn="base">
                <a:lnSpc>
                  <a:spcPct val="90000"/>
                </a:lnSpc>
                <a:spcBef>
                  <a:spcPts val="1176"/>
                </a:spcBef>
                <a:spcAft>
                  <a:spcPct val="0"/>
                </a:spcAft>
                <a:buClr>
                  <a:schemeClr val="accent1"/>
                </a:buClr>
                <a:buSzPct val="100000"/>
                <a:buFont typeface="Wingdings" pitchFamily="2" charset="2"/>
                <a:buChar char="§"/>
                <a:defRPr sz="1800" kern="1200">
                  <a:solidFill>
                    <a:schemeClr val="tx1"/>
                  </a:solidFill>
                  <a:latin typeface="Arial" charset="0"/>
                  <a:ea typeface="Arial" charset="0"/>
                  <a:cs typeface="Arial" charset="0"/>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spcBef>
                  <a:spcPts val="0"/>
                </a:spcBef>
              </a:pPr>
              <a:endParaRPr lang="en-US" dirty="0">
                <a:solidFill>
                  <a:schemeClr val="bg1"/>
                </a:solidFill>
                <a:latin typeface="+mn-lt"/>
              </a:endParaRPr>
            </a:p>
            <a:p>
              <a:pPr>
                <a:spcBef>
                  <a:spcPts val="0"/>
                </a:spcBef>
              </a:pPr>
              <a:r>
                <a:rPr lang="en-US" sz="6600" dirty="0"/>
                <a:t>Lean On Me</a:t>
              </a:r>
              <a:endParaRPr lang="en-US" sz="8800" dirty="0"/>
            </a:p>
          </p:txBody>
        </p:sp>
      </p:grpSp>
      <p:grpSp>
        <p:nvGrpSpPr>
          <p:cNvPr id="7" name="Group 6"/>
          <p:cNvGrpSpPr/>
          <p:nvPr/>
        </p:nvGrpSpPr>
        <p:grpSpPr>
          <a:xfrm>
            <a:off x="74903" y="6733213"/>
            <a:ext cx="9953017" cy="1087562"/>
            <a:chOff x="74903" y="6733213"/>
            <a:chExt cx="9953017" cy="1087562"/>
          </a:xfrm>
        </p:grpSpPr>
        <p:pic>
          <p:nvPicPr>
            <p:cNvPr id="23" name="Picture 2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25" name="Group 24"/>
            <p:cNvGrpSpPr/>
            <p:nvPr/>
          </p:nvGrpSpPr>
          <p:grpSpPr>
            <a:xfrm>
              <a:off x="74903" y="7034960"/>
              <a:ext cx="9906113" cy="655729"/>
              <a:chOff x="0" y="5821271"/>
              <a:chExt cx="9144000" cy="655729"/>
            </a:xfrm>
          </p:grpSpPr>
          <p:sp>
            <p:nvSpPr>
              <p:cNvPr id="35" name="Rectangle 34"/>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7" name="Rectangle 36"/>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2</a:t>
                </a:fld>
                <a:r>
                  <a:rPr lang="en-US" sz="1400" dirty="0"/>
                  <a:t> - Lean On Me</a:t>
                </a:r>
              </a:p>
            </p:txBody>
          </p:sp>
        </p:grpSp>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4" name="Rectangle 33"/>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20846498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screen">
            <a:extLst>
              <a:ext uri="{28A0092B-C50C-407E-A947-70E740481C1C}">
                <a14:useLocalDpi xmlns:a14="http://schemas.microsoft.com/office/drawing/2010/main"/>
              </a:ext>
            </a:extLst>
          </a:blip>
          <a:srcRect b="-2"/>
          <a:stretch/>
        </p:blipFill>
        <p:spPr>
          <a:xfrm>
            <a:off x="0" y="0"/>
            <a:ext cx="10058400" cy="3456158"/>
          </a:xfrm>
          <a:prstGeom prst="rect">
            <a:avLst/>
          </a:prstGeom>
        </p:spPr>
      </p:pic>
      <p:sp>
        <p:nvSpPr>
          <p:cNvPr id="15" name="Text Placeholder 2"/>
          <p:cNvSpPr txBox="1">
            <a:spLocks/>
          </p:cNvSpPr>
          <p:nvPr/>
        </p:nvSpPr>
        <p:spPr>
          <a:xfrm>
            <a:off x="228600" y="2725649"/>
            <a:ext cx="7239000" cy="664888"/>
          </a:xfrm>
          <a:prstGeom prst="rect">
            <a:avLst/>
          </a:prstGeom>
        </p:spPr>
        <p:txBody>
          <a:bodyPr/>
          <a:lstStyle>
            <a:lvl1pPr marL="254706" indent="-254706"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3100" kern="1200">
                <a:solidFill>
                  <a:schemeClr val="tx2"/>
                </a:solidFill>
                <a:latin typeface="+mn-lt"/>
                <a:ea typeface="+mn-ea"/>
                <a:cs typeface="+mn-cs"/>
              </a:defRPr>
            </a:lvl1pPr>
            <a:lvl2pPr marL="573089" indent="-318383" algn="l" defTabSz="1017056" rtl="0" eaLnBrk="1" fontAlgn="base" hangingPunct="1">
              <a:lnSpc>
                <a:spcPct val="90000"/>
              </a:lnSpc>
              <a:spcBef>
                <a:spcPct val="20000"/>
              </a:spcBef>
              <a:spcAft>
                <a:spcPct val="0"/>
              </a:spcAft>
              <a:buClr>
                <a:schemeClr val="accent1"/>
              </a:buClr>
              <a:buSzPct val="100000"/>
              <a:buFont typeface="Wingdings" pitchFamily="2" charset="2"/>
              <a:buChar char="ü"/>
              <a:defRPr sz="2700" kern="1200">
                <a:solidFill>
                  <a:schemeClr val="tx2"/>
                </a:solidFill>
                <a:latin typeface="+mn-lt"/>
                <a:ea typeface="+mn-ea"/>
                <a:cs typeface="+mn-cs"/>
              </a:defRPr>
            </a:lvl2pPr>
            <a:lvl3pPr marL="700442" indent="-18395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sz="2200" kern="1200">
                <a:solidFill>
                  <a:schemeClr val="tx2"/>
                </a:solidFill>
                <a:latin typeface="+mn-lt"/>
                <a:ea typeface="+mn-ea"/>
                <a:cs typeface="+mn-cs"/>
              </a:defRPr>
            </a:lvl3pPr>
            <a:lvl4pPr marL="1082501" indent="-194567"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4pPr>
            <a:lvl5pPr marL="1464560" indent="-185724" algn="l" defTabSz="1017056" rtl="0" eaLnBrk="1" fontAlgn="base" hangingPunct="1">
              <a:lnSpc>
                <a:spcPct val="90000"/>
              </a:lnSpc>
              <a:spcBef>
                <a:spcPct val="20000"/>
              </a:spcBef>
              <a:spcAft>
                <a:spcPct val="0"/>
              </a:spcAft>
              <a:buClr>
                <a:schemeClr val="accent1"/>
              </a:buClr>
              <a:buSzPct val="100000"/>
              <a:buFont typeface="Wingdings" pitchFamily="2" charset="2"/>
              <a:buChar char="§"/>
              <a:defRPr kern="1200">
                <a:solidFill>
                  <a:schemeClr val="tx2"/>
                </a:solidFill>
                <a:latin typeface="+mn-lt"/>
                <a:ea typeface="+mn-ea"/>
                <a:cs typeface="+mn-cs"/>
              </a:defRPr>
            </a:lvl5pPr>
            <a:lvl6pPr marL="2801655"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047"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439"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9831" indent="-254696" algn="l" defTabSz="1018783"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4000" dirty="0">
                <a:solidFill>
                  <a:schemeClr val="bg1"/>
                </a:solidFill>
                <a:latin typeface="+mj-lt"/>
              </a:rPr>
              <a:t>The Download</a:t>
            </a:r>
          </a:p>
        </p:txBody>
      </p:sp>
      <p:sp>
        <p:nvSpPr>
          <p:cNvPr id="12" name="TextBox 11"/>
          <p:cNvSpPr txBox="1"/>
          <p:nvPr/>
        </p:nvSpPr>
        <p:spPr>
          <a:xfrm>
            <a:off x="266700" y="3663072"/>
            <a:ext cx="9525000" cy="1661993"/>
          </a:xfrm>
          <a:prstGeom prst="rect">
            <a:avLst/>
          </a:prstGeom>
        </p:spPr>
        <p:txBody>
          <a:bodyPr wrap="square" rtlCol="0">
            <a:spAutoFit/>
          </a:bodyPr>
          <a:lstStyle/>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were some of the best empathy statements you heard?</a:t>
            </a:r>
          </a:p>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What did you think was most challenging?</a:t>
            </a:r>
          </a:p>
          <a:p>
            <a:pPr marL="342900" indent="-342900">
              <a:spcAft>
                <a:spcPts val="1800"/>
              </a:spcAft>
              <a:buClr>
                <a:schemeClr val="accent1"/>
              </a:buClr>
              <a:buFont typeface="Wingdings" panose="05000000000000000000" pitchFamily="2" charset="2"/>
              <a:buChar char="§"/>
            </a:pPr>
            <a:r>
              <a:rPr lang="en-US" sz="2400" dirty="0">
                <a:latin typeface="Arial" charset="0"/>
                <a:ea typeface="Arial" charset="0"/>
                <a:cs typeface="Arial" charset="0"/>
              </a:rPr>
              <a:t>Who has a great example of owning an issue?</a:t>
            </a:r>
          </a:p>
        </p:txBody>
      </p:sp>
      <p:grpSp>
        <p:nvGrpSpPr>
          <p:cNvPr id="28" name="Group 27"/>
          <p:cNvGrpSpPr/>
          <p:nvPr/>
        </p:nvGrpSpPr>
        <p:grpSpPr>
          <a:xfrm>
            <a:off x="74903" y="6733213"/>
            <a:ext cx="9953017" cy="1087562"/>
            <a:chOff x="74903" y="6733213"/>
            <a:chExt cx="9953017" cy="1087562"/>
          </a:xfrm>
        </p:grpSpPr>
        <p:pic>
          <p:nvPicPr>
            <p:cNvPr id="29" name="Picture 28"/>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30" name="Group 29"/>
            <p:cNvGrpSpPr/>
            <p:nvPr/>
          </p:nvGrpSpPr>
          <p:grpSpPr>
            <a:xfrm>
              <a:off x="74903" y="7034960"/>
              <a:ext cx="9906113" cy="655729"/>
              <a:chOff x="0" y="5821271"/>
              <a:chExt cx="9144000" cy="655729"/>
            </a:xfrm>
          </p:grpSpPr>
          <p:sp>
            <p:nvSpPr>
              <p:cNvPr id="34" name="Rectangle 33"/>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5"/>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20</a:t>
                </a:fld>
                <a:r>
                  <a:rPr lang="en-US" sz="1400" dirty="0"/>
                  <a:t> - Lean On Me</a:t>
                </a:r>
              </a:p>
            </p:txBody>
          </p:sp>
        </p:grpSp>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32" name="TextBox 31"/>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33" name="Rectangle 32"/>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34183339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3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90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86401" y="1219200"/>
            <a:ext cx="4273388" cy="5636349"/>
          </a:xfrm>
          <a:prstGeom prst="rect">
            <a:avLst/>
          </a:prstGeom>
        </p:spPr>
      </p:pic>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3</a:t>
                </a:fld>
                <a:r>
                  <a:rPr lang="en-US" sz="1400" dirty="0"/>
                  <a:t> - Lean On Me</a:t>
                </a:r>
              </a:p>
            </p:txBody>
          </p:sp>
        </p:grpSp>
        <p:pic>
          <p:nvPicPr>
            <p:cNvPr id="47" name="Picture 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1906844"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INTRO</a:t>
              </a:r>
            </a:p>
          </p:txBody>
        </p:sp>
      </p:grpSp>
      <p:sp>
        <p:nvSpPr>
          <p:cNvPr id="12" name="TextBox 11"/>
          <p:cNvSpPr txBox="1"/>
          <p:nvPr/>
        </p:nvSpPr>
        <p:spPr>
          <a:xfrm>
            <a:off x="1066800" y="1867779"/>
            <a:ext cx="4953000" cy="2492990"/>
          </a:xfrm>
          <a:prstGeom prst="rect">
            <a:avLst/>
          </a:prstGeom>
        </p:spPr>
        <p:txBody>
          <a:bodyPr wrap="square" rtlCol="0">
            <a:spAutoFit/>
          </a:bodyPr>
          <a:lstStyle/>
          <a:p>
            <a:pPr>
              <a:spcAft>
                <a:spcPts val="2400"/>
              </a:spcAft>
            </a:pPr>
            <a:r>
              <a:rPr lang="fr-FR" sz="2400" dirty="0">
                <a:latin typeface="Arial" charset="0"/>
                <a:ea typeface="Arial" charset="0"/>
                <a:cs typeface="Arial" charset="0"/>
              </a:rPr>
              <a:t>Today is all about:</a:t>
            </a:r>
          </a:p>
          <a:p>
            <a:pPr marL="850544" lvl="1" indent="-342900">
              <a:spcAft>
                <a:spcPts val="2400"/>
              </a:spcAft>
              <a:buClr>
                <a:schemeClr val="accent1"/>
              </a:buClr>
              <a:buFont typeface="Wingdings" panose="05000000000000000000" pitchFamily="2" charset="2"/>
              <a:buChar char="§"/>
            </a:pPr>
            <a:r>
              <a:rPr lang="fr-FR" sz="2400" dirty="0">
                <a:latin typeface="Arial" charset="0"/>
                <a:ea typeface="Arial" charset="0"/>
                <a:cs typeface="Arial" charset="0"/>
              </a:rPr>
              <a:t>Home Store </a:t>
            </a:r>
            <a:r>
              <a:rPr lang="en-US" sz="2400" dirty="0">
                <a:latin typeface="Arial" charset="0"/>
                <a:ea typeface="Arial" charset="0"/>
                <a:cs typeface="Arial" charset="0"/>
              </a:rPr>
              <a:t>Visit</a:t>
            </a:r>
          </a:p>
          <a:p>
            <a:pPr marL="850544" lvl="1" indent="-342900">
              <a:spcAft>
                <a:spcPts val="2400"/>
              </a:spcAft>
              <a:buClr>
                <a:schemeClr val="accent1"/>
              </a:buClr>
              <a:buFont typeface="Wingdings" panose="05000000000000000000" pitchFamily="2" charset="2"/>
              <a:buChar char="§"/>
            </a:pPr>
            <a:r>
              <a:rPr lang="fr-FR" sz="2400" dirty="0">
                <a:latin typeface="Arial" charset="0"/>
                <a:ea typeface="Arial" charset="0"/>
                <a:cs typeface="Arial" charset="0"/>
              </a:rPr>
              <a:t>Resolving Customer Issues</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Responding</a:t>
            </a:r>
            <a:r>
              <a:rPr lang="fr-FR" sz="2400" dirty="0">
                <a:latin typeface="Arial" charset="0"/>
                <a:ea typeface="Arial" charset="0"/>
                <a:cs typeface="Arial" charset="0"/>
              </a:rPr>
              <a:t> with Empathy</a:t>
            </a:r>
          </a:p>
        </p:txBody>
      </p:sp>
    </p:spTree>
    <p:custDataLst>
      <p:tags r:id="rId1"/>
    </p:custDataLst>
    <p:extLst>
      <p:ext uri="{BB962C8B-B14F-4D97-AF65-F5344CB8AC3E}">
        <p14:creationId xmlns:p14="http://schemas.microsoft.com/office/powerpoint/2010/main" val="29524414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4</a:t>
                </a:fld>
                <a:r>
                  <a:rPr lang="en-US" sz="1400" dirty="0"/>
                  <a:t> - Lean On Me</a:t>
                </a:r>
              </a:p>
            </p:txBody>
          </p:sp>
        </p:grpSp>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 name="TextBox 11"/>
          <p:cNvSpPr txBox="1"/>
          <p:nvPr/>
        </p:nvSpPr>
        <p:spPr>
          <a:xfrm>
            <a:off x="627398" y="1867779"/>
            <a:ext cx="8669001" cy="3170099"/>
          </a:xfrm>
          <a:prstGeom prst="rect">
            <a:avLst/>
          </a:prstGeom>
        </p:spPr>
        <p:txBody>
          <a:bodyPr wrap="square" rtlCol="0">
            <a:spAutoFit/>
          </a:bodyPr>
          <a:lstStyle/>
          <a:p>
            <a:pPr>
              <a:spcAft>
                <a:spcPts val="2400"/>
              </a:spcAft>
            </a:pPr>
            <a:r>
              <a:rPr lang="en-US" sz="2400" dirty="0">
                <a:latin typeface="Arial" charset="0"/>
                <a:ea typeface="Arial" charset="0"/>
                <a:cs typeface="Arial" charset="0"/>
              </a:rPr>
              <a:t>Share your visit.</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Your expectations of the Mobile Expert role?</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What did you experience?</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Did you see customers’ issues get resolved?</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Have your expectations changed? </a:t>
            </a:r>
          </a:p>
        </p:txBody>
      </p:sp>
      <p:grpSp>
        <p:nvGrpSpPr>
          <p:cNvPr id="18" name="Group 17"/>
          <p:cNvGrpSpPr/>
          <p:nvPr/>
        </p:nvGrpSpPr>
        <p:grpSpPr>
          <a:xfrm>
            <a:off x="457200" y="381000"/>
            <a:ext cx="1906844" cy="838200"/>
            <a:chOff x="435036" y="1673356"/>
            <a:chExt cx="1906844" cy="838200"/>
          </a:xfrm>
        </p:grpSpPr>
        <p:sp>
          <p:nvSpPr>
            <p:cNvPr id="19" name="Rectangle 1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Rectangle 20"/>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Rectangle 21"/>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Rectangle 22"/>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INTRO</a:t>
              </a:r>
            </a:p>
          </p:txBody>
        </p:sp>
      </p:grpSp>
    </p:spTree>
    <p:custDataLst>
      <p:tags r:id="rId1"/>
    </p:custDataLst>
    <p:extLst>
      <p:ext uri="{BB962C8B-B14F-4D97-AF65-F5344CB8AC3E}">
        <p14:creationId xmlns:p14="http://schemas.microsoft.com/office/powerpoint/2010/main" val="30932474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5</a:t>
                </a:fld>
                <a:r>
                  <a:rPr lang="en-US" sz="1400" dirty="0"/>
                  <a:t> - Lean On Me</a:t>
                </a:r>
              </a:p>
            </p:txBody>
          </p:sp>
        </p:grpSp>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 name="TextBox 11"/>
          <p:cNvSpPr txBox="1"/>
          <p:nvPr/>
        </p:nvSpPr>
        <p:spPr>
          <a:xfrm>
            <a:off x="627398" y="1867779"/>
            <a:ext cx="8669001" cy="1815882"/>
          </a:xfrm>
          <a:prstGeom prst="rect">
            <a:avLst/>
          </a:prstGeom>
        </p:spPr>
        <p:txBody>
          <a:bodyPr wrap="square" rtlCol="0">
            <a:spAutoFit/>
          </a:bodyPr>
          <a:lstStyle/>
          <a:p>
            <a:pPr>
              <a:spcAft>
                <a:spcPts val="2400"/>
              </a:spcAft>
            </a:pPr>
            <a:r>
              <a:rPr lang="en-US" sz="2400" dirty="0">
                <a:latin typeface="Arial" charset="0"/>
                <a:ea typeface="Arial" charset="0"/>
                <a:cs typeface="Arial" charset="0"/>
              </a:rPr>
              <a:t>Why you can’t do one with out the other!</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Resolving Customer Issues</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Responding with Empathy </a:t>
            </a:r>
          </a:p>
        </p:txBody>
      </p:sp>
      <p:pic>
        <p:nvPicPr>
          <p:cNvPr id="19" name="Picture 1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943600" y="1692781"/>
            <a:ext cx="3092886" cy="5413452"/>
          </a:xfrm>
          <a:prstGeom prst="rect">
            <a:avLst/>
          </a:prstGeom>
        </p:spPr>
      </p:pic>
      <p:grpSp>
        <p:nvGrpSpPr>
          <p:cNvPr id="20" name="Group 19"/>
          <p:cNvGrpSpPr/>
          <p:nvPr/>
        </p:nvGrpSpPr>
        <p:grpSpPr>
          <a:xfrm>
            <a:off x="457200" y="381000"/>
            <a:ext cx="1906844" cy="838200"/>
            <a:chOff x="435036" y="1673356"/>
            <a:chExt cx="1906844" cy="838200"/>
          </a:xfrm>
        </p:grpSpPr>
        <p:sp>
          <p:nvSpPr>
            <p:cNvPr id="21" name="Rectangle 20"/>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Rectangle 21"/>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Rectangle 22"/>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Rectangle 23"/>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Rectangle 24"/>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INTRO</a:t>
              </a:r>
            </a:p>
          </p:txBody>
        </p:sp>
      </p:grpSp>
    </p:spTree>
    <p:custDataLst>
      <p:tags r:id="rId1"/>
    </p:custDataLst>
    <p:extLst>
      <p:ext uri="{BB962C8B-B14F-4D97-AF65-F5344CB8AC3E}">
        <p14:creationId xmlns:p14="http://schemas.microsoft.com/office/powerpoint/2010/main" val="14049800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smtClean="0"/>
                  <a:t>6</a:t>
                </a:fld>
                <a:r>
                  <a:rPr lang="en-US" sz="1400" dirty="0"/>
                  <a:t> - Lean On Me</a:t>
                </a:r>
              </a:p>
            </p:txBody>
          </p:sp>
        </p:grpSp>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2" name="TextBox 11"/>
          <p:cNvSpPr txBox="1"/>
          <p:nvPr/>
        </p:nvSpPr>
        <p:spPr>
          <a:xfrm>
            <a:off x="3429000" y="1855659"/>
            <a:ext cx="6400800" cy="3847207"/>
          </a:xfrm>
          <a:prstGeom prst="rect">
            <a:avLst/>
          </a:prstGeom>
        </p:spPr>
        <p:txBody>
          <a:bodyPr wrap="square" rtlCol="0">
            <a:spAutoFit/>
          </a:bodyPr>
          <a:lstStyle/>
          <a:p>
            <a:pPr marL="850544" lvl="1" indent="-342900">
              <a:spcAft>
                <a:spcPts val="2400"/>
              </a:spcAft>
              <a:buClr>
                <a:schemeClr val="accent1"/>
              </a:buClr>
              <a:buFont typeface="Wingdings" panose="05000000000000000000" pitchFamily="2" charset="2"/>
              <a:buChar char="§"/>
            </a:pPr>
            <a:r>
              <a:rPr lang="en-US" sz="2400" b="1" dirty="0">
                <a:latin typeface="Arial" charset="0"/>
                <a:ea typeface="Arial" charset="0"/>
                <a:cs typeface="Arial" charset="0"/>
              </a:rPr>
              <a:t>Listen, show empathy, and apologize</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Appreciate routine transactions</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Take ownership</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Focus on resolution</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Use resources &amp; tools</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Follow up</a:t>
            </a:r>
          </a:p>
        </p:txBody>
      </p:sp>
      <p:pic>
        <p:nvPicPr>
          <p:cNvPr id="3" name="Picture 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2013773"/>
            <a:ext cx="3733799" cy="1491427"/>
          </a:xfrm>
          <a:prstGeom prst="rect">
            <a:avLst/>
          </a:prstGeom>
        </p:spPr>
      </p:pic>
      <p:grpSp>
        <p:nvGrpSpPr>
          <p:cNvPr id="21" name="Group 20"/>
          <p:cNvGrpSpPr/>
          <p:nvPr/>
        </p:nvGrpSpPr>
        <p:grpSpPr>
          <a:xfrm>
            <a:off x="457200" y="381000"/>
            <a:ext cx="1906844" cy="838200"/>
            <a:chOff x="435036" y="1673356"/>
            <a:chExt cx="1906844" cy="838200"/>
          </a:xfrm>
        </p:grpSpPr>
        <p:sp>
          <p:nvSpPr>
            <p:cNvPr id="22" name="Rectangle 21"/>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Rectangle 22"/>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Rectangle 23"/>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Rectangle 24"/>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Rectangle 25"/>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INTRO</a:t>
              </a:r>
            </a:p>
          </p:txBody>
        </p:sp>
      </p:grpSp>
      <p:pic>
        <p:nvPicPr>
          <p:cNvPr id="27" name="Picture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5112" y="3735499"/>
            <a:ext cx="3694888" cy="3369739"/>
          </a:xfrm>
          <a:prstGeom prst="rect">
            <a:avLst/>
          </a:prstGeom>
        </p:spPr>
      </p:pic>
    </p:spTree>
    <p:custDataLst>
      <p:tags r:id="rId1"/>
    </p:custDataLst>
    <p:extLst>
      <p:ext uri="{BB962C8B-B14F-4D97-AF65-F5344CB8AC3E}">
        <p14:creationId xmlns:p14="http://schemas.microsoft.com/office/powerpoint/2010/main" val="7893837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a:pPr/>
                  <a:t>7</a:t>
                </a:fld>
                <a:r>
                  <a:rPr lang="en-US" sz="1400" dirty="0"/>
                  <a:t> – Frontline Tools</a:t>
                </a:r>
              </a:p>
            </p:txBody>
          </p:sp>
        </p:grpSp>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5257800"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GRAND CENTRAL</a:t>
              </a:r>
            </a:p>
          </p:txBody>
        </p:sp>
      </p:grpSp>
      <p:sp>
        <p:nvSpPr>
          <p:cNvPr id="12" name="TextBox 11"/>
          <p:cNvSpPr txBox="1"/>
          <p:nvPr/>
        </p:nvSpPr>
        <p:spPr>
          <a:xfrm>
            <a:off x="1066800" y="1867779"/>
            <a:ext cx="7825155" cy="3600986"/>
          </a:xfrm>
          <a:prstGeom prst="rect">
            <a:avLst/>
          </a:prstGeom>
        </p:spPr>
        <p:txBody>
          <a:bodyPr wrap="square" rtlCol="0">
            <a:spAutoFit/>
          </a:bodyPr>
          <a:lstStyle/>
          <a:p>
            <a:pPr>
              <a:spcAft>
                <a:spcPts val="2400"/>
              </a:spcAft>
            </a:pPr>
            <a:r>
              <a:rPr lang="en-US" sz="2400" dirty="0">
                <a:latin typeface="Arial" charset="0"/>
                <a:ea typeface="Arial" charset="0"/>
                <a:cs typeface="Arial" charset="0"/>
              </a:rPr>
              <a:t>What is it?</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Web-based troubleshooting tool at </a:t>
            </a:r>
            <a:r>
              <a:rPr lang="en-US" sz="2400" dirty="0">
                <a:latin typeface="Arial" charset="0"/>
                <a:ea typeface="Arial" charset="0"/>
                <a:cs typeface="Arial" charset="0"/>
                <a:hlinkClick r:id="rId5"/>
              </a:rPr>
              <a:t>https://grandcentral.t-mobile.com/</a:t>
            </a:r>
            <a:r>
              <a:rPr lang="en-US" sz="2400" dirty="0">
                <a:latin typeface="Arial" charset="0"/>
                <a:ea typeface="Arial" charset="0"/>
                <a:cs typeface="Arial" charset="0"/>
              </a:rPr>
              <a:t>.</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Same troubleshooting tool Customer Service uses to assist customers.</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Provides information on the customer’s device, account, and network.</a:t>
            </a:r>
          </a:p>
        </p:txBody>
      </p:sp>
    </p:spTree>
    <p:custDataLst>
      <p:tags r:id="rId1"/>
    </p:custDataLst>
    <p:extLst>
      <p:ext uri="{BB962C8B-B14F-4D97-AF65-F5344CB8AC3E}">
        <p14:creationId xmlns:p14="http://schemas.microsoft.com/office/powerpoint/2010/main" val="35878168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a:pPr/>
                  <a:t>8</a:t>
                </a:fld>
                <a:r>
                  <a:rPr lang="en-US" sz="1400" dirty="0"/>
                  <a:t> – Frontline Tools</a:t>
                </a:r>
              </a:p>
            </p:txBody>
          </p:sp>
        </p:grpSp>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5257800"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GRAND CENTRAL</a:t>
              </a:r>
            </a:p>
          </p:txBody>
        </p:sp>
      </p:grpSp>
      <p:sp>
        <p:nvSpPr>
          <p:cNvPr id="12" name="TextBox 11"/>
          <p:cNvSpPr txBox="1"/>
          <p:nvPr/>
        </p:nvSpPr>
        <p:spPr>
          <a:xfrm>
            <a:off x="1066800" y="1867779"/>
            <a:ext cx="7825155" cy="1815882"/>
          </a:xfrm>
          <a:prstGeom prst="rect">
            <a:avLst/>
          </a:prstGeom>
        </p:spPr>
        <p:txBody>
          <a:bodyPr wrap="square" rtlCol="0">
            <a:spAutoFit/>
          </a:bodyPr>
          <a:lstStyle/>
          <a:p>
            <a:pPr>
              <a:spcAft>
                <a:spcPts val="2400"/>
              </a:spcAft>
            </a:pPr>
            <a:r>
              <a:rPr lang="en-US" sz="2400" dirty="0">
                <a:latin typeface="Arial" charset="0"/>
                <a:ea typeface="Arial" charset="0"/>
                <a:cs typeface="Arial" charset="0"/>
              </a:rPr>
              <a:t>How is it used?</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As a navigation tool.</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As a problem solver.</a:t>
            </a:r>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38940" y="1554654"/>
            <a:ext cx="3653015" cy="5548884"/>
          </a:xfrm>
          <a:prstGeom prst="rect">
            <a:avLst/>
          </a:prstGeom>
        </p:spPr>
      </p:pic>
    </p:spTree>
    <p:custDataLst>
      <p:tags r:id="rId1"/>
    </p:custDataLst>
    <p:extLst>
      <p:ext uri="{BB962C8B-B14F-4D97-AF65-F5344CB8AC3E}">
        <p14:creationId xmlns:p14="http://schemas.microsoft.com/office/powerpoint/2010/main" val="2041646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4903" y="6733213"/>
            <a:ext cx="9953017" cy="1087562"/>
            <a:chOff x="74903" y="6733213"/>
            <a:chExt cx="9953017" cy="1087562"/>
          </a:xfrm>
        </p:grpSpPr>
        <p:pic>
          <p:nvPicPr>
            <p:cNvPr id="40" name="Picture 3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4903" y="6814389"/>
              <a:ext cx="9906113" cy="289151"/>
            </a:xfrm>
            <a:prstGeom prst="rect">
              <a:avLst/>
            </a:prstGeom>
            <a:noFill/>
            <a:ln>
              <a:noFill/>
            </a:ln>
          </p:spPr>
        </p:pic>
        <p:grpSp>
          <p:nvGrpSpPr>
            <p:cNvPr id="46" name="Group 45"/>
            <p:cNvGrpSpPr/>
            <p:nvPr/>
          </p:nvGrpSpPr>
          <p:grpSpPr>
            <a:xfrm>
              <a:off x="74903" y="7034960"/>
              <a:ext cx="9906113" cy="655729"/>
              <a:chOff x="0" y="5821271"/>
              <a:chExt cx="9144000" cy="655729"/>
            </a:xfrm>
          </p:grpSpPr>
          <p:sp>
            <p:nvSpPr>
              <p:cNvPr id="50" name="Rectangle 49"/>
              <p:cNvSpPr/>
              <p:nvPr userDrawn="1"/>
            </p:nvSpPr>
            <p:spPr>
              <a:xfrm>
                <a:off x="2819400" y="5821271"/>
                <a:ext cx="6324600"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1" name="Rectangle 50"/>
              <p:cNvSpPr/>
              <p:nvPr userDrawn="1"/>
            </p:nvSpPr>
            <p:spPr>
              <a:xfrm>
                <a:off x="0" y="6324600"/>
                <a:ext cx="8659091"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2" name="Rectangle 51"/>
              <p:cNvSpPr/>
              <p:nvPr userDrawn="1"/>
            </p:nvSpPr>
            <p:spPr>
              <a:xfrm>
                <a:off x="0" y="5889850"/>
                <a:ext cx="9144000" cy="5109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22CB91FC-8068-45BE-A858-4EE76D5D7C47}" type="slidenum">
                  <a:rPr lang="en-US" sz="1400"/>
                  <a:pPr/>
                  <a:t>9</a:t>
                </a:fld>
                <a:r>
                  <a:rPr lang="en-US" sz="1400" dirty="0"/>
                  <a:t> – Frontline Tools</a:t>
                </a:r>
              </a:p>
            </p:txBody>
          </p:sp>
        </p:grpSp>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91955" y="6733213"/>
              <a:ext cx="1135965" cy="957476"/>
            </a:xfrm>
            <a:prstGeom prst="rect">
              <a:avLst/>
            </a:prstGeom>
          </p:spPr>
        </p:pic>
        <p:sp>
          <p:nvSpPr>
            <p:cNvPr id="48" name="TextBox 47"/>
            <p:cNvSpPr txBox="1"/>
            <p:nvPr/>
          </p:nvSpPr>
          <p:spPr>
            <a:xfrm>
              <a:off x="3045405" y="7636109"/>
              <a:ext cx="4038600" cy="184666"/>
            </a:xfrm>
            <a:prstGeom prst="rect">
              <a:avLst/>
            </a:prstGeom>
          </p:spPr>
          <p:txBody>
            <a:bodyPr wrap="square" rtlCol="0">
              <a:spAutoFit/>
            </a:bodyPr>
            <a:lstStyle/>
            <a:p>
              <a:pPr marL="0" indent="0" algn="ctr">
                <a:spcAft>
                  <a:spcPts val="2400"/>
                </a:spcAft>
                <a:buNone/>
              </a:pPr>
              <a:r>
                <a:rPr lang="en-US" sz="600" dirty="0"/>
                <a:t>T-Mobile confidential and proprietary information. Not for customer distribution.</a:t>
              </a:r>
              <a:endParaRPr lang="en-US" sz="800" dirty="0">
                <a:latin typeface="Arial" charset="0"/>
                <a:ea typeface="Arial" charset="0"/>
                <a:cs typeface="Arial" charset="0"/>
              </a:endParaRPr>
            </a:p>
          </p:txBody>
        </p:sp>
        <p:sp>
          <p:nvSpPr>
            <p:cNvPr id="49" name="Rectangle 48"/>
            <p:cNvSpPr/>
            <p:nvPr/>
          </p:nvSpPr>
          <p:spPr bwMode="auto">
            <a:xfrm>
              <a:off x="74903" y="6814388"/>
              <a:ext cx="2491902" cy="73948"/>
            </a:xfrm>
            <a:prstGeom prst="rect">
              <a:avLst/>
            </a:prstGeom>
            <a:solidFill>
              <a:schemeClr val="bg1"/>
            </a:solidFill>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 name="Group 10"/>
          <p:cNvGrpSpPr/>
          <p:nvPr/>
        </p:nvGrpSpPr>
        <p:grpSpPr>
          <a:xfrm>
            <a:off x="457200" y="381000"/>
            <a:ext cx="5257800" cy="838200"/>
            <a:chOff x="435036" y="1673356"/>
            <a:chExt cx="1906844" cy="838200"/>
          </a:xfrm>
        </p:grpSpPr>
        <p:sp>
          <p:nvSpPr>
            <p:cNvPr id="79" name="Rectangle 78"/>
            <p:cNvSpPr/>
            <p:nvPr/>
          </p:nvSpPr>
          <p:spPr>
            <a:xfrm>
              <a:off x="511091" y="2060732"/>
              <a:ext cx="838199" cy="443522"/>
            </a:xfrm>
            <a:prstGeom prst="rect">
              <a:avLst/>
            </a:prstGeom>
            <a:solidFill>
              <a:schemeClr val="bg1">
                <a:lumMod val="50000"/>
                <a:alpha val="69804"/>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Rectangle 74"/>
            <p:cNvSpPr/>
            <p:nvPr/>
          </p:nvSpPr>
          <p:spPr>
            <a:xfrm>
              <a:off x="1329248" y="1673356"/>
              <a:ext cx="1012632" cy="4043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Rectangle 75"/>
            <p:cNvSpPr/>
            <p:nvPr/>
          </p:nvSpPr>
          <p:spPr>
            <a:xfrm>
              <a:off x="435036" y="2049343"/>
              <a:ext cx="323704" cy="38272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Rectangle 76"/>
            <p:cNvSpPr/>
            <p:nvPr/>
          </p:nvSpPr>
          <p:spPr>
            <a:xfrm>
              <a:off x="1872652" y="1936480"/>
              <a:ext cx="323704" cy="575076"/>
            </a:xfrm>
            <a:prstGeom prst="rect">
              <a:avLst/>
            </a:prstGeom>
            <a:solidFill>
              <a:srgbClr val="000000">
                <a:alpha val="6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ectangle 77"/>
            <p:cNvSpPr/>
            <p:nvPr/>
          </p:nvSpPr>
          <p:spPr>
            <a:xfrm>
              <a:off x="511369" y="1750470"/>
              <a:ext cx="1774497" cy="684886"/>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GRAND CENTRAL</a:t>
              </a:r>
            </a:p>
          </p:txBody>
        </p:sp>
      </p:grpSp>
      <p:sp>
        <p:nvSpPr>
          <p:cNvPr id="12" name="TextBox 11"/>
          <p:cNvSpPr txBox="1"/>
          <p:nvPr/>
        </p:nvSpPr>
        <p:spPr>
          <a:xfrm>
            <a:off x="1066801" y="1867779"/>
            <a:ext cx="7086600" cy="1815882"/>
          </a:xfrm>
          <a:prstGeom prst="rect">
            <a:avLst/>
          </a:prstGeom>
        </p:spPr>
        <p:txBody>
          <a:bodyPr wrap="square" rtlCol="0">
            <a:spAutoFit/>
          </a:bodyPr>
          <a:lstStyle/>
          <a:p>
            <a:pPr>
              <a:spcAft>
                <a:spcPts val="2400"/>
              </a:spcAft>
            </a:pPr>
            <a:r>
              <a:rPr lang="en-US" sz="2400" dirty="0">
                <a:latin typeface="Arial" charset="0"/>
                <a:ea typeface="Arial" charset="0"/>
                <a:cs typeface="Arial" charset="0"/>
              </a:rPr>
              <a:t>How does it improve the customer experience?</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Customer will have their issues resolved.</a:t>
            </a:r>
          </a:p>
          <a:p>
            <a:pPr marL="850544" lvl="1" indent="-342900">
              <a:spcAft>
                <a:spcPts val="2400"/>
              </a:spcAft>
              <a:buClr>
                <a:schemeClr val="accent1"/>
              </a:buClr>
              <a:buFont typeface="Wingdings" panose="05000000000000000000" pitchFamily="2" charset="2"/>
              <a:buChar char="§"/>
            </a:pPr>
            <a:r>
              <a:rPr lang="en-US" sz="2400" dirty="0">
                <a:latin typeface="Arial" charset="0"/>
                <a:ea typeface="Arial" charset="0"/>
                <a:cs typeface="Arial" charset="0"/>
              </a:rPr>
              <a:t>Real-time navigation tips using WalkMe.</a:t>
            </a:r>
          </a:p>
        </p:txBody>
      </p:sp>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11496" y="4000409"/>
            <a:ext cx="3958688" cy="3114166"/>
          </a:xfrm>
          <a:prstGeom prst="rect">
            <a:avLst/>
          </a:prstGeom>
        </p:spPr>
      </p:pic>
    </p:spTree>
    <p:custDataLst>
      <p:tags r:id="rId1"/>
    </p:custDataLst>
    <p:extLst>
      <p:ext uri="{BB962C8B-B14F-4D97-AF65-F5344CB8AC3E}">
        <p14:creationId xmlns:p14="http://schemas.microsoft.com/office/powerpoint/2010/main" val="371176959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71880&quot;&gt;&lt;property id=&quot;20148&quot; value=&quot;5&quot;/&gt;&lt;property id=&quot;20300&quot; value=&quot;Slide 2&quot;/&gt;&lt;property id=&quot;20307&quot; value=&quot;303&quot;/&gt;&lt;/object&gt;&lt;object type=&quot;3&quot; unique_id=&quot;1071882&quot;&gt;&lt;property id=&quot;20148&quot; value=&quot;5&quot;/&gt;&lt;property id=&quot;20300&quot; value=&quot;Slide 1&quot;/&gt;&lt;property id=&quot;20307&quot; value=&quot;305&quot;/&gt;&lt;/object&gt;&lt;object type=&quot;3&quot; unique_id=&quot;1071883&quot;&gt;&lt;property id=&quot;20148&quot; value=&quot;5&quot;/&gt;&lt;property id=&quot;20300&quot; value=&quot;Slide 3&quot;/&gt;&lt;property id=&quot;20307&quot; value=&quot;323&quot;/&gt;&lt;/object&gt;&lt;object type=&quot;3&quot; unique_id=&quot;1071886&quot;&gt;&lt;property id=&quot;20148&quot; value=&quot;5&quot;/&gt;&lt;property id=&quot;20300&quot; value=&quot;Slide 4&quot;/&gt;&lt;property id=&quot;20307&quot; value=&quot;324&quot;/&gt;&lt;/object&gt;&lt;object type=&quot;3&quot; unique_id=&quot;1071887&quot;&gt;&lt;property id=&quot;20148&quot; value=&quot;5&quot;/&gt;&lt;property id=&quot;20300&quot; value=&quot;Slide 9&quot;/&gt;&lt;property id=&quot;20307&quot; value=&quot;325&quot;/&gt;&lt;/object&gt;&lt;object type=&quot;3&quot; unique_id=&quot;1071888&quot;&gt;&lt;property id=&quot;20148&quot; value=&quot;5&quot;/&gt;&lt;property id=&quot;20300&quot; value=&quot;Slide 10&quot;/&gt;&lt;property id=&quot;20307&quot; value=&quot;326&quot;/&gt;&lt;/object&gt;&lt;object type=&quot;3&quot; unique_id=&quot;1071892&quot;&gt;&lt;property id=&quot;20148&quot; value=&quot;5&quot;/&gt;&lt;property id=&quot;20300&quot; value=&quot;Slide 8&quot;/&gt;&lt;property id=&quot;20307&quot; value=&quot;317&quot;/&gt;&lt;/object&gt;&lt;object type=&quot;3&quot; unique_id=&quot;1071893&quot;&gt;&lt;property id=&quot;20148&quot; value=&quot;5&quot;/&gt;&lt;property id=&quot;20300&quot; value=&quot;Slide 16&quot;/&gt;&lt;property id=&quot;20307&quot; value=&quot;314&quot;/&gt;&lt;/object&gt;&lt;object type=&quot;3&quot; unique_id=&quot;1071894&quot;&gt;&lt;property id=&quot;20148&quot; value=&quot;5&quot;/&gt;&lt;property id=&quot;20300&quot; value=&quot;Slide 17&quot;/&gt;&lt;property id=&quot;20307&quot; value=&quot;315&quot;/&gt;&lt;/object&gt;&lt;object type=&quot;3&quot; unique_id=&quot;1071990&quot;&gt;&lt;property id=&quot;20148&quot; value=&quot;5&quot;/&gt;&lt;property id=&quot;20300&quot; value=&quot;Slide 7&quot;/&gt;&lt;property id=&quot;20307&quot; value=&quot;327&quot;/&gt;&lt;/object&gt;&lt;object type=&quot;3&quot; unique_id=&quot;1072182&quot;&gt;&lt;property id=&quot;20148&quot; value=&quot;5&quot;/&gt;&lt;property id=&quot;20300&quot; value=&quot;Slide 5&quot;/&gt;&lt;property id=&quot;20307&quot; value=&quot;330&quot;/&gt;&lt;/object&gt;&lt;object type=&quot;3&quot; unique_id=&quot;1072183&quot;&gt;&lt;property id=&quot;20148&quot; value=&quot;5&quot;/&gt;&lt;property id=&quot;20300&quot; value=&quot;Slide 6&quot;/&gt;&lt;property id=&quot;20307&quot; value=&quot;328&quot;/&gt;&lt;/object&gt;&lt;object type=&quot;3&quot; unique_id=&quot;1072184&quot;&gt;&lt;property id=&quot;20148&quot; value=&quot;5&quot;/&gt;&lt;property id=&quot;20300&quot; value=&quot;Slide 11&quot;/&gt;&lt;property id=&quot;20307&quot; value=&quot;329&quot;/&gt;&lt;/object&gt;&lt;object type=&quot;3&quot; unique_id=&quot;1072185&quot;&gt;&lt;property id=&quot;20148&quot; value=&quot;5&quot;/&gt;&lt;property id=&quot;20300&quot; value=&quot;Slide 12&quot;/&gt;&lt;property id=&quot;20307&quot; value=&quot;332&quot;/&gt;&lt;/object&gt;&lt;object type=&quot;3&quot; unique_id=&quot;1072186&quot;&gt;&lt;property id=&quot;20148&quot; value=&quot;5&quot;/&gt;&lt;property id=&quot;20300&quot; value=&quot;Slide 13&quot;/&gt;&lt;property id=&quot;20307&quot; value=&quot;333&quot;/&gt;&lt;/object&gt;&lt;object type=&quot;3&quot; unique_id=&quot;1072187&quot;&gt;&lt;property id=&quot;20148&quot; value=&quot;5&quot;/&gt;&lt;property id=&quot;20300&quot; value=&quot;Slide 14&quot;/&gt;&lt;property id=&quot;20307&quot; value=&quot;335&quot;/&gt;&lt;/object&gt;&lt;object type=&quot;3&quot; unique_id=&quot;1072188&quot;&gt;&lt;property id=&quot;20148&quot; value=&quot;5&quot;/&gt;&lt;property id=&quot;20300&quot; value=&quot;Slide 15&quot;/&gt;&lt;property id=&quot;20307&quot; value=&quot;336&quot;/&gt;&lt;/object&gt;&lt;object type=&quot;3&quot; unique_id=&quot;1072438&quot;&gt;&lt;property id=&quot;20148&quot; value=&quot;5&quot;/&gt;&lt;property id=&quot;20300&quot; value=&quot;Slide 18&quot;/&gt;&lt;property id=&quot;20307&quot; value=&quot;337&quot;/&gt;&lt;/object&gt;&lt;/object&gt;&lt;/object&gt;&lt;/database&gt;"/>
  <p:tag name="SECTOMILLISECCONVERTED" val="1"/>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agenta Theme">
  <a:themeElements>
    <a:clrScheme name="T-Mobile">
      <a:dk1>
        <a:srgbClr val="000000"/>
      </a:dk1>
      <a:lt1>
        <a:srgbClr val="FFFFFF"/>
      </a:lt1>
      <a:dk2>
        <a:srgbClr val="6A6A6A"/>
      </a:dk2>
      <a:lt2>
        <a:srgbClr val="9B9B9B"/>
      </a:lt2>
      <a:accent1>
        <a:srgbClr val="E20074"/>
      </a:accent1>
      <a:accent2>
        <a:srgbClr val="E8E8E8"/>
      </a:accent2>
      <a:accent3>
        <a:srgbClr val="C1D82F"/>
      </a:accent3>
      <a:accent4>
        <a:srgbClr val="6DB33F"/>
      </a:accent4>
      <a:accent5>
        <a:srgbClr val="008DA8"/>
      </a:accent5>
      <a:accent6>
        <a:srgbClr val="9B9B9B"/>
      </a:accent6>
      <a:hlink>
        <a:srgbClr val="E20074"/>
      </a:hlink>
      <a:folHlink>
        <a:srgbClr val="6A6A6A"/>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90000"/>
          </a:schemeClr>
        </a:solid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bodyPr/>
      <a:lstStyle>
        <a:defPPr marL="0" indent="0">
          <a:spcAft>
            <a:spcPts val="2400"/>
          </a:spcAft>
          <a:buNone/>
          <a:defRPr sz="2400" dirty="0" smtClean="0">
            <a:solidFill>
              <a:schemeClr val="tx1"/>
            </a:solidFill>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rchived_x0020_Training_x0020_Title xmlns="5e9b776e-d912-43ff-9491-1013a5e9c2f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6ECD744300BD749A224ECB883DBCA9E" ma:contentTypeVersion="4" ma:contentTypeDescription="Create a new document." ma:contentTypeScope="" ma:versionID="ffa890d3779fd1d7bf8eb0726ec996c5">
  <xsd:schema xmlns:xsd="http://www.w3.org/2001/XMLSchema" xmlns:xs="http://www.w3.org/2001/XMLSchema" xmlns:p="http://schemas.microsoft.com/office/2006/metadata/properties" xmlns:ns2="5e9b776e-d912-43ff-9491-1013a5e9c2fc" xmlns:ns3="0bf914e1-08b8-4965-b6e1-099f4b495665" targetNamespace="http://schemas.microsoft.com/office/2006/metadata/properties" ma:root="true" ma:fieldsID="45802b1138b40508e277e70b46f0d36f" ns2:_="" ns3:_="">
    <xsd:import namespace="5e9b776e-d912-43ff-9491-1013a5e9c2fc"/>
    <xsd:import namespace="0bf914e1-08b8-4965-b6e1-099f4b495665"/>
    <xsd:element name="properties">
      <xsd:complexType>
        <xsd:sequence>
          <xsd:element name="documentManagement">
            <xsd:complexType>
              <xsd:all>
                <xsd:element ref="ns2:Archived_x0020_Training_x0020_Title" minOccurs="0"/>
                <xsd:element ref="ns3:MediaServiceMetadata" minOccurs="0"/>
                <xsd:element ref="ns3:MediaServiceFastMetadata"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b776e-d912-43ff-9491-1013a5e9c2fc" elementFormDefault="qualified">
    <xsd:import namespace="http://schemas.microsoft.com/office/2006/documentManagement/types"/>
    <xsd:import namespace="http://schemas.microsoft.com/office/infopath/2007/PartnerControls"/>
    <xsd:element name="Archived_x0020_Training_x0020_Title" ma:index="8" nillable="true" ma:displayName="Archived Training Title" ma:internalName="Archived_x0020_Training_x0020_Tit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f914e1-08b8-4965-b6e1-099f4b49566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2289C8-FDB1-4CAE-9C73-F6BE85124999}">
  <ds:schemaRef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www.w3.org/XML/1998/namespace"/>
    <ds:schemaRef ds:uri="http://purl.org/dc/terms/"/>
    <ds:schemaRef ds:uri="0bf914e1-08b8-4965-b6e1-099f4b495665"/>
    <ds:schemaRef ds:uri="5e9b776e-d912-43ff-9491-1013a5e9c2fc"/>
  </ds:schemaRefs>
</ds:datastoreItem>
</file>

<file path=customXml/itemProps2.xml><?xml version="1.0" encoding="utf-8"?>
<ds:datastoreItem xmlns:ds="http://schemas.openxmlformats.org/officeDocument/2006/customXml" ds:itemID="{1E5AF5AB-663D-463F-9988-8BB0B0DA86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9b776e-d912-43ff-9491-1013a5e9c2fc"/>
    <ds:schemaRef ds:uri="0bf914e1-08b8-4965-b6e1-099f4b495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057B2E-F7FB-47B2-B0A3-79F82503A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4055</TotalTime>
  <Words>1159</Words>
  <Application>Microsoft Office PowerPoint</Application>
  <PresentationFormat>Custom</PresentationFormat>
  <Paragraphs>160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Bold</vt:lpstr>
      <vt:lpstr>Arial Rounded MT Bold</vt:lpstr>
      <vt:lpstr>Tele-GroteskHal</vt:lpstr>
      <vt:lpstr>Tele-GroteskUlt</vt:lpstr>
      <vt:lpstr>Wingdings</vt:lpstr>
      <vt:lpstr>Magenta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Palmieri, Anthony</dc:creator>
  <cp:lastModifiedBy>Johnston, Marissa</cp:lastModifiedBy>
  <cp:revision>8</cp:revision>
  <dcterms:modified xsi:type="dcterms:W3CDTF">2018-10-10T21:04:22Z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0x01010066ECD744300BD749A224ECB883DBCA9E</vt:lpwstr>
  </property>
  <property fmtid="{D5CDD505-2E9C-101B-9397-08002B2CF9AE}" pid="3" name="ArticulateGUID">
    <vt:lpwstr>9043EAF8-DC94-41C4-A128-9394D41AD9D9</vt:lpwstr>
  </property>
  <property fmtid="{D5CDD505-2E9C-101B-9397-08002B2CF9AE}" pid="4" name="ArticulatePath">
    <vt:lpwstr>https://tmobileusa.sharepoint.com/teams/FCAT/EVERGREEN/2017325/Development Documents/03 - Development/Day 12 Lean On Me/Day12_LeanOnMe</vt:lpwstr>
  </property>
</Properties>
</file>