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05" r:id="rId5"/>
    <p:sldId id="303" r:id="rId6"/>
    <p:sldId id="323" r:id="rId7"/>
    <p:sldId id="324" r:id="rId8"/>
    <p:sldId id="330" r:id="rId9"/>
    <p:sldId id="328" r:id="rId10"/>
    <p:sldId id="327" r:id="rId11"/>
    <p:sldId id="317" r:id="rId12"/>
    <p:sldId id="314" r:id="rId13"/>
    <p:sldId id="315" r:id="rId14"/>
  </p:sldIdLst>
  <p:sldSz cx="10058400" cy="7772400"/>
  <p:notesSz cx="6934200" cy="9220200"/>
  <p:custDataLst>
    <p:tags r:id="rId17"/>
  </p:custDataLst>
  <p:defaultTextStyle>
    <a:defPPr>
      <a:defRPr lang="en-US"/>
    </a:defPPr>
    <a:lvl1pPr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7644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7056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6468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5881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7061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3056473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565886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4075298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">
          <p15:clr>
            <a:srgbClr val="A4A3A4"/>
          </p15:clr>
        </p15:guide>
        <p15:guide id="2" orient="horz" pos="1360">
          <p15:clr>
            <a:srgbClr val="A4A3A4"/>
          </p15:clr>
        </p15:guide>
        <p15:guide id="3" orient="horz" pos="3101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orient="horz" pos="2666">
          <p15:clr>
            <a:srgbClr val="A4A3A4"/>
          </p15:clr>
        </p15:guide>
        <p15:guide id="6" orient="horz" pos="1034">
          <p15:clr>
            <a:srgbClr val="A4A3A4"/>
          </p15:clr>
        </p15:guide>
        <p15:guide id="7" orient="horz" pos="544">
          <p15:clr>
            <a:srgbClr val="A4A3A4"/>
          </p15:clr>
        </p15:guide>
        <p15:guide id="8" orient="horz" pos="3536">
          <p15:clr>
            <a:srgbClr val="A4A3A4"/>
          </p15:clr>
        </p15:guide>
        <p15:guide id="9" pos="3168">
          <p15:clr>
            <a:srgbClr val="A4A3A4"/>
          </p15:clr>
        </p15:guide>
        <p15:guide id="10" pos="264">
          <p15:clr>
            <a:srgbClr val="A4A3A4"/>
          </p15:clr>
        </p15:guide>
        <p15:guide id="11" pos="952">
          <p15:clr>
            <a:srgbClr val="A4A3A4"/>
          </p15:clr>
        </p15:guide>
        <p15:guide id="12" pos="6163">
          <p15:clr>
            <a:srgbClr val="A4A3A4"/>
          </p15:clr>
        </p15:guide>
        <p15:guide id="13" pos="5829">
          <p15:clr>
            <a:srgbClr val="A4A3A4"/>
          </p15:clr>
        </p15:guide>
        <p15:guide id="14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 userDrawn="1">
          <p15:clr>
            <a:srgbClr val="A4A3A4"/>
          </p15:clr>
        </p15:guide>
        <p15:guide id="2" pos="218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bie Lester" initials="RL" lastIdx="11" clrIdx="0"/>
  <p:cmAuthor id="1" name="Jim McCall" initials="" lastIdx="0" clrIdx="1"/>
  <p:cmAuthor id="2" name="Johnston, Marissa" initials="JM" lastIdx="1" clrIdx="2">
    <p:extLst>
      <p:ext uri="{19B8F6BF-5375-455C-9EA6-DF929625EA0E}">
        <p15:presenceInfo xmlns:p15="http://schemas.microsoft.com/office/powerpoint/2012/main" userId="S-1-5-21-1292428093-179605362-682003330-6352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74"/>
    <a:srgbClr val="EC008C"/>
    <a:srgbClr val="B9AD13"/>
    <a:srgbClr val="6DB33F"/>
    <a:srgbClr val="777877"/>
    <a:srgbClr val="008DA8"/>
    <a:srgbClr val="00738E"/>
    <a:srgbClr val="272727"/>
    <a:srgbClr val="A5A6A5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36" y="38"/>
      </p:cViewPr>
      <p:guideLst>
        <p:guide orient="horz" pos="163"/>
        <p:guide orient="horz" pos="1360"/>
        <p:guide orient="horz" pos="3101"/>
        <p:guide orient="horz" pos="4570"/>
        <p:guide orient="horz" pos="2666"/>
        <p:guide orient="horz" pos="1034"/>
        <p:guide orient="horz" pos="544"/>
        <p:guide orient="horz" pos="3536"/>
        <p:guide pos="3168"/>
        <p:guide pos="264"/>
        <p:guide pos="952"/>
        <p:guide pos="6163"/>
        <p:guide pos="5829"/>
        <p:guide pos="5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394" y="427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dirty="0" smtClean="0">
                <a:latin typeface="Segoe UI" pitchFamily="34" charset="0"/>
              </a:defRPr>
            </a:lvl1pPr>
          </a:lstStyle>
          <a:p>
            <a:pPr>
              <a:defRPr/>
            </a:pPr>
            <a:r>
              <a:rPr lang="en-US" b="1" dirty="0">
                <a:latin typeface="Arial Bold" charset="0"/>
              </a:rPr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5759BE79-DE85-4CB4-8F82-32C310FB14AE}" type="datetimeFigureOut">
              <a:rPr lang="en-US" b="1">
                <a:latin typeface="Arial Bold" charset="0"/>
              </a:rPr>
              <a:pPr>
                <a:defRPr/>
              </a:pPr>
              <a:t>10/8/2018</a:t>
            </a:fld>
            <a:endParaRPr lang="en-US" b="1" dirty="0">
              <a:latin typeface="Arial Bol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17827" y="8757590"/>
            <a:ext cx="614769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A21C7F6B-DBFF-403A-9605-FA0EFE2C5B40}" type="slidenum">
              <a:rPr lang="en-US" b="1">
                <a:latin typeface="Arial Bold" charset="0"/>
              </a:rPr>
              <a:pPr>
                <a:defRPr/>
              </a:pPr>
              <a:t>‹#›</a:t>
            </a:fld>
            <a:endParaRPr lang="en-US" b="1" dirty="0">
              <a:latin typeface="Arial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4640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b="1" i="0" dirty="0" smtClean="0">
                <a:latin typeface="Arial Bold" charset="0"/>
              </a:defRPr>
            </a:lvl1pPr>
          </a:lstStyle>
          <a:p>
            <a:pPr>
              <a:defRPr/>
            </a:pPr>
            <a:r>
              <a:rPr lang="en-US" dirty="0"/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61845FFA-21E1-4976-8B9C-1C0D733F709C}" type="datetimeFigureOut">
              <a:rPr lang="en-US" smtClean="0"/>
              <a:pPr>
                <a:defRPr/>
              </a:pPr>
              <a:t>10/8/2018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0313" y="692150"/>
            <a:ext cx="4473575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240781" y="8757590"/>
            <a:ext cx="691815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26A8F29D-D632-4B70-93FE-764D6D98BC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90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17056" rtl="0" fontAlgn="base">
      <a:lnSpc>
        <a:spcPct val="90000"/>
      </a:lnSpc>
      <a:spcBef>
        <a:spcPct val="30000"/>
      </a:spcBef>
      <a:spcAft>
        <a:spcPts val="377"/>
      </a:spcAft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1pPr>
    <a:lvl2pPr marL="237018" indent="-116740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2pPr>
    <a:lvl3pPr marL="364371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3pPr>
    <a:lvl4pPr marL="537713" indent="-162729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4pPr>
    <a:lvl5pPr marL="684523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5pPr>
    <a:lvl6pPr marL="2546960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351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743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135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611" r="13611"/>
          <a:stretch/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0" y="2209800"/>
            <a:ext cx="10058400" cy="3391410"/>
            <a:chOff x="0" y="2590800"/>
            <a:chExt cx="10058400" cy="3391410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0" y="2590800"/>
              <a:ext cx="10058400" cy="339141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343403" rtl="0" eaLnBrk="1" latinLnBrk="0" hangingPunct="1">
                <a:spcBef>
                  <a:spcPct val="0"/>
                </a:spcBef>
                <a:buNone/>
                <a:defRPr sz="4000" b="0" i="0" kern="1200">
                  <a:solidFill>
                    <a:srgbClr val="E20074"/>
                  </a:solidFill>
                  <a:latin typeface="Tele-GroteskUlt" pitchFamily="2" charset="0"/>
                  <a:ea typeface="+mj-ea"/>
                  <a:cs typeface="Tele-GroteskUlt" pitchFamily="2" charset="0"/>
                </a:defRPr>
              </a:lvl1pPr>
            </a:lstStyle>
            <a:p>
              <a:pPr algn="ctr"/>
              <a:r>
                <a:rPr lang="en-US" sz="18260" spc="-330" dirty="0">
                  <a:solidFill>
                    <a:srgbClr val="E20074"/>
                  </a:solidFill>
                  <a:latin typeface="+mn-lt"/>
                </a:rPr>
                <a:t>Q  </a:t>
              </a:r>
              <a:r>
                <a:rPr lang="en-US" sz="18260" dirty="0">
                  <a:solidFill>
                    <a:srgbClr val="E20074"/>
                  </a:solidFill>
                  <a:latin typeface="+mn-lt"/>
                </a:rPr>
                <a:t>A</a:t>
              </a:r>
            </a:p>
          </p:txBody>
        </p:sp>
        <p:sp>
          <p:nvSpPr>
            <p:cNvPr id="2" name="TextBox 1"/>
            <p:cNvSpPr txBox="1"/>
            <p:nvPr userDrawn="1"/>
          </p:nvSpPr>
          <p:spPr>
            <a:xfrm>
              <a:off x="4657825" y="3599628"/>
              <a:ext cx="990600" cy="158197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spcAft>
                  <a:spcPts val="2400"/>
                </a:spcAft>
                <a:buNone/>
              </a:pPr>
              <a:r>
                <a:rPr lang="en-US" sz="9600" kern="1200" spc="330" dirty="0">
                  <a:solidFill>
                    <a:schemeClr val="bg1"/>
                  </a:solidFill>
                  <a:latin typeface="Arial" pitchFamily="34" charset="0"/>
                  <a:ea typeface="+mn-ea"/>
                  <a:cs typeface="+mn-cs"/>
                </a:rPr>
                <a:t>&amp;</a:t>
              </a:r>
              <a:endPara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91485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inal Magen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81940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0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150" y="414338"/>
            <a:ext cx="8674100" cy="150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19" r:id="rId2"/>
    <p:sldLayoutId id="2147483720" r:id="rId3"/>
  </p:sldLayoutIdLst>
  <p:transition>
    <p:fade/>
  </p:transition>
  <p:hf hdr="0" dt="0"/>
  <p:txStyles>
    <p:titleStyle>
      <a:lvl1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lang="en-US" sz="4200" b="1" i="0" u="none" kern="1200" spc="-111" dirty="0">
          <a:ln w="3175">
            <a:noFill/>
          </a:ln>
          <a:solidFill>
            <a:srgbClr val="EC008C"/>
          </a:solidFill>
          <a:latin typeface="+mj-lt"/>
          <a:ea typeface="Arial" charset="0"/>
          <a:cs typeface="Arial" charset="0"/>
        </a:defRPr>
      </a:lvl1pPr>
      <a:lvl2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2pPr>
      <a:lvl3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3pPr>
      <a:lvl4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4pPr>
      <a:lvl5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5pPr>
      <a:lvl6pPr marL="509412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6pPr>
      <a:lvl7pPr marL="1018824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7pPr>
      <a:lvl8pPr marL="1528237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8pPr>
      <a:lvl9pPr marL="2037649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9pPr>
    </p:titleStyle>
    <p:bodyStyle>
      <a:lvl1pPr marL="254706" indent="-254706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3100" kern="1200">
          <a:solidFill>
            <a:schemeClr val="tx2"/>
          </a:solidFill>
          <a:latin typeface="+mn-lt"/>
          <a:ea typeface="+mn-ea"/>
          <a:cs typeface="+mn-cs"/>
        </a:defRPr>
      </a:lvl1pPr>
      <a:lvl2pPr marL="573089" indent="-318383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ü"/>
        <a:defRPr sz="2700" kern="1200">
          <a:solidFill>
            <a:schemeClr val="tx2"/>
          </a:solidFill>
          <a:latin typeface="+mn-lt"/>
          <a:ea typeface="+mn-ea"/>
          <a:cs typeface="+mn-cs"/>
        </a:defRPr>
      </a:lvl2pPr>
      <a:lvl3pPr marL="700442" indent="-18395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082501" indent="-194567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4560" indent="-18572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801655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047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439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831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92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8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17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568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96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351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74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13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2.t-mobile.com/docs/DOC-419631." TargetMode="Externa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hyperlink" Target="https://t-mobile.retailvalet.com/login/" TargetMode="External"/><Relationship Id="rId4" Type="http://schemas.openxmlformats.org/officeDocument/2006/relationships/hyperlink" Target="https://c2.t-mobile.com/docs/DOC-431769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42" r="9586"/>
          <a:stretch/>
        </p:blipFill>
        <p:spPr>
          <a:xfrm flipH="1">
            <a:off x="-1" y="0"/>
            <a:ext cx="10058401" cy="77724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917870" y="4636911"/>
            <a:ext cx="3962399" cy="563674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5167" y="2868334"/>
            <a:ext cx="1122634" cy="583478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17670" y="3048000"/>
            <a:ext cx="708660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0114" y="7391400"/>
            <a:ext cx="954169" cy="15505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679870" y="5050783"/>
            <a:ext cx="2882729" cy="149801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8600" y="2952815"/>
            <a:ext cx="2590801" cy="72058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70" y="3048000"/>
            <a:ext cx="2412663" cy="200278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149938" y="3048000"/>
            <a:ext cx="2882732" cy="61728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3139602" y="228600"/>
            <a:ext cx="6461598" cy="7543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9793" y="7541373"/>
            <a:ext cx="954170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TR# 2017325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589263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90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40834" y="2661264"/>
            <a:ext cx="2776732" cy="4388934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712704" y="492417"/>
            <a:ext cx="8744285" cy="2022875"/>
            <a:chOff x="609600" y="762000"/>
            <a:chExt cx="8744285" cy="2022875"/>
          </a:xfrm>
        </p:grpSpPr>
        <p:sp>
          <p:nvSpPr>
            <p:cNvPr id="27" name="Rectangle 26"/>
            <p:cNvSpPr/>
            <p:nvPr/>
          </p:nvSpPr>
          <p:spPr>
            <a:xfrm>
              <a:off x="609600" y="1101247"/>
              <a:ext cx="5715645" cy="14439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4689" y="875082"/>
              <a:ext cx="318873" cy="1183014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 flipV="1">
              <a:off x="984125" y="2449534"/>
              <a:ext cx="3906192" cy="21746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47006" y="762000"/>
              <a:ext cx="2471264" cy="59150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213509" y="1557924"/>
              <a:ext cx="1140376" cy="110037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84125" y="875082"/>
              <a:ext cx="8131257" cy="16701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 Placeholder 5"/>
            <p:cNvSpPr txBox="1">
              <a:spLocks/>
            </p:cNvSpPr>
            <p:nvPr/>
          </p:nvSpPr>
          <p:spPr>
            <a:xfrm>
              <a:off x="1163983" y="1032275"/>
              <a:ext cx="7624867" cy="1752600"/>
            </a:xfrm>
            <a:prstGeom prst="rect">
              <a:avLst/>
            </a:prstGeom>
          </p:spPr>
          <p:txBody>
            <a:bodyPr/>
            <a:lstStyle>
              <a:lvl1pPr marL="0" indent="0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  <a:defRPr sz="4000" kern="1200">
                  <a:solidFill>
                    <a:schemeClr val="accent1"/>
                  </a:solidFill>
                  <a:latin typeface="+mj-lt"/>
                  <a:ea typeface="Arial" charset="0"/>
                  <a:cs typeface="Arial" charset="0"/>
                </a:defRPr>
              </a:lvl1pPr>
              <a:lvl2pPr marL="573089" indent="-318383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ü"/>
                <a:defRPr sz="20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700442" indent="-18395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082501" indent="-194567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1464560" indent="-18572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801655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11047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20439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29831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dirty="0">
                  <a:solidFill>
                    <a:schemeClr val="bg1"/>
                  </a:solidFill>
                  <a:latin typeface="+mn-lt"/>
                </a:rPr>
                <a:t>FRONTLINE</a:t>
              </a:r>
            </a:p>
            <a:p>
              <a:pPr>
                <a:spcBef>
                  <a:spcPts val="0"/>
                </a:spcBef>
              </a:pPr>
              <a:r>
                <a:rPr lang="en-US" sz="6600" dirty="0"/>
                <a:t>TOOLS</a:t>
              </a:r>
              <a:endParaRPr lang="en-US" sz="88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" name="Group 24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5" name="Rectangle 34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7" name="Rectangle 36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2</a:t>
                </a:fld>
                <a:r>
                  <a:rPr lang="en-US" sz="1400" dirty="0"/>
                  <a:t> – Frontline Tools</a:t>
                </a:r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46498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/>
                  <a:pPr/>
                  <a:t>3</a:t>
                </a:fld>
                <a:r>
                  <a:rPr lang="en-US" sz="1400" dirty="0"/>
                  <a:t> – Frontline Tools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" y="381000"/>
            <a:ext cx="1906844" cy="838200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369" y="1750470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INTRO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66801" y="1867779"/>
            <a:ext cx="327660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fr-FR" sz="2400" dirty="0" err="1">
                <a:latin typeface="Arial" charset="0"/>
                <a:ea typeface="Arial" charset="0"/>
                <a:cs typeface="Arial" charset="0"/>
              </a:rPr>
              <a:t>Retail</a:t>
            </a:r>
            <a:r>
              <a:rPr lang="fr-FR" sz="2400" dirty="0">
                <a:latin typeface="Arial" charset="0"/>
                <a:ea typeface="Arial" charset="0"/>
                <a:cs typeface="Arial" charset="0"/>
              </a:rPr>
              <a:t> Valet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3108" y="1416137"/>
            <a:ext cx="5061793" cy="56874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244144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/>
                  <a:pPr/>
                  <a:t>4</a:t>
                </a:fld>
                <a:r>
                  <a:rPr lang="en-US" sz="1400" dirty="0"/>
                  <a:t> – Frontline Tools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" y="381000"/>
            <a:ext cx="4267200" cy="838200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369" y="1750470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RETAIL VALET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129288" y="1867779"/>
            <a:ext cx="6167111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What is it?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Estimates wait times for customers.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Helps customers manage their time. 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Provides valuable insights for labor and coaching.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2266601"/>
            <a:ext cx="2971320" cy="48445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0498001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/>
                  <a:pPr/>
                  <a:t>5</a:t>
                </a:fld>
                <a:r>
                  <a:rPr lang="en-US" sz="1400" dirty="0"/>
                  <a:t> – Frontline Tools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" y="381000"/>
            <a:ext cx="4267200" cy="838200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369" y="1750470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RETAIL VALET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66800" y="1867779"/>
            <a:ext cx="7162800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How is it used?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On REMO or PC.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Customers can add themselves to the line. 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Predicts wait times based on time and motion studies.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As a forecasting tool for labor and coaching.</a:t>
            </a:r>
          </a:p>
        </p:txBody>
      </p:sp>
    </p:spTree>
    <p:extLst>
      <p:ext uri="{BB962C8B-B14F-4D97-AF65-F5344CB8AC3E}">
        <p14:creationId xmlns:p14="http://schemas.microsoft.com/office/powerpoint/2010/main" val="185507925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5567" y="2879632"/>
            <a:ext cx="3517349" cy="4164186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/>
                  <a:pPr/>
                  <a:t>6</a:t>
                </a:fld>
                <a:r>
                  <a:rPr lang="en-US" sz="1400" dirty="0"/>
                  <a:t> – Frontline Tools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" y="381000"/>
            <a:ext cx="4267200" cy="838200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369" y="1750470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RETAIL VALET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66800" y="1867779"/>
            <a:ext cx="7825155" cy="31700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How does it improve the customer experience?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Customers come first.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Sets realistic expectations.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Freedom of movement.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Helps managers staff the store.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253690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85352" y="379505"/>
            <a:ext cx="4191000" cy="838200"/>
            <a:chOff x="185185" y="210818"/>
            <a:chExt cx="4950276" cy="917175"/>
          </a:xfrm>
        </p:grpSpPr>
        <p:sp>
          <p:nvSpPr>
            <p:cNvPr id="13" name="Rectangle 12"/>
            <p:cNvSpPr/>
            <p:nvPr/>
          </p:nvSpPr>
          <p:spPr>
            <a:xfrm>
              <a:off x="185185" y="429522"/>
              <a:ext cx="381000" cy="583478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3563" y="210818"/>
              <a:ext cx="2590801" cy="72058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71722" y="666144"/>
              <a:ext cx="963739" cy="389131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67583" y="433313"/>
              <a:ext cx="2561617" cy="694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9559" y="273325"/>
              <a:ext cx="4699642" cy="7861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DO IT YOURSELF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424459" y="615159"/>
            <a:ext cx="1795741" cy="621984"/>
            <a:chOff x="103381" y="198949"/>
            <a:chExt cx="5071309" cy="929044"/>
          </a:xfrm>
        </p:grpSpPr>
        <p:sp>
          <p:nvSpPr>
            <p:cNvPr id="30" name="Rectangle 29"/>
            <p:cNvSpPr/>
            <p:nvPr/>
          </p:nvSpPr>
          <p:spPr>
            <a:xfrm>
              <a:off x="103381" y="198949"/>
              <a:ext cx="2590802" cy="720586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13071" y="433313"/>
              <a:ext cx="2561619" cy="69468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9558" y="273326"/>
              <a:ext cx="4699641" cy="786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15 MIN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18499" y="1752600"/>
            <a:ext cx="4758058" cy="4043577"/>
            <a:chOff x="876179" y="1981200"/>
            <a:chExt cx="3305475" cy="1906322"/>
          </a:xfrm>
        </p:grpSpPr>
        <p:sp>
          <p:nvSpPr>
            <p:cNvPr id="26" name="Rectangle 25"/>
            <p:cNvSpPr/>
            <p:nvPr/>
          </p:nvSpPr>
          <p:spPr>
            <a:xfrm>
              <a:off x="876179" y="3485723"/>
              <a:ext cx="3238667" cy="401799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950516" y="2338079"/>
              <a:ext cx="3231138" cy="1511173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defTabSz="914099">
                <a:buFont typeface="+mj-lt"/>
                <a:buAutoNum type="arabicPeriod"/>
              </a:pPr>
              <a:r>
                <a:rPr lang="en-US" sz="1600">
                  <a:solidFill>
                    <a:schemeClr val="bg1"/>
                  </a:solidFill>
                </a:rPr>
                <a:t>Access C2.</a:t>
              </a:r>
              <a:endParaRPr lang="en-US" sz="1600" dirty="0">
                <a:solidFill>
                  <a:schemeClr val="bg1"/>
                </a:solidFill>
              </a:endParaRPr>
            </a:p>
            <a:p>
              <a:pPr marL="342900" indent="-342900" defTabSz="914099">
                <a:buFont typeface="+mj-lt"/>
                <a:buAutoNum type="arabicPeriod"/>
              </a:pPr>
              <a:r>
                <a:rPr lang="en-US" sz="1600" dirty="0">
                  <a:solidFill>
                    <a:schemeClr val="bg1"/>
                  </a:solidFill>
                </a:rPr>
                <a:t>Open, and read the following pages:</a:t>
              </a:r>
            </a:p>
            <a:p>
              <a:pPr marL="793394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C2 DOC 419631 – </a:t>
              </a:r>
              <a:r>
                <a:rPr lang="en-US" u="sng" dirty="0">
                  <a:hlinkClick r:id="rId3"/>
                </a:rPr>
                <a:t>Retail Valet</a:t>
              </a:r>
              <a:endParaRPr lang="en-US" dirty="0"/>
            </a:p>
            <a:p>
              <a:pPr marL="793394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C2 DOC 431769 - </a:t>
              </a:r>
              <a:r>
                <a:rPr lang="en-US" u="sng" dirty="0">
                  <a:hlinkClick r:id="rId4"/>
                </a:rPr>
                <a:t>Training and FAQ</a:t>
              </a:r>
              <a:endParaRPr lang="en-US" dirty="0"/>
            </a:p>
            <a:p>
              <a:pPr marL="1417106" lvl="2" indent="-400050" defTabSz="914099">
                <a:buFont typeface="+mj-lt"/>
                <a:buAutoNum type="romanLcPeriod"/>
              </a:pPr>
              <a:r>
                <a:rPr lang="en-US" sz="1600" dirty="0">
                  <a:solidFill>
                    <a:schemeClr val="bg1"/>
                  </a:solidFill>
                </a:rPr>
                <a:t>Retail Valet FAQ</a:t>
              </a:r>
            </a:p>
            <a:p>
              <a:pPr marL="1417106" lvl="2" indent="-400050" defTabSz="914099">
                <a:buFont typeface="+mj-lt"/>
                <a:buAutoNum type="romanLcPeriod"/>
              </a:pPr>
              <a:r>
                <a:rPr lang="en-US" sz="1600" dirty="0">
                  <a:solidFill>
                    <a:schemeClr val="bg1"/>
                  </a:solidFill>
                </a:rPr>
                <a:t>Retail Valet Grab and Go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886248" y="1981200"/>
              <a:ext cx="3238667" cy="38183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RESEARCH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218549" y="1752600"/>
            <a:ext cx="4611252" cy="4043576"/>
            <a:chOff x="886248" y="1981200"/>
            <a:chExt cx="3295406" cy="2173207"/>
          </a:xfrm>
        </p:grpSpPr>
        <p:sp>
          <p:nvSpPr>
            <p:cNvPr id="32" name="Rectangle 31"/>
            <p:cNvSpPr/>
            <p:nvPr/>
          </p:nvSpPr>
          <p:spPr>
            <a:xfrm>
              <a:off x="886248" y="3752608"/>
              <a:ext cx="3238667" cy="401799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950515" y="2338079"/>
              <a:ext cx="3231139" cy="1772700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defTabSz="914099">
                <a:buFont typeface="+mj-lt"/>
                <a:buAutoNum type="arabicPeriod"/>
              </a:pPr>
              <a:r>
                <a:rPr lang="en-US" sz="1600" dirty="0">
                  <a:solidFill>
                    <a:schemeClr val="bg1"/>
                  </a:solidFill>
                </a:rPr>
                <a:t>Access Retail Valet: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  <a:hlinkClick r:id="rId5"/>
                </a:rPr>
                <a:t>https://t-mobile.retailvalet.com/login/</a:t>
              </a:r>
              <a:endParaRPr lang="en-US" sz="1600" dirty="0">
                <a:solidFill>
                  <a:schemeClr val="bg1"/>
                </a:solidFill>
              </a:endParaRPr>
            </a:p>
            <a:p>
              <a:pPr marL="342900" indent="-342900" defTabSz="914099">
                <a:buFont typeface="+mj-lt"/>
                <a:buAutoNum type="arabicPeriod"/>
              </a:pPr>
              <a:r>
                <a:rPr lang="en-US" sz="1600" dirty="0">
                  <a:solidFill>
                    <a:schemeClr val="bg1"/>
                  </a:solidFill>
                </a:rPr>
                <a:t>Login with the following credentials:</a:t>
              </a:r>
            </a:p>
            <a:p>
              <a:pPr marL="850544" lvl="1" indent="-342900" defTabSz="914099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NTID: 02test (02test – 15test)</a:t>
              </a:r>
            </a:p>
            <a:p>
              <a:pPr marL="850544" lvl="1" indent="-342900" defTabSz="914099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Password: magenta</a:t>
              </a:r>
            </a:p>
            <a:p>
              <a:pPr marL="850544" lvl="1" indent="-342900" defTabSz="914099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Store: 3</a:t>
              </a:r>
            </a:p>
            <a:p>
              <a:pPr marL="342900" indent="-342900" defTabSz="914099">
                <a:buFont typeface="+mj-lt"/>
                <a:buAutoNum type="arabicPeriod"/>
              </a:pPr>
              <a:r>
                <a:rPr lang="en-US" sz="1600" dirty="0">
                  <a:solidFill>
                    <a:schemeClr val="bg1"/>
                  </a:solidFill>
                </a:rPr>
                <a:t>Add a sample customer, </a:t>
              </a:r>
              <a:r>
                <a:rPr lang="en-US" sz="1600" dirty="0">
                  <a:solidFill>
                    <a:srgbClr val="E20074"/>
                  </a:solidFill>
                </a:rPr>
                <a:t>Test - John </a:t>
              </a:r>
              <a:r>
                <a:rPr lang="en-US" sz="1600" dirty="0" err="1">
                  <a:solidFill>
                    <a:srgbClr val="E20074"/>
                  </a:solidFill>
                </a:rPr>
                <a:t>Legere</a:t>
              </a:r>
              <a:endParaRPr lang="en-US" sz="1600" dirty="0">
                <a:solidFill>
                  <a:schemeClr val="bg1"/>
                </a:solidFill>
              </a:endParaRPr>
            </a:p>
            <a:p>
              <a:pPr marL="342900" indent="-342900" defTabSz="914099">
                <a:buFont typeface="+mj-lt"/>
                <a:buAutoNum type="arabicPeriod"/>
              </a:pPr>
              <a:r>
                <a:rPr lang="en-US" sz="1600" dirty="0">
                  <a:solidFill>
                    <a:schemeClr val="bg1"/>
                  </a:solidFill>
                </a:rPr>
                <a:t>Select a reason for his visit</a:t>
              </a:r>
            </a:p>
            <a:p>
              <a:pPr marL="342900" indent="-342900" defTabSz="914099">
                <a:buFont typeface="+mj-lt"/>
                <a:buAutoNum type="arabicPeriod"/>
              </a:pPr>
              <a:r>
                <a:rPr lang="en-US" sz="1600" dirty="0">
                  <a:solidFill>
                    <a:schemeClr val="bg1"/>
                  </a:solidFill>
                </a:rPr>
                <a:t>Save to Queue</a:t>
              </a:r>
            </a:p>
            <a:p>
              <a:pPr marL="342900" indent="-342900" defTabSz="914099">
                <a:buFont typeface="+mj-lt"/>
                <a:buAutoNum type="arabicPeriod"/>
              </a:pPr>
              <a:r>
                <a:rPr lang="en-US" sz="1600" dirty="0">
                  <a:solidFill>
                    <a:schemeClr val="bg1"/>
                  </a:solidFill>
                </a:rPr>
                <a:t>Select </a:t>
              </a:r>
              <a:r>
                <a:rPr lang="en-US" sz="1600" dirty="0">
                  <a:solidFill>
                    <a:srgbClr val="E20074"/>
                  </a:solidFill>
                </a:rPr>
                <a:t>Serve Now</a:t>
              </a:r>
            </a:p>
            <a:p>
              <a:pPr marL="342900" indent="-342900" defTabSz="914099">
                <a:buFont typeface="+mj-lt"/>
                <a:buAutoNum type="arabicPeriod"/>
              </a:pPr>
              <a:r>
                <a:rPr lang="en-US" sz="1600" dirty="0">
                  <a:solidFill>
                    <a:schemeClr val="bg1"/>
                  </a:solidFill>
                </a:rPr>
                <a:t>Select </a:t>
              </a:r>
              <a:r>
                <a:rPr lang="en-US" sz="1600" dirty="0">
                  <a:solidFill>
                    <a:srgbClr val="E20074"/>
                  </a:solidFill>
                </a:rPr>
                <a:t>Finish Serving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886248" y="1981200"/>
              <a:ext cx="3238667" cy="435297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COMPLETE</a:t>
              </a: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6" name="Group 5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60" name="Rectangle 5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1" name="Rectangle 6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2" name="Rectangle 6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/>
                  <a:pPr/>
                  <a:t>7</a:t>
                </a:fld>
                <a:r>
                  <a:rPr lang="en-US" sz="1400" dirty="0"/>
                  <a:t> – Frontline Tools</a:t>
                </a:r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4734257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0" y="0"/>
            <a:ext cx="10058400" cy="3456158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28600" y="2725649"/>
            <a:ext cx="7239000" cy="664888"/>
          </a:xfrm>
          <a:prstGeom prst="rect">
            <a:avLst/>
          </a:prstGeom>
        </p:spPr>
        <p:txBody>
          <a:bodyPr/>
          <a:lstStyle>
            <a:lvl1pPr marL="254706" indent="-254706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3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3089" indent="-318383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00442" indent="-18395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2501" indent="-194567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4560" indent="-18572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01655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047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439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831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The Download - DIY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700" y="3663072"/>
            <a:ext cx="9525000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What are the benefits of using Retail Valet?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If the store isn’t busy, can we skip using Retail Valet and just help the customer?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Why should everyone working in the store log in to Retail Valet?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Group 29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4" name="Rectangle 33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5" name="Rectangle 34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/>
                  <a:pPr/>
                  <a:t>8</a:t>
                </a:fld>
                <a:r>
                  <a:rPr lang="en-US" sz="1400" dirty="0"/>
                  <a:t> – Frontline Tools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87686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7359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8&quot; unique_id=&quot;10002&quot;&gt;&lt;/object&gt;&lt;object type=&quot;2&quot; unique_id=&quot;10003&quot;&gt;&lt;object type=&quot;3&quot; unique_id=&quot;1071880&quot;&gt;&lt;property id=&quot;20148&quot; value=&quot;5&quot;/&gt;&lt;property id=&quot;20300&quot; value=&quot;Slide 2&quot;/&gt;&lt;property id=&quot;20307&quot; value=&quot;303&quot;/&gt;&lt;/object&gt;&lt;object type=&quot;3&quot; unique_id=&quot;1071882&quot;&gt;&lt;property id=&quot;20148&quot; value=&quot;5&quot;/&gt;&lt;property id=&quot;20300&quot; value=&quot;Slide 1&quot;/&gt;&lt;property id=&quot;20307&quot; value=&quot;305&quot;/&gt;&lt;/object&gt;&lt;object type=&quot;3&quot; unique_id=&quot;1071883&quot;&gt;&lt;property id=&quot;20148&quot; value=&quot;5&quot;/&gt;&lt;property id=&quot;20300&quot; value=&quot;Slide 3&quot;/&gt;&lt;property id=&quot;20307&quot; value=&quot;323&quot;/&gt;&lt;/object&gt;&lt;object type=&quot;3&quot; unique_id=&quot;1071886&quot;&gt;&lt;property id=&quot;20148&quot; value=&quot;5&quot;/&gt;&lt;property id=&quot;20300&quot; value=&quot;Slide 4&quot;/&gt;&lt;property id=&quot;20307&quot; value=&quot;324&quot;/&gt;&lt;/object&gt;&lt;object type=&quot;3&quot; unique_id=&quot;1071887&quot;&gt;&lt;property id=&quot;20148&quot; value=&quot;5&quot;/&gt;&lt;property id=&quot;20300&quot; value=&quot;Slide 9&quot;/&gt;&lt;property id=&quot;20307&quot; value=&quot;325&quot;/&gt;&lt;/object&gt;&lt;object type=&quot;3&quot; unique_id=&quot;1071888&quot;&gt;&lt;property id=&quot;20148&quot; value=&quot;5&quot;/&gt;&lt;property id=&quot;20300&quot; value=&quot;Slide 10&quot;/&gt;&lt;property id=&quot;20307&quot; value=&quot;326&quot;/&gt;&lt;/object&gt;&lt;object type=&quot;3&quot; unique_id=&quot;1071892&quot;&gt;&lt;property id=&quot;20148&quot; value=&quot;5&quot;/&gt;&lt;property id=&quot;20300&quot; value=&quot;Slide 8&quot;/&gt;&lt;property id=&quot;20307&quot; value=&quot;317&quot;/&gt;&lt;/object&gt;&lt;object type=&quot;3&quot; unique_id=&quot;1071893&quot;&gt;&lt;property id=&quot;20148&quot; value=&quot;5&quot;/&gt;&lt;property id=&quot;20300&quot; value=&quot;Slide 16&quot;/&gt;&lt;property id=&quot;20307&quot; value=&quot;314&quot;/&gt;&lt;/object&gt;&lt;object type=&quot;3&quot; unique_id=&quot;1071894&quot;&gt;&lt;property id=&quot;20148&quot; value=&quot;5&quot;/&gt;&lt;property id=&quot;20300&quot; value=&quot;Slide 17&quot;/&gt;&lt;property id=&quot;20307&quot; value=&quot;315&quot;/&gt;&lt;/object&gt;&lt;object type=&quot;3&quot; unique_id=&quot;1071990&quot;&gt;&lt;property id=&quot;20148&quot; value=&quot;5&quot;/&gt;&lt;property id=&quot;20300&quot; value=&quot;Slide 7&quot;/&gt;&lt;property id=&quot;20307&quot; value=&quot;327&quot;/&gt;&lt;/object&gt;&lt;object type=&quot;3&quot; unique_id=&quot;1072182&quot;&gt;&lt;property id=&quot;20148&quot; value=&quot;5&quot;/&gt;&lt;property id=&quot;20300&quot; value=&quot;Slide 5&quot;/&gt;&lt;property id=&quot;20307&quot; value=&quot;330&quot;/&gt;&lt;/object&gt;&lt;object type=&quot;3&quot; unique_id=&quot;1072183&quot;&gt;&lt;property id=&quot;20148&quot; value=&quot;5&quot;/&gt;&lt;property id=&quot;20300&quot; value=&quot;Slide 6&quot;/&gt;&lt;property id=&quot;20307&quot; value=&quot;328&quot;/&gt;&lt;/object&gt;&lt;object type=&quot;3&quot; unique_id=&quot;1072184&quot;&gt;&lt;property id=&quot;20148&quot; value=&quot;5&quot;/&gt;&lt;property id=&quot;20300&quot; value=&quot;Slide 11&quot;/&gt;&lt;property id=&quot;20307&quot; value=&quot;329&quot;/&gt;&lt;/object&gt;&lt;object type=&quot;3&quot; unique_id=&quot;1072185&quot;&gt;&lt;property id=&quot;20148&quot; value=&quot;5&quot;/&gt;&lt;property id=&quot;20300&quot; value=&quot;Slide 12&quot;/&gt;&lt;property id=&quot;20307&quot; value=&quot;332&quot;/&gt;&lt;/object&gt;&lt;object type=&quot;3&quot; unique_id=&quot;1072186&quot;&gt;&lt;property id=&quot;20148&quot; value=&quot;5&quot;/&gt;&lt;property id=&quot;20300&quot; value=&quot;Slide 13&quot;/&gt;&lt;property id=&quot;20307&quot; value=&quot;333&quot;/&gt;&lt;/object&gt;&lt;object type=&quot;3&quot; unique_id=&quot;1072187&quot;&gt;&lt;property id=&quot;20148&quot; value=&quot;5&quot;/&gt;&lt;property id=&quot;20300&quot; value=&quot;Slide 14&quot;/&gt;&lt;property id=&quot;20307&quot; value=&quot;335&quot;/&gt;&lt;/object&gt;&lt;object type=&quot;3&quot; unique_id=&quot;1072188&quot;&gt;&lt;property id=&quot;20148&quot; value=&quot;5&quot;/&gt;&lt;property id=&quot;20300&quot; value=&quot;Slide 15&quot;/&gt;&lt;property id=&quot;20307&quot; value=&quot;336&quot;/&gt;&lt;/object&gt;&lt;/object&gt;&lt;/object&gt;&lt;/database&gt;"/>
  <p:tag name="SECTOMILLISECCONVERTED" val="1"/>
  <p:tag name="ARTICULATE_SLIDE_COUNT" val="1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Magenta Theme">
  <a:themeElements>
    <a:clrScheme name="T-Mobile">
      <a:dk1>
        <a:srgbClr val="000000"/>
      </a:dk1>
      <a:lt1>
        <a:srgbClr val="FFFFFF"/>
      </a:lt1>
      <a:dk2>
        <a:srgbClr val="6A6A6A"/>
      </a:dk2>
      <a:lt2>
        <a:srgbClr val="9B9B9B"/>
      </a:lt2>
      <a:accent1>
        <a:srgbClr val="E20074"/>
      </a:accent1>
      <a:accent2>
        <a:srgbClr val="E8E8E8"/>
      </a:accent2>
      <a:accent3>
        <a:srgbClr val="C1D82F"/>
      </a:accent3>
      <a:accent4>
        <a:srgbClr val="6DB33F"/>
      </a:accent4>
      <a:accent5>
        <a:srgbClr val="008DA8"/>
      </a:accent5>
      <a:accent6>
        <a:srgbClr val="9B9B9B"/>
      </a:accent6>
      <a:hlink>
        <a:srgbClr val="E20074"/>
      </a:hlink>
      <a:folHlink>
        <a:srgbClr val="6A6A6A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90000"/>
          </a:schemeClr>
        </a:solidFill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/>
      <a:bodyPr/>
      <a:lstStyle>
        <a:defPPr marL="0" indent="0">
          <a:spcAft>
            <a:spcPts val="2400"/>
          </a:spcAft>
          <a:buNone/>
          <a:defRPr sz="2400" dirty="0" smtClean="0">
            <a:solidFill>
              <a:schemeClr val="tx1"/>
            </a:solidFill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Archived_x0020_Training_x0020_Title xmlns="5e9b776e-d912-43ff-9491-1013a5e9c2f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ECD744300BD749A224ECB883DBCA9E" ma:contentTypeVersion="4" ma:contentTypeDescription="Create a new document." ma:contentTypeScope="" ma:versionID="ffa890d3779fd1d7bf8eb0726ec996c5">
  <xsd:schema xmlns:xsd="http://www.w3.org/2001/XMLSchema" xmlns:xs="http://www.w3.org/2001/XMLSchema" xmlns:p="http://schemas.microsoft.com/office/2006/metadata/properties" xmlns:ns2="5e9b776e-d912-43ff-9491-1013a5e9c2fc" xmlns:ns3="0bf914e1-08b8-4965-b6e1-099f4b495665" targetNamespace="http://schemas.microsoft.com/office/2006/metadata/properties" ma:root="true" ma:fieldsID="45802b1138b40508e277e70b46f0d36f" ns2:_="" ns3:_="">
    <xsd:import namespace="5e9b776e-d912-43ff-9491-1013a5e9c2fc"/>
    <xsd:import namespace="0bf914e1-08b8-4965-b6e1-099f4b495665"/>
    <xsd:element name="properties">
      <xsd:complexType>
        <xsd:sequence>
          <xsd:element name="documentManagement">
            <xsd:complexType>
              <xsd:all>
                <xsd:element ref="ns2:Archived_x0020_Training_x0020_Title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9b776e-d912-43ff-9491-1013a5e9c2fc" elementFormDefault="qualified">
    <xsd:import namespace="http://schemas.microsoft.com/office/2006/documentManagement/types"/>
    <xsd:import namespace="http://schemas.microsoft.com/office/infopath/2007/PartnerControls"/>
    <xsd:element name="Archived_x0020_Training_x0020_Title" ma:index="8" nillable="true" ma:displayName="Archived Training Title" ma:internalName="Archived_x0020_Training_x0020_Titl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f914e1-08b8-4965-b6e1-099f4b4956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057B2E-F7FB-47B2-B0A3-79F82503A3A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2289C8-FDB1-4CAE-9C73-F6BE85124999}">
  <ds:schemaRefs>
    <ds:schemaRef ds:uri="http://schemas.microsoft.com/office/infopath/2007/PartnerControls"/>
    <ds:schemaRef ds:uri="http://purl.org/dc/elements/1.1/"/>
    <ds:schemaRef ds:uri="0bf914e1-08b8-4965-b6e1-099f4b495665"/>
    <ds:schemaRef ds:uri="http://schemas.openxmlformats.org/package/2006/metadata/core-properties"/>
    <ds:schemaRef ds:uri="5e9b776e-d912-43ff-9491-1013a5e9c2fc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DA21122-B4C8-418D-A107-79DDDB4B9A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9b776e-d912-43ff-9491-1013a5e9c2fc"/>
    <ds:schemaRef ds:uri="0bf914e1-08b8-4965-b6e1-099f4b4956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293</Words>
  <Application>Microsoft Office PowerPoint</Application>
  <PresentationFormat>Custom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Arial Bold</vt:lpstr>
      <vt:lpstr>Arial Rounded MT Bold</vt:lpstr>
      <vt:lpstr>Tele-GroteskHal</vt:lpstr>
      <vt:lpstr>Tele-GroteskUlt</vt:lpstr>
      <vt:lpstr>Wingdings</vt:lpstr>
      <vt:lpstr>Magenta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Palmieri, Anthony</dc:creator>
  <cp:lastModifiedBy>Johnston, Marissa</cp:lastModifiedBy>
  <cp:revision>23</cp:revision>
  <dcterms:modified xsi:type="dcterms:W3CDTF">2018-10-08T20:06:33Z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0x01010066ECD744300BD749A224ECB883DBCA9E</vt:lpwstr>
  </property>
  <property fmtid="{D5CDD505-2E9C-101B-9397-08002B2CF9AE}" pid="3" name="ArticulateGUID">
    <vt:lpwstr>9B36AECF-0DEE-4C8F-9ADD-E8C4FAA43C4C</vt:lpwstr>
  </property>
  <property fmtid="{D5CDD505-2E9C-101B-9397-08002B2CF9AE}" pid="4" name="ArticulatePath">
    <vt:lpwstr>Day13_Frontline Tools</vt:lpwstr>
  </property>
</Properties>
</file>