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303" r:id="rId6"/>
    <p:sldId id="306" r:id="rId7"/>
    <p:sldId id="322" r:id="rId8"/>
    <p:sldId id="324" r:id="rId9"/>
    <p:sldId id="317" r:id="rId10"/>
    <p:sldId id="314" r:id="rId11"/>
    <p:sldId id="315" r:id="rId12"/>
  </p:sldIdLst>
  <p:sldSz cx="10058400" cy="7772400"/>
  <p:notesSz cx="6934200" cy="9220200"/>
  <p:custDataLst>
    <p:tags r:id="rId15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78203" autoAdjust="0"/>
  </p:normalViewPr>
  <p:slideViewPr>
    <p:cSldViewPr>
      <p:cViewPr varScale="1">
        <p:scale>
          <a:sx n="94" d="100"/>
          <a:sy n="94" d="100"/>
        </p:scale>
        <p:origin x="1386" y="9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1579" y="8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4/11/2018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4/11/2018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943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https://c2.t-mobile.com/docs/DOC-423276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2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55816" y="457200"/>
            <a:ext cx="8744285" cy="2055292"/>
            <a:chOff x="609600" y="762000"/>
            <a:chExt cx="8744285" cy="2055292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5972" y="909876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02136" y="1064692"/>
              <a:ext cx="74959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Un-carrier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Principles 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Un-carrier Principles 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5901C-B92C-47D0-B6BE-6251FF36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552" y="2903930"/>
            <a:ext cx="2514600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Un-carrier Principles 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9052" y="1653949"/>
            <a:ext cx="4410148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44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The Un-carrier Principles 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These are the key filters behind every decision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make. 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They guide us to deliver on our Un-carrier promise to be all about the customer!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5AA4D5-63A2-4886-AF5A-5A48B342E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297" y="1125280"/>
            <a:ext cx="4448888" cy="56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09AF5E-A649-4739-A018-4C48554B2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3" t="2871" r="24119"/>
          <a:stretch/>
        </p:blipFill>
        <p:spPr>
          <a:xfrm>
            <a:off x="74902" y="76200"/>
            <a:ext cx="5716297" cy="673818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Un-carrier Principles 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87950" y="274134"/>
            <a:ext cx="3939101" cy="65402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CUSTOMER FOCUS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Whether you’re new or existing, we put our customers first.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SIMPLICITY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We strive to create a simple, straight forward, authentic, and transparent experience in everything we do. 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VALUE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We deliver unrivaled value in everything we do. From the latest devices to the best rate plans, all on our advanced 4G LTE Network now </a:t>
            </a:r>
            <a:r>
              <a:rPr lang="en-US" sz="1400">
                <a:latin typeface="Arial" charset="0"/>
                <a:ea typeface="Arial" charset="0"/>
                <a:cs typeface="Arial" charset="0"/>
              </a:rPr>
              <a:t>covering 322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million Americans. 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FREEDOM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We break down barriers so customers can use their devices however they want… from free video and music streaming, to unlimited calls, texts, and data in other countries. 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SERIOUS FUN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We don’t take ourselves too seriously. Making wireless better is what we love to do, but we have fun doing it. 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DC1760-F638-472F-ADCF-D77BBF1551DB}"/>
              </a:ext>
            </a:extLst>
          </p:cNvPr>
          <p:cNvGrpSpPr/>
          <p:nvPr/>
        </p:nvGrpSpPr>
        <p:grpSpPr>
          <a:xfrm>
            <a:off x="367432" y="263327"/>
            <a:ext cx="1906844" cy="838200"/>
            <a:chOff x="435036" y="1673356"/>
            <a:chExt cx="1906844" cy="838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8482D6-8185-4D77-9E2E-31EEEFABC128}"/>
                </a:ext>
              </a:extLst>
            </p:cNvPr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581E34-1F9D-4D35-BEF9-84F695DD3D28}"/>
                </a:ext>
              </a:extLst>
            </p:cNvPr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AFBE47-5F52-415E-B846-F3D0F713DC20}"/>
                </a:ext>
              </a:extLst>
            </p:cNvPr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BE289E-8323-42D1-99C5-D9A147B52011}"/>
                </a:ext>
              </a:extLst>
            </p:cNvPr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6467D0-5C17-4483-B5D7-70DD01C53AB1}"/>
                </a:ext>
              </a:extLst>
            </p:cNvPr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958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Welcome to Team Magenta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A0FE6C-416E-4649-B0AD-BABB04EF04CA}"/>
              </a:ext>
            </a:extLst>
          </p:cNvPr>
          <p:cNvSpPr txBox="1"/>
          <p:nvPr/>
        </p:nvSpPr>
        <p:spPr>
          <a:xfrm>
            <a:off x="759405" y="1371600"/>
            <a:ext cx="8610600" cy="51090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GROUP A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for:</a:t>
            </a:r>
          </a:p>
          <a:p>
            <a:pPr marL="850544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cs typeface="Arial" charset="0"/>
              </a:rPr>
              <a:t>Where can you find the five Un-carrier Principles in action?</a:t>
            </a:r>
          </a:p>
          <a:p>
            <a:pPr marL="850544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cs typeface="Arial" charset="0"/>
              </a:rPr>
              <a:t>What is the impact of the Principles on the customer?</a:t>
            </a:r>
          </a:p>
          <a:p>
            <a:pPr marL="850544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cs typeface="Arial" charset="0"/>
              </a:rPr>
              <a:t>On our employees?</a:t>
            </a:r>
          </a:p>
          <a:p>
            <a:pPr marL="850544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cs typeface="Arial" charset="0"/>
              </a:rPr>
              <a:t>On T-Mobile?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400" b="1" dirty="0">
              <a:solidFill>
                <a:srgbClr val="E20074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40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GROUP B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en-US" sz="2000" dirty="0">
                <a:latin typeface="Arial" charset="0"/>
                <a:cs typeface="Arial" charset="0"/>
              </a:rPr>
              <a:t>Complete the following trainings in Cornerstone: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charset="0"/>
                <a:cs typeface="Arial" charset="0"/>
              </a:rPr>
              <a:t>T-Mobile Privacy &amp; Security Training WBT</a:t>
            </a:r>
          </a:p>
          <a:p>
            <a:pPr marL="3429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charset="0"/>
                <a:cs typeface="Arial" charset="0"/>
              </a:rPr>
              <a:t>T-Mobile US Code of Business Conduct WBT</a:t>
            </a:r>
          </a:p>
        </p:txBody>
      </p:sp>
    </p:spTree>
    <p:extLst>
      <p:ext uri="{BB962C8B-B14F-4D97-AF65-F5344CB8AC3E}">
        <p14:creationId xmlns:p14="http://schemas.microsoft.com/office/powerpoint/2010/main" val="4174799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459" y="3574438"/>
            <a:ext cx="9525000" cy="23237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How do the Un-carrier Principles change the store environment? How is it different from a typical retail store?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do the Principles tie into the Un-carrier brand?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makes it challenging to live up to these Principles?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Which Principle resonates most with you, and why?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Un-carrier Principles 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1882&quot;&gt;&lt;property id=&quot;20148&quot; value=&quot;5&quot;/&gt;&lt;property id=&quot;20300&quot; value=&quot;Slide 1&quot;/&gt;&lt;property id=&quot;20307&quot; value=&quot;305&quot;/&gt;&lt;/object&gt;&lt;object type=&quot;3&quot; unique_id=&quot;1071883&quot;&gt;&lt;property id=&quot;20148&quot; value=&quot;5&quot;/&gt;&lt;property id=&quot;20300&quot; value=&quot;Slide 3&quot;/&gt;&lt;property id=&quot;20307&quot; value=&quot;306&quot;/&gt;&lt;/object&gt;&lt;object type=&quot;3&quot; unique_id=&quot;1071886&quot;&gt;&lt;property id=&quot;20148&quot; value=&quot;5&quot;/&gt;&lt;property id=&quot;20300&quot; value=&quot;Slide 9&quot;/&gt;&lt;property id=&quot;20307&quot; value=&quot;317&quot;/&gt;&lt;/object&gt;&lt;object type=&quot;3&quot; unique_id=&quot;1071888&quot;&gt;&lt;property id=&quot;20148&quot; value=&quot;5&quot;/&gt;&lt;property id=&quot;20300&quot; value=&quot;Slide 8&quot;/&gt;&lt;property id=&quot;20307&quot; value=&quot;320&quot;/&gt;&lt;/object&gt;&lt;object type=&quot;3&quot; unique_id=&quot;1071889&quot;&gt;&lt;property id=&quot;20148&quot; value=&quot;5&quot;/&gt;&lt;property id=&quot;20300&quot; value=&quot;Slide 10&quot;/&gt;&lt;property id=&quot;20307&quot; value=&quot;314&quot;/&gt;&lt;/object&gt;&lt;object type=&quot;3&quot; unique_id=&quot;1071890&quot;&gt;&lt;property id=&quot;20148&quot; value=&quot;5&quot;/&gt;&lt;property id=&quot;20300&quot; value=&quot;Slide 11&quot;/&gt;&lt;property id=&quot;20307&quot; value=&quot;315&quot;/&gt;&lt;/object&gt;&lt;object type=&quot;3&quot; unique_id=&quot;1072158&quot;&gt;&lt;property id=&quot;20148&quot; value=&quot;5&quot;/&gt;&lt;property id=&quot;20300&quot; value=&quot;Slide 4&quot;/&gt;&lt;property id=&quot;20307&quot; value=&quot;322&quot;/&gt;&lt;/object&gt;&lt;object type=&quot;3&quot; unique_id=&quot;1072159&quot;&gt;&lt;property id=&quot;20148&quot; value=&quot;5&quot;/&gt;&lt;property id=&quot;20300&quot; value=&quot;Slide 5&quot;/&gt;&lt;property id=&quot;20307&quot; value=&quot;323&quot;/&gt;&lt;/object&gt;&lt;object type=&quot;3&quot; unique_id=&quot;1072160&quot;&gt;&lt;property id=&quot;20148&quot; value=&quot;5&quot;/&gt;&lt;property id=&quot;20300&quot; value=&quot;Slide 6&quot;/&gt;&lt;property id=&quot;20307&quot; value=&quot;324&quot;/&gt;&lt;/object&gt;&lt;object type=&quot;3&quot; unique_id=&quot;1072161&quot;&gt;&lt;property id=&quot;20148&quot; value=&quot;5&quot;/&gt;&lt;property id=&quot;20300&quot; value=&quot;Slide 7&quot;/&gt;&lt;property id=&quot;20307&quot; value=&quot;32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bf914e1-08b8-4965-b6e1-099f4b495665"/>
    <ds:schemaRef ds:uri="http://schemas.microsoft.com/office/2006/documentManagement/types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56ECF3-7AC7-4E2C-BCA6-BD35993E5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6297</TotalTime>
  <Words>348</Words>
  <Application>Microsoft Office PowerPoint</Application>
  <PresentationFormat>Custom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1438</cp:revision>
  <cp:lastPrinted>2016-04-17T20:23:05Z</cp:lastPrinted>
  <dcterms:created xsi:type="dcterms:W3CDTF">2011-01-21T18:16:17Z</dcterms:created>
  <dcterms:modified xsi:type="dcterms:W3CDTF">2018-04-11T20:30:42Z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