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05" r:id="rId5"/>
    <p:sldId id="303" r:id="rId6"/>
    <p:sldId id="306" r:id="rId7"/>
    <p:sldId id="322" r:id="rId8"/>
    <p:sldId id="323" r:id="rId9"/>
    <p:sldId id="324" r:id="rId10"/>
    <p:sldId id="325" r:id="rId11"/>
    <p:sldId id="311" r:id="rId12"/>
    <p:sldId id="321" r:id="rId13"/>
    <p:sldId id="326" r:id="rId14"/>
    <p:sldId id="314" r:id="rId15"/>
    <p:sldId id="315" r:id="rId16"/>
  </p:sldIdLst>
  <p:sldSz cx="10058400" cy="7772400"/>
  <p:notesSz cx="6934200" cy="9220200"/>
  <p:custDataLst>
    <p:tags r:id="rId19"/>
  </p:custDataLst>
  <p:defaultTextStyle>
    <a:defPPr>
      <a:defRPr lang="en-US"/>
    </a:defPPr>
    <a:lvl1pPr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7644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7056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6468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5881" indent="1769" algn="l" defTabSz="101705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">
          <p15:clr>
            <a:srgbClr val="A4A3A4"/>
          </p15:clr>
        </p15:guide>
        <p15:guide id="2" orient="horz" pos="1360">
          <p15:clr>
            <a:srgbClr val="A4A3A4"/>
          </p15:clr>
        </p15:guide>
        <p15:guide id="3" orient="horz" pos="3101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orient="horz" pos="2666">
          <p15:clr>
            <a:srgbClr val="A4A3A4"/>
          </p15:clr>
        </p15:guide>
        <p15:guide id="6" orient="horz" pos="1034">
          <p15:clr>
            <a:srgbClr val="A4A3A4"/>
          </p15:clr>
        </p15:guide>
        <p15:guide id="7" orient="horz" pos="544">
          <p15:clr>
            <a:srgbClr val="A4A3A4"/>
          </p15:clr>
        </p15:guide>
        <p15:guide id="8" orient="horz" pos="3536">
          <p15:clr>
            <a:srgbClr val="A4A3A4"/>
          </p15:clr>
        </p15:guide>
        <p15:guide id="9" pos="3168">
          <p15:clr>
            <a:srgbClr val="A4A3A4"/>
          </p15:clr>
        </p15:guide>
        <p15:guide id="10" pos="264">
          <p15:clr>
            <a:srgbClr val="A4A3A4"/>
          </p15:clr>
        </p15:guide>
        <p15:guide id="11" pos="952">
          <p15:clr>
            <a:srgbClr val="A4A3A4"/>
          </p15:clr>
        </p15:guide>
        <p15:guide id="12" pos="6163">
          <p15:clr>
            <a:srgbClr val="A4A3A4"/>
          </p15:clr>
        </p15:guide>
        <p15:guide id="13" pos="5829">
          <p15:clr>
            <a:srgbClr val="A4A3A4"/>
          </p15:clr>
        </p15:guide>
        <p15:guide id="14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bie Lester" initials="RL" lastIdx="11" clrIdx="0"/>
  <p:cmAuthor id="1" name="Jim McCal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  <a:srgbClr val="EC008C"/>
    <a:srgbClr val="B9AD13"/>
    <a:srgbClr val="6DB33F"/>
    <a:srgbClr val="777877"/>
    <a:srgbClr val="008DA8"/>
    <a:srgbClr val="00738E"/>
    <a:srgbClr val="272727"/>
    <a:srgbClr val="A5A6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7" autoAdjust="0"/>
    <p:restoredTop sz="99373" autoAdjust="0"/>
  </p:normalViewPr>
  <p:slideViewPr>
    <p:cSldViewPr>
      <p:cViewPr varScale="1">
        <p:scale>
          <a:sx n="94" d="100"/>
          <a:sy n="94" d="100"/>
        </p:scale>
        <p:origin x="1428" y="96"/>
      </p:cViewPr>
      <p:guideLst>
        <p:guide orient="horz" pos="163"/>
        <p:guide orient="horz" pos="1360"/>
        <p:guide orient="horz" pos="3101"/>
        <p:guide orient="horz" pos="4570"/>
        <p:guide orient="horz" pos="2666"/>
        <p:guide orient="horz" pos="1034"/>
        <p:guide orient="horz" pos="544"/>
        <p:guide orient="horz" pos="3536"/>
        <p:guide pos="3168"/>
        <p:guide pos="264"/>
        <p:guide pos="952"/>
        <p:guide pos="6163"/>
        <p:guide pos="5829"/>
        <p:guide pos="528"/>
      </p:guideLst>
    </p:cSldViewPr>
  </p:slideViewPr>
  <p:outlineViewPr>
    <p:cViewPr>
      <p:scale>
        <a:sx n="33" d="100"/>
        <a:sy n="33" d="100"/>
      </p:scale>
      <p:origin x="0" y="5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180" y="114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ton, Marissa" userId="S::marissa.johnston24@t-mobile.com::43510ab9-e419-4504-a1f4-046914a3a1bf" providerId="AD" clId="Web-{C896DD1E-51FC-D6C9-7928-C6FABBA0C6A1}"/>
    <pc:docChg chg="modSld">
      <pc:chgData name="Johnston, Marissa" userId="S::marissa.johnston24@t-mobile.com::43510ab9-e419-4504-a1f4-046914a3a1bf" providerId="AD" clId="Web-{C896DD1E-51FC-D6C9-7928-C6FABBA0C6A1}" dt="2018-07-17T15:39:10.551" v="1" actId="1076"/>
      <pc:docMkLst>
        <pc:docMk/>
      </pc:docMkLst>
      <pc:sldChg chg="modSp">
        <pc:chgData name="Johnston, Marissa" userId="S::marissa.johnston24@t-mobile.com::43510ab9-e419-4504-a1f4-046914a3a1bf" providerId="AD" clId="Web-{C896DD1E-51FC-D6C9-7928-C6FABBA0C6A1}" dt="2018-07-17T15:39:10.551" v="1" actId="1076"/>
        <pc:sldMkLst>
          <pc:docMk/>
          <pc:sldMk cId="2720448619" sldId="311"/>
        </pc:sldMkLst>
        <pc:grpChg chg="mod">
          <ac:chgData name="Johnston, Marissa" userId="S::marissa.johnston24@t-mobile.com::43510ab9-e419-4504-a1f4-046914a3a1bf" providerId="AD" clId="Web-{C896DD1E-51FC-D6C9-7928-C6FABBA0C6A1}" dt="2018-07-17T15:39:10.551" v="1" actId="1076"/>
          <ac:grpSpMkLst>
            <pc:docMk/>
            <pc:sldMk cId="2720448619" sldId="311"/>
            <ac:grpSpMk id="37" creationId="{00000000-0000-0000-0000-000000000000}"/>
          </ac:grpSpMkLst>
        </pc:grpChg>
      </pc:sldChg>
    </pc:docChg>
  </pc:docChgLst>
  <pc:docChgLst>
    <pc:chgData name="Johnston, Marissa" userId="S::marissa.johnston24@t-mobile.com::43510ab9-e419-4504-a1f4-046914a3a1bf" providerId="AD" clId="Web-{21620206-E1D9-4A4B-83A7-EC7DF5BC77AE}"/>
    <pc:docChg chg="delSld">
      <pc:chgData name="Johnston, Marissa" userId="S::marissa.johnston24@t-mobile.com::43510ab9-e419-4504-a1f4-046914a3a1bf" providerId="AD" clId="Web-{21620206-E1D9-4A4B-83A7-EC7DF5BC77AE}" dt="2018-07-16T15:52:26.115" v="0"/>
      <pc:docMkLst>
        <pc:docMk/>
      </pc:docMkLst>
      <pc:sldChg chg="del">
        <pc:chgData name="Johnston, Marissa" userId="S::marissa.johnston24@t-mobile.com::43510ab9-e419-4504-a1f4-046914a3a1bf" providerId="AD" clId="Web-{21620206-E1D9-4A4B-83A7-EC7DF5BC77AE}" dt="2018-07-16T15:52:26.115" v="0"/>
        <pc:sldMkLst>
          <pc:docMk/>
          <pc:sldMk cId="3653778502" sldId="3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dirty="0" smtClean="0">
                <a:latin typeface="Segoe UI" pitchFamily="34" charset="0"/>
              </a:defRPr>
            </a:lvl1pPr>
          </a:lstStyle>
          <a:p>
            <a:pPr>
              <a:defRPr/>
            </a:pPr>
            <a:r>
              <a:rPr lang="en-US" b="1" dirty="0">
                <a:latin typeface="Arial Bold" charset="0"/>
              </a:rPr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5759BE79-DE85-4CB4-8F82-32C310FB14AE}" type="datetimeFigureOut">
              <a:rPr lang="en-US" b="1">
                <a:latin typeface="Arial Bold" charset="0"/>
              </a:rPr>
              <a:pPr>
                <a:defRPr/>
              </a:pPr>
              <a:t>7/20/2018</a:t>
            </a:fld>
            <a:endParaRPr lang="en-US" b="1" dirty="0">
              <a:latin typeface="Arial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17827" y="8757590"/>
            <a:ext cx="614769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</a:defRPr>
            </a:lvl1pPr>
          </a:lstStyle>
          <a:p>
            <a:pPr>
              <a:defRPr/>
            </a:pPr>
            <a:fld id="{A21C7F6B-DBFF-403A-9605-FA0EFE2C5B40}" type="slidenum">
              <a:rPr lang="en-US" b="1">
                <a:latin typeface="Arial Bold" charset="0"/>
              </a:rPr>
              <a:pPr>
                <a:defRPr/>
              </a:pPr>
              <a:t>‹#›</a:t>
            </a:fld>
            <a:endParaRPr lang="en-US" b="1" dirty="0">
              <a:latin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64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 defTabSz="923049" fontAlgn="auto">
              <a:spcBef>
                <a:spcPts val="0"/>
              </a:spcBef>
              <a:spcAft>
                <a:spcPts val="0"/>
              </a:spcAft>
              <a:defRPr sz="1200" b="1" i="0" dirty="0" smtClean="0">
                <a:latin typeface="Arial Bold" charset="0"/>
              </a:defRPr>
            </a:lvl1pPr>
          </a:lstStyle>
          <a:p>
            <a:pPr>
              <a:defRPr/>
            </a:pPr>
            <a:r>
              <a:rPr lang="en-US" dirty="0"/>
              <a:t>T-Mobile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61845FFA-21E1-4976-8B9C-1C0D733F709C}" type="datetimeFigureOut">
              <a:rPr lang="en-US" smtClean="0"/>
              <a:pPr>
                <a:defRPr/>
              </a:pPr>
              <a:t>7/20/2018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692150"/>
            <a:ext cx="44735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40781" y="8757590"/>
            <a:ext cx="691815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 defTabSz="923049" fontAlgn="auto">
              <a:spcBef>
                <a:spcPts val="0"/>
              </a:spcBef>
              <a:spcAft>
                <a:spcPts val="0"/>
              </a:spcAft>
              <a:defRPr sz="1200" b="1" i="0" smtClean="0">
                <a:latin typeface="Arial Bold" charset="0"/>
              </a:defRPr>
            </a:lvl1pPr>
          </a:lstStyle>
          <a:p>
            <a:pPr>
              <a:defRPr/>
            </a:pPr>
            <a:fld id="{26A8F29D-D632-4B70-93FE-764D6D98BC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0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17056" rtl="0" fontAlgn="base">
      <a:lnSpc>
        <a:spcPct val="90000"/>
      </a:lnSpc>
      <a:spcBef>
        <a:spcPct val="30000"/>
      </a:spcBef>
      <a:spcAft>
        <a:spcPts val="377"/>
      </a:spcAft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1pPr>
    <a:lvl2pPr marL="237018" indent="-116740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2pPr>
    <a:lvl3pPr marL="364371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3pPr>
    <a:lvl4pPr marL="537713" indent="-162729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4pPr>
    <a:lvl5pPr marL="684523" indent="-127353" algn="l" defTabSz="1017056" rtl="0" fontAlgn="base">
      <a:lnSpc>
        <a:spcPct val="90000"/>
      </a:lnSpc>
      <a:spcBef>
        <a:spcPct val="30000"/>
      </a:spcBef>
      <a:spcAft>
        <a:spcPts val="377"/>
      </a:spcAft>
      <a:buFont typeface="Arial" pitchFamily="34" charset="0"/>
      <a:buChar char="•"/>
      <a:defRPr sz="1000" b="1" i="0" kern="1200">
        <a:solidFill>
          <a:schemeClr val="tx1"/>
        </a:solidFill>
        <a:latin typeface="Arial Bold" charset="0"/>
        <a:ea typeface="+mn-ea"/>
        <a:cs typeface="+mn-cs"/>
      </a:defRPr>
    </a:lvl5pPr>
    <a:lvl6pPr marL="2546960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351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743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135" algn="l" defTabSz="101878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13611" r="13611"/>
          <a:stretch/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2209800"/>
            <a:ext cx="10058400" cy="3391410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8260" spc="-330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8260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8"/>
              <a:ext cx="990600" cy="158197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400"/>
                </a:spcAft>
                <a:buNone/>
              </a:pPr>
              <a:r>
                <a:rPr lang="en-US" sz="9600" kern="1200" spc="330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91485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819400" y="7543306"/>
            <a:ext cx="4476550" cy="229094"/>
          </a:xfrm>
          <a:prstGeom prst="rect">
            <a:avLst/>
          </a:prstGeom>
        </p:spPr>
        <p:txBody>
          <a:bodyPr vert="horz" lIns="75549" tIns="37774" rIns="75549" bIns="37774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9" r:id="rId2"/>
    <p:sldLayoutId id="2147483720" r:id="rId3"/>
  </p:sldLayoutIdLst>
  <p:transition>
    <p:fade/>
  </p:transition>
  <p:hf hdr="0" dt="0"/>
  <p:txStyles>
    <p:titleStyle>
      <a:lvl1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lang="en-US" sz="4200" b="1" i="0" u="none" kern="1200" spc="-111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509412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1018824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528237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2037649" algn="l" defTabSz="1017056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54706" indent="-254706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3100" kern="1200">
          <a:solidFill>
            <a:schemeClr val="tx2"/>
          </a:solidFill>
          <a:latin typeface="+mn-lt"/>
          <a:ea typeface="+mn-ea"/>
          <a:cs typeface="+mn-cs"/>
        </a:defRPr>
      </a:lvl1pPr>
      <a:lvl2pPr marL="573089" indent="-318383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700" kern="1200">
          <a:solidFill>
            <a:schemeClr val="tx2"/>
          </a:solidFill>
          <a:latin typeface="+mn-lt"/>
          <a:ea typeface="+mn-ea"/>
          <a:cs typeface="+mn-cs"/>
        </a:defRPr>
      </a:lvl2pPr>
      <a:lvl3pPr marL="700442" indent="-18395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082501" indent="-194567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4560" indent="-185724" algn="l" defTabSz="1017056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801655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047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439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831" indent="-254696" algn="l" defTabSz="101878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92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8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17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568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960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351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743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135" algn="l" defTabSz="10187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tmobileusa.sharepoint.com/sites/network/Pages/All-FAQ.aspx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tmobileusa.sharepoint.com/sites/network/Pages/U-F-C.asp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2.t-mobile.com/docs/DOC-414943" TargetMode="External"/><Relationship Id="rId5" Type="http://schemas.openxmlformats.org/officeDocument/2006/relationships/hyperlink" Target="https://newsroom.t-mobile.com/news-and-blogs/tmobile-best-unlimited-network.htm" TargetMode="External"/><Relationship Id="rId4" Type="http://schemas.openxmlformats.org/officeDocument/2006/relationships/hyperlink" Target="https://www.t-mobile.com/content/t-mobile/corporate/news/articles/2018/07/ookla-opensignal-2018.html" TargetMode="External"/><Relationship Id="rId9" Type="http://schemas.openxmlformats.org/officeDocument/2006/relationships/hyperlink" Target="https://tmobileusa.sharepoint.com/sites/intranet/Pages/News/7-of-6.asp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7142" r="9586"/>
          <a:stretch/>
        </p:blipFill>
        <p:spPr>
          <a:xfrm flipH="1">
            <a:off x="-1" y="0"/>
            <a:ext cx="10058401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17870" y="4636911"/>
            <a:ext cx="3962399" cy="563674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5167" y="2868334"/>
            <a:ext cx="1122634" cy="583478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17670" y="3048000"/>
            <a:ext cx="708660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114" y="7391400"/>
            <a:ext cx="954169" cy="1550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79870" y="5050783"/>
            <a:ext cx="2882729" cy="149801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600" y="2952815"/>
            <a:ext cx="2590801" cy="72058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70" y="3048000"/>
            <a:ext cx="2412663" cy="200278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49938" y="3048000"/>
            <a:ext cx="2882732" cy="61728"/>
          </a:xfrm>
          <a:prstGeom prst="rect">
            <a:avLst/>
          </a:prstGeom>
          <a:solidFill>
            <a:srgbClr val="E20074">
              <a:alpha val="6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35759"/>
          <a:stretch/>
        </p:blipFill>
        <p:spPr>
          <a:xfrm flipH="1">
            <a:off x="3139602" y="228600"/>
            <a:ext cx="6461598" cy="754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9793" y="7541373"/>
            <a:ext cx="954170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spcAft>
                <a:spcPts val="240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TR# 2017325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8926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10</a:t>
                </a:fld>
                <a:r>
                  <a:rPr lang="en-US" sz="1400" dirty="0"/>
                  <a:t> – Network Part 1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21334" b="50000"/>
          <a:stretch/>
        </p:blipFill>
        <p:spPr>
          <a:xfrm>
            <a:off x="-1241" y="0"/>
            <a:ext cx="10058400" cy="1621990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84480"/>
            <a:ext cx="7239000" cy="661250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Sales Floor Activities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245FA-D3FD-413B-8E60-FEF99FE2B394}"/>
              </a:ext>
            </a:extLst>
          </p:cNvPr>
          <p:cNvSpPr txBox="1"/>
          <p:nvPr/>
        </p:nvSpPr>
        <p:spPr>
          <a:xfrm>
            <a:off x="369794" y="1792640"/>
            <a:ext cx="4707810" cy="45084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defTabSz="1005840" fontAlgn="auto">
              <a:spcBef>
                <a:spcPts val="0"/>
              </a:spcBef>
              <a:spcAft>
                <a:spcPts val="1747"/>
              </a:spcAft>
              <a:buClr>
                <a:srgbClr val="E20074"/>
              </a:buClr>
            </a:pPr>
            <a:r>
              <a:rPr lang="en-US" sz="1980" b="1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GROUP A</a:t>
            </a:r>
          </a:p>
          <a:p>
            <a:pPr defTabSz="1005840" fontAlgn="auto">
              <a:spcBef>
                <a:spcPts val="0"/>
              </a:spcBef>
              <a:spcAft>
                <a:spcPts val="1747"/>
              </a:spcAft>
              <a:buClr>
                <a:srgbClr val="E20074"/>
              </a:buClr>
            </a:pPr>
            <a:r>
              <a:rPr lang="en-US" sz="15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Look for…</a:t>
            </a:r>
            <a:r>
              <a:rPr lang="en-US" sz="1500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network and coverage conversations.</a:t>
            </a:r>
          </a:p>
          <a:p>
            <a:pPr marL="332833" indent="-332833" defTabSz="1005840" fontAlgn="auto">
              <a:spcBef>
                <a:spcPts val="0"/>
              </a:spcBef>
              <a:spcAft>
                <a:spcPts val="1747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154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What do coverage checks look like in real life?</a:t>
            </a:r>
          </a:p>
          <a:p>
            <a:pPr marL="332833" indent="-332833" defTabSz="1005840" fontAlgn="auto">
              <a:spcBef>
                <a:spcPts val="0"/>
              </a:spcBef>
              <a:spcAft>
                <a:spcPts val="1747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154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How is the Mobile Expert handling the conversation?</a:t>
            </a:r>
          </a:p>
          <a:p>
            <a:pPr marL="332833" indent="-332833" defTabSz="1005840" fontAlgn="auto">
              <a:spcBef>
                <a:spcPts val="0"/>
              </a:spcBef>
              <a:spcAft>
                <a:spcPts val="1747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154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How is the customer reacting?</a:t>
            </a:r>
          </a:p>
          <a:p>
            <a:pPr defTabSz="1005840" fontAlgn="auto">
              <a:spcBef>
                <a:spcPts val="0"/>
              </a:spcBef>
              <a:spcAft>
                <a:spcPts val="1747"/>
              </a:spcAft>
              <a:buClr>
                <a:srgbClr val="E20074"/>
              </a:buClr>
            </a:pPr>
            <a:r>
              <a:rPr lang="en-US" sz="15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See it!</a:t>
            </a:r>
          </a:p>
          <a:p>
            <a:pPr marL="332833" indent="-332833" defTabSz="1005840" fontAlgn="auto">
              <a:spcBef>
                <a:spcPts val="0"/>
              </a:spcBef>
              <a:spcAft>
                <a:spcPts val="1747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154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Have a Mobile Expert perform a coverage check for you and explain your coverage in their own words.</a:t>
            </a:r>
          </a:p>
          <a:p>
            <a:pPr marL="332833" indent="-332833" defTabSz="1005840" fontAlgn="auto">
              <a:spcBef>
                <a:spcPts val="0"/>
              </a:spcBef>
              <a:spcAft>
                <a:spcPts val="1747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154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What’s different between their words and those you used in today’s skill practice?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CE41C-AFD3-433C-8087-6DCB03526A6E}"/>
              </a:ext>
            </a:extLst>
          </p:cNvPr>
          <p:cNvSpPr txBox="1"/>
          <p:nvPr/>
        </p:nvSpPr>
        <p:spPr>
          <a:xfrm>
            <a:off x="5094651" y="1804908"/>
            <a:ext cx="4658949" cy="29956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defTabSz="1005840" fontAlgn="auto">
              <a:spcBef>
                <a:spcPts val="0"/>
              </a:spcBef>
              <a:spcAft>
                <a:spcPts val="1747"/>
              </a:spcAft>
              <a:buClr>
                <a:srgbClr val="E20074"/>
              </a:buClr>
            </a:pPr>
            <a:r>
              <a:rPr lang="en-US" sz="1980" b="1" dirty="0">
                <a:solidFill>
                  <a:srgbClr val="E20074"/>
                </a:solidFill>
                <a:latin typeface="Arial" charset="0"/>
                <a:ea typeface="Arial" charset="0"/>
                <a:cs typeface="Arial" charset="0"/>
              </a:rPr>
              <a:t>GROUP B</a:t>
            </a:r>
          </a:p>
          <a:p>
            <a:pPr defTabSz="1005840" fontAlgn="auto">
              <a:spcBef>
                <a:spcPts val="0"/>
              </a:spcBef>
              <a:spcAft>
                <a:spcPts val="1747"/>
              </a:spcAft>
              <a:buClr>
                <a:srgbClr val="E20074"/>
              </a:buClr>
            </a:pPr>
            <a:r>
              <a:rPr lang="en-US" sz="15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Complete the following trainings in Un-carrier Academy:</a:t>
            </a:r>
          </a:p>
          <a:p>
            <a:pPr marL="314325" indent="-314325" defTabSz="1005840" fontAlgn="auto">
              <a:spcBef>
                <a:spcPts val="0"/>
              </a:spcBef>
              <a:spcAft>
                <a:spcPts val="1747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154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Addressing Harassment &amp; Discrimination WBT (COR ONLY)</a:t>
            </a:r>
          </a:p>
          <a:p>
            <a:pPr marL="314325" indent="-314325" defTabSz="1005840" fontAlgn="auto">
              <a:spcBef>
                <a:spcPts val="0"/>
              </a:spcBef>
              <a:spcAft>
                <a:spcPts val="1747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154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Data Prioritization Explained WBT</a:t>
            </a:r>
          </a:p>
          <a:p>
            <a:pPr marL="314325" indent="-314325" defTabSz="1005840" fontAlgn="auto">
              <a:spcBef>
                <a:spcPts val="0"/>
              </a:spcBef>
              <a:spcAft>
                <a:spcPts val="1747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154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Rural Call Completion for Retail WBT (COR ONLY)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3464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35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12704" y="492417"/>
            <a:ext cx="8744285" cy="2022875"/>
            <a:chOff x="609600" y="762000"/>
            <a:chExt cx="8744285" cy="2022875"/>
          </a:xfrm>
        </p:grpSpPr>
        <p:sp>
          <p:nvSpPr>
            <p:cNvPr id="27" name="Rectangle 26"/>
            <p:cNvSpPr/>
            <p:nvPr/>
          </p:nvSpPr>
          <p:spPr>
            <a:xfrm>
              <a:off x="609600" y="1101247"/>
              <a:ext cx="5715645" cy="14439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4689" y="875082"/>
              <a:ext cx="318873" cy="1183014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984125" y="2449534"/>
              <a:ext cx="3906192" cy="21746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7006" y="762000"/>
              <a:ext cx="2471264" cy="59150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13509" y="1557924"/>
              <a:ext cx="1140376" cy="1100377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4125" y="875082"/>
              <a:ext cx="8131257" cy="16701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 Placeholder 5"/>
            <p:cNvSpPr txBox="1">
              <a:spLocks/>
            </p:cNvSpPr>
            <p:nvPr/>
          </p:nvSpPr>
          <p:spPr>
            <a:xfrm>
              <a:off x="1163984" y="1032275"/>
              <a:ext cx="5562600" cy="1752600"/>
            </a:xfrm>
            <a:prstGeom prst="rect">
              <a:avLst/>
            </a:prstGeom>
          </p:spPr>
          <p:txBody>
            <a:bodyPr/>
            <a:lstStyle>
              <a:lvl1pPr marL="0" indent="0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None/>
                <a:defRPr sz="4000" kern="1200">
                  <a:solidFill>
                    <a:schemeClr val="accent1"/>
                  </a:solidFill>
                  <a:latin typeface="+mj-lt"/>
                  <a:ea typeface="Arial" charset="0"/>
                  <a:cs typeface="Arial" charset="0"/>
                </a:defRPr>
              </a:lvl1pPr>
              <a:lvl2pPr marL="573089" indent="-318383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ü"/>
                <a:defRPr sz="20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700442" indent="-18395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082501" indent="-194567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1464560" indent="-185724" algn="l" defTabSz="1017056" rtl="0" fontAlgn="base">
                <a:lnSpc>
                  <a:spcPct val="90000"/>
                </a:lnSpc>
                <a:spcBef>
                  <a:spcPts val="1176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801655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311047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20439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29831" indent="-254696" algn="l" defTabSz="101878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Network</a:t>
              </a:r>
            </a:p>
            <a:p>
              <a:pPr>
                <a:spcBef>
                  <a:spcPts val="0"/>
                </a:spcBef>
              </a:pPr>
              <a:r>
                <a:rPr lang="en-US" sz="6600" dirty="0"/>
                <a:t>Part 1</a:t>
              </a:r>
              <a:endParaRPr lang="en-US" sz="8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Group 24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5" name="Rectangle 34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t>2</a:t>
                </a:fld>
                <a:r>
                  <a:rPr lang="en-US" sz="1400" dirty="0"/>
                  <a:t> – Network Part 1</a:t>
                </a:r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7E17838-0455-46B8-B62C-8D810E1A1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388" y="2879271"/>
            <a:ext cx="2253234" cy="394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49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3</a:t>
                </a:fld>
                <a:r>
                  <a:rPr lang="en-US" sz="1400" dirty="0"/>
                  <a:t> – Network Part 1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800" y="1752600"/>
            <a:ext cx="782515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Give it to me straight – what’s </a:t>
            </a:r>
            <a:r>
              <a:rPr lang="en-US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YOUR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perception?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1A9E7F-9EC3-40CE-8B08-94B00D25F9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377"/>
          <a:stretch/>
        </p:blipFill>
        <p:spPr>
          <a:xfrm>
            <a:off x="2703733" y="2590800"/>
            <a:ext cx="4123127" cy="42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135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4</a:t>
                </a:fld>
                <a:r>
                  <a:rPr lang="en-US" sz="1400" dirty="0"/>
                  <a:t> – Network Part 1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84544" y="1604101"/>
            <a:ext cx="5181600" cy="48936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THE TRUTH: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Our network has transformed.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We’re #1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. Seriously!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We’ve got proof.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We’ve invested like crazy.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Your device has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gotta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“see” our new signals. </a:t>
            </a:r>
          </a:p>
          <a:p>
            <a:pPr marL="850544" lvl="1" indent="-342900">
              <a:spcAft>
                <a:spcPts val="2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Our network is </a:t>
            </a:r>
            <a:r>
              <a:rPr lang="en-US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UFC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59A1D-B742-45C6-B97B-B3235D678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1604101"/>
            <a:ext cx="2413915" cy="41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330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5</a:t>
                </a:fld>
                <a:r>
                  <a:rPr lang="en-US" sz="1400" dirty="0"/>
                  <a:t> – Network Part 1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47926" y="1465272"/>
            <a:ext cx="5629074" cy="50167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UNLIMITED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: Never worry about how much data you use ever again!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Only T-Mobile’s 4G LTE network can handle unlimited everything.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Verizon built their network when phones were just used for calls.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Carriers trick you into spending more and sharing data.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With T-Mobile, use whatever you want without worry.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21B165-D81C-4CF3-ABF6-F1483CF6B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629400" y="2237227"/>
            <a:ext cx="3168946" cy="414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029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6</a:t>
                </a:fld>
                <a:r>
                  <a:rPr lang="en-US" sz="1400" dirty="0"/>
                  <a:t> – Network Part 1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49878" y="1481586"/>
            <a:ext cx="5322322" cy="50167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FAST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: We have the nation's fastest 4G LTE network.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Everyone claims fastest, but we've got the proof.</a:t>
            </a:r>
          </a:p>
          <a:p>
            <a:pPr marL="850544" lvl="1" indent="-342900">
              <a:spcAft>
                <a:spcPts val="24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OpenSignal, SpeedTest.net, and the FCC say so. 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We have more towers &amp; spectrum per customer than Verizon or AT&amp;T.</a:t>
            </a:r>
          </a:p>
          <a:p>
            <a:pPr marL="850544" lvl="1" indent="-342900">
              <a:spcAft>
                <a:spcPts val="24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That means less congestion and faster speeds!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BA2C23-9610-4CB8-A0D2-713466EE0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629400" y="2237227"/>
            <a:ext cx="3168946" cy="414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571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7</a:t>
                </a:fld>
                <a:r>
                  <a:rPr lang="en-US" sz="1400" dirty="0"/>
                  <a:t> – Network Part 1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381000"/>
            <a:ext cx="1906844" cy="838200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369" y="1750470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INTRO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47925" y="1465272"/>
            <a:ext cx="6236079" cy="46474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COVERAGE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: T-Mobile’s 4G LTE coverage has nearly tripled since 2015. </a:t>
            </a:r>
          </a:p>
          <a:p>
            <a:pPr>
              <a:spcAft>
                <a:spcPts val="24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We now reach 98% of people with LTE.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We cover 322 million people, </a:t>
            </a:r>
            <a:br>
              <a:rPr lang="en-US" sz="2400" dirty="0">
                <a:latin typeface="Arial" charset="0"/>
                <a:ea typeface="Arial" charset="0"/>
                <a:cs typeface="Arial" charset="0"/>
              </a:rPr>
            </a:b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nearly every single American.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Only T-Mobile offers extra coverage solutions that go beyond cellular.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We. Won’t. Stop. </a:t>
            </a:r>
            <a:br>
              <a:rPr lang="en-US" sz="2400" dirty="0">
                <a:latin typeface="Arial" charset="0"/>
                <a:ea typeface="Arial" charset="0"/>
                <a:cs typeface="Arial" charset="0"/>
              </a:rPr>
            </a:b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…building our network every day!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BB3BA4-013D-45C5-9500-FDDBE67EE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629400" y="2237227"/>
            <a:ext cx="3168946" cy="414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48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85352" y="379505"/>
            <a:ext cx="4191000" cy="838200"/>
            <a:chOff x="185185" y="210818"/>
            <a:chExt cx="4950276" cy="917175"/>
          </a:xfrm>
        </p:grpSpPr>
        <p:sp>
          <p:nvSpPr>
            <p:cNvPr id="13" name="Rectangle 12"/>
            <p:cNvSpPr/>
            <p:nvPr/>
          </p:nvSpPr>
          <p:spPr>
            <a:xfrm>
              <a:off x="185185" y="429522"/>
              <a:ext cx="381000" cy="583478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3563" y="210818"/>
              <a:ext cx="2590801" cy="720587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71722" y="666144"/>
              <a:ext cx="963739" cy="389131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67583" y="433313"/>
              <a:ext cx="2561617" cy="694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9559" y="273325"/>
              <a:ext cx="4699642" cy="7861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DO IT YOURSELF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24459" y="615159"/>
            <a:ext cx="1417321" cy="621984"/>
            <a:chOff x="103381" y="198949"/>
            <a:chExt cx="5071309" cy="929044"/>
          </a:xfrm>
        </p:grpSpPr>
        <p:sp>
          <p:nvSpPr>
            <p:cNvPr id="30" name="Rectangle 29"/>
            <p:cNvSpPr/>
            <p:nvPr/>
          </p:nvSpPr>
          <p:spPr>
            <a:xfrm>
              <a:off x="103381" y="198949"/>
              <a:ext cx="2590802" cy="720586"/>
            </a:xfrm>
            <a:prstGeom prst="rect">
              <a:avLst/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13071" y="433313"/>
              <a:ext cx="2561619" cy="69468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558" y="273326"/>
              <a:ext cx="4699641" cy="786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30 MIN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07914" y="2791140"/>
            <a:ext cx="3685752" cy="2047672"/>
            <a:chOff x="886248" y="1981200"/>
            <a:chExt cx="3295406" cy="2047672"/>
          </a:xfrm>
        </p:grpSpPr>
        <p:sp>
          <p:nvSpPr>
            <p:cNvPr id="38" name="Rectangle 37"/>
            <p:cNvSpPr/>
            <p:nvPr/>
          </p:nvSpPr>
          <p:spPr>
            <a:xfrm>
              <a:off x="886248" y="3627073"/>
              <a:ext cx="3238667" cy="401799"/>
            </a:xfrm>
            <a:prstGeom prst="rect">
              <a:avLst/>
            </a:prstGeom>
            <a:solidFill>
              <a:srgbClr val="E20074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50515" y="2338079"/>
              <a:ext cx="3231139" cy="162432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117475" indent="-117475" defTabSz="914099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Complete the </a:t>
              </a:r>
              <a:r>
                <a:rPr lang="en-US" sz="1600" dirty="0">
                  <a:solidFill>
                    <a:schemeClr val="accent1"/>
                  </a:solidFill>
                </a:rPr>
                <a:t>Own Our Network </a:t>
              </a:r>
              <a:r>
                <a:rPr lang="en-US" sz="1600" dirty="0">
                  <a:solidFill>
                    <a:schemeClr val="bg1"/>
                  </a:solidFill>
                </a:rPr>
                <a:t>WBT in Cornerstone</a:t>
              </a:r>
            </a:p>
            <a:p>
              <a:pPr marL="117475" indent="-117475" defTabSz="914099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Ask yourself:</a:t>
              </a:r>
            </a:p>
            <a:p>
              <a:pPr marL="396875" indent="-117475" defTabSz="914099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What do I need to know?</a:t>
              </a:r>
            </a:p>
            <a:p>
              <a:pPr marL="396875" indent="-117475" defTabSz="914099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What do customers care about?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886248" y="1981200"/>
              <a:ext cx="3238667" cy="43529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LEARN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6" name="Group 5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60" name="Rectangle 5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Rectangle 6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2" name="Rectangle 6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8</a:t>
                </a:fld>
                <a:r>
                  <a:rPr lang="en-US" sz="1400" dirty="0"/>
                  <a:t> – Network Part 1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F5F2145-DBC5-4DCE-BB94-7B1AB3E04705}"/>
              </a:ext>
            </a:extLst>
          </p:cNvPr>
          <p:cNvGrpSpPr/>
          <p:nvPr/>
        </p:nvGrpSpPr>
        <p:grpSpPr>
          <a:xfrm>
            <a:off x="5334000" y="2194238"/>
            <a:ext cx="3685752" cy="3502885"/>
            <a:chOff x="886248" y="1981200"/>
            <a:chExt cx="3295406" cy="350288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708B50A-5834-425E-9A1C-FA9E34E9A6E9}"/>
                </a:ext>
              </a:extLst>
            </p:cNvPr>
            <p:cNvSpPr/>
            <p:nvPr/>
          </p:nvSpPr>
          <p:spPr>
            <a:xfrm>
              <a:off x="886248" y="5082286"/>
              <a:ext cx="3238667" cy="401799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4AE433C-657F-4271-8142-41FD1CC517DA}"/>
                </a:ext>
              </a:extLst>
            </p:cNvPr>
            <p:cNvSpPr/>
            <p:nvPr/>
          </p:nvSpPr>
          <p:spPr bwMode="auto">
            <a:xfrm>
              <a:off x="950515" y="2338079"/>
              <a:ext cx="3231139" cy="3084334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49213">
                <a:spcAft>
                  <a:spcPts val="600"/>
                </a:spcAft>
                <a:buClr>
                  <a:schemeClr val="bg1"/>
                </a:buClr>
              </a:pP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Review these links:</a:t>
              </a:r>
            </a:p>
            <a:p>
              <a:pPr marL="173038" lvl="1" indent="-123825">
                <a:spcAft>
                  <a:spcPts val="600"/>
                </a:spcAft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charset="0"/>
                  <a:ea typeface="Arial" charset="0"/>
                  <a:cs typeface="Arial" charset="0"/>
                  <a:hlinkClick r:id="rId4"/>
                </a:rPr>
                <a:t>T-Mobile Cleans Up in </a:t>
              </a:r>
              <a:r>
                <a:rPr lang="en-US" sz="1600" dirty="0" err="1">
                  <a:latin typeface="Arial" charset="0"/>
                  <a:ea typeface="Arial" charset="0"/>
                  <a:cs typeface="Arial" charset="0"/>
                  <a:hlinkClick r:id="rId4"/>
                </a:rPr>
                <a:t>Ookla</a:t>
              </a:r>
              <a:r>
                <a:rPr lang="en-US" sz="1600" dirty="0">
                  <a:latin typeface="Arial" charset="0"/>
                  <a:ea typeface="Arial" charset="0"/>
                  <a:cs typeface="Arial" charset="0"/>
                  <a:hlinkClick r:id="rId4"/>
                </a:rPr>
                <a:t> &amp; OpenSignal Reports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  <a:p>
              <a:pPr marL="173038" lvl="1" indent="-123825">
                <a:spcAft>
                  <a:spcPts val="600"/>
                </a:spcAft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charset="0"/>
                  <a:ea typeface="Arial" charset="0"/>
                  <a:cs typeface="Arial" charset="0"/>
                  <a:hlinkClick r:id="rId5"/>
                </a:rPr>
                <a:t>Proof Positive. T-Mobile Does Unlimited Better.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  <a:p>
              <a:pPr marL="173038" lvl="1" indent="-123825">
                <a:spcAft>
                  <a:spcPts val="600"/>
                </a:spcAft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charset="0"/>
                  <a:ea typeface="Arial" charset="0"/>
                  <a:cs typeface="Arial" charset="0"/>
                  <a:hlinkClick r:id="rId6"/>
                </a:rPr>
                <a:t>T-Mobile Network Bands</a:t>
              </a:r>
              <a:endParaRPr lang="en-US" sz="1600" dirty="0">
                <a:latin typeface="Arial" charset="0"/>
                <a:ea typeface="Arial" charset="0"/>
                <a:cs typeface="Arial" charset="0"/>
              </a:endParaRPr>
            </a:p>
            <a:p>
              <a:pPr marL="173038" lvl="1" indent="-123825">
                <a:spcAft>
                  <a:spcPts val="600"/>
                </a:spcAft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charset="0"/>
                  <a:ea typeface="Arial" charset="0"/>
                  <a:cs typeface="Arial" charset="0"/>
                  <a:hlinkClick r:id="rId7"/>
                </a:rPr>
                <a:t>Our Network Rally Cry: UFC</a:t>
              </a: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 (COR)</a:t>
              </a:r>
            </a:p>
            <a:p>
              <a:pPr marL="173038" lvl="1" indent="-123825">
                <a:spcAft>
                  <a:spcPts val="600"/>
                </a:spcAft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charset="0"/>
                  <a:ea typeface="Arial" charset="0"/>
                  <a:cs typeface="Arial" charset="0"/>
                  <a:hlinkClick r:id="rId8"/>
                </a:rPr>
                <a:t>Network FAQ</a:t>
              </a: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 (COR)</a:t>
              </a:r>
            </a:p>
            <a:p>
              <a:pPr marL="173038" lvl="1" indent="-123825">
                <a:spcAft>
                  <a:spcPts val="600"/>
                </a:spcAft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charset="0"/>
                  <a:ea typeface="Arial" charset="0"/>
                  <a:cs typeface="Arial" charset="0"/>
                  <a:hlinkClick r:id="rId9"/>
                </a:rPr>
                <a:t>7 Benefits of 600 (...MHz Spectrum)</a:t>
              </a: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 (COR)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5DBBC45-89E8-41D8-884B-A8EF806FC22B}"/>
                </a:ext>
              </a:extLst>
            </p:cNvPr>
            <p:cNvSpPr/>
            <p:nvPr/>
          </p:nvSpPr>
          <p:spPr bwMode="auto">
            <a:xfrm>
              <a:off x="886248" y="1981200"/>
              <a:ext cx="3238667" cy="43529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ALTERNATE ACTIVITY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04486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9380"/>
          <a:stretch/>
        </p:blipFill>
        <p:spPr>
          <a:xfrm>
            <a:off x="-1241" y="0"/>
            <a:ext cx="10058400" cy="3429000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8600" y="2725649"/>
            <a:ext cx="7239000" cy="664888"/>
          </a:xfrm>
          <a:prstGeom prst="rect">
            <a:avLst/>
          </a:prstGeom>
        </p:spPr>
        <p:txBody>
          <a:bodyPr/>
          <a:lstStyle>
            <a:lvl1pPr marL="254706" indent="-254706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3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3089" indent="-318383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ü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00442" indent="-18395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82501" indent="-194567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4560" indent="-185724" algn="l" defTabSz="1017056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801655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047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439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831" indent="-254696" algn="l" defTabSz="1018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+mj-lt"/>
              </a:rPr>
              <a:t>The Download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3730461"/>
            <a:ext cx="9525000" cy="278537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300" dirty="0">
                <a:latin typeface="Arial" charset="0"/>
                <a:ea typeface="Arial" charset="0"/>
                <a:cs typeface="Arial" charset="0"/>
              </a:rPr>
              <a:t>What have we recently done to invest in our network?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300" dirty="0">
                <a:latin typeface="Arial" charset="0"/>
                <a:ea typeface="Arial" charset="0"/>
                <a:cs typeface="Arial" charset="0"/>
              </a:rPr>
              <a:t>What’s the difference between high, mid, and low band spectrum?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300" dirty="0">
                <a:latin typeface="Arial" charset="0"/>
                <a:ea typeface="Arial" charset="0"/>
                <a:cs typeface="Arial" charset="0"/>
              </a:rPr>
              <a:t>What must a device support to “see” our newer network signals?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300" dirty="0">
                <a:latin typeface="Arial" charset="0"/>
                <a:ea typeface="Arial" charset="0"/>
                <a:cs typeface="Arial" charset="0"/>
              </a:rPr>
              <a:t>What do we call our latest network technology? Do customers care?</a:t>
            </a:r>
          </a:p>
          <a:p>
            <a:pPr marL="342900" indent="-342900">
              <a:spcAft>
                <a:spcPts val="1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300" dirty="0">
                <a:latin typeface="Arial" charset="0"/>
                <a:ea typeface="Arial" charset="0"/>
                <a:cs typeface="Arial" charset="0"/>
              </a:rPr>
              <a:t>How does our newest network technology </a:t>
            </a:r>
            <a:r>
              <a:rPr lang="en-US" sz="23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benefit</a:t>
            </a:r>
            <a:r>
              <a:rPr lang="en-US" sz="2300" dirty="0">
                <a:latin typeface="Arial" charset="0"/>
                <a:ea typeface="Arial" charset="0"/>
                <a:cs typeface="Arial" charset="0"/>
              </a:rPr>
              <a:t> customers?</a:t>
            </a:r>
            <a:endParaRPr lang="en-US" sz="23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4903" y="6733213"/>
            <a:ext cx="9953017" cy="1087562"/>
            <a:chOff x="74903" y="6733213"/>
            <a:chExt cx="9953017" cy="1087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59" r="17500" b="25488"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34" name="Rectangle 33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5" name="Rectangle 34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fld id="{22CB91FC-8068-45BE-A858-4EE76D5D7C47}" type="slidenum">
                  <a:rPr lang="en-US" sz="1400" smtClean="0"/>
                  <a:pPr/>
                  <a:t>9</a:t>
                </a:fld>
                <a:r>
                  <a:rPr lang="en-US" sz="1400" dirty="0"/>
                  <a:t> – Network Part 1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045405" y="7636109"/>
              <a:ext cx="4038600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spcAft>
                  <a:spcPts val="2400"/>
                </a:spcAft>
                <a:buNone/>
              </a:pPr>
              <a:r>
                <a:rPr lang="en-US" sz="600" dirty="0"/>
                <a:t>T-Mobile confidential and proprietary information. Not for customer distribution.</a:t>
              </a:r>
              <a:endParaRPr lang="en-US" sz="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45405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8&quot;&gt;&lt;property id=&quot;20148&quot; value=&quot;5&quot;/&gt;&lt;property id=&quot;20300&quot; value=&quot;Slide 1&quot;/&gt;&lt;property id=&quot;20307&quot; value=&quot;262&quot;/&gt;&lt;/object&gt;&lt;object type=&quot;3&quot; unique_id=&quot;10012&quot;&gt;&lt;property id=&quot;20148&quot; value=&quot;5&quot;/&gt;&lt;property id=&quot;20300&quot; value=&quot;Slide 6&quot;/&gt;&lt;property id=&quot;20307&quot; value=&quot;263&quot;/&gt;&lt;/object&gt;&lt;object type=&quot;3&quot; unique_id=&quot;10147&quot;&gt;&lt;property id=&quot;20148&quot; value=&quot;5&quot;/&gt;&lt;property id=&quot;20300&quot; value=&quot;Slide 5&quot;/&gt;&lt;property id=&quot;20307&quot; value=&quot;269&quot;/&gt;&lt;/object&gt;&lt;object type=&quot;3&quot; unique_id=&quot;10149&quot;&gt;&lt;property id=&quot;20148&quot; value=&quot;5&quot;/&gt;&lt;property id=&quot;20300&quot; value=&quot;Slide 4&quot;/&gt;&lt;property id=&quot;20307&quot; value=&quot;277&quot;/&gt;&lt;/object&gt;&lt;object type=&quot;3&quot; unique_id=&quot;10150&quot;&gt;&lt;property id=&quot;20148&quot; value=&quot;5&quot;/&gt;&lt;property id=&quot;20300&quot; value=&quot;Slide 7&quot;/&gt;&lt;property id=&quot;20307&quot; value=&quot;278&quot;/&gt;&lt;/object&gt;&lt;object type=&quot;3&quot; unique_id=&quot;1052466&quot;&gt;&lt;property id=&quot;20148&quot; value=&quot;5&quot;/&gt;&lt;property id=&quot;20300&quot; value=&quot;Slide 27&quot;/&gt;&lt;property id=&quot;20307&quot; value=&quot;279&quot;/&gt;&lt;/object&gt;&lt;object type=&quot;3&quot; unique_id=&quot;1052467&quot;&gt;&lt;property id=&quot;20148&quot; value=&quot;5&quot;/&gt;&lt;property id=&quot;20300&quot; value=&quot;Slide 2&quot;/&gt;&lt;property id=&quot;20307&quot; value=&quot;280&quot;/&gt;&lt;/object&gt;&lt;object type=&quot;3&quot; unique_id=&quot;1052468&quot;&gt;&lt;property id=&quot;20148&quot; value=&quot;5&quot;/&gt;&lt;property id=&quot;20300&quot; value=&quot;Slide 8&quot;/&gt;&lt;property id=&quot;20307&quot; value=&quot;284&quot;/&gt;&lt;/object&gt;&lt;object type=&quot;3&quot; unique_id=&quot;1052472&quot;&gt;&lt;property id=&quot;20148&quot; value=&quot;5&quot;/&gt;&lt;property id=&quot;20300&quot; value=&quot;Slide 9&quot;/&gt;&lt;property id=&quot;20307&quot; value=&quot;285&quot;/&gt;&lt;/object&gt;&lt;object type=&quot;3&quot; unique_id=&quot;1052473&quot;&gt;&lt;property id=&quot;20148&quot; value=&quot;5&quot;/&gt;&lt;property id=&quot;20300&quot; value=&quot;Slide 10&quot;/&gt;&lt;property id=&quot;20307&quot; value=&quot;287&quot;/&gt;&lt;/object&gt;&lt;object type=&quot;3&quot; unique_id=&quot;1052474&quot;&gt;&lt;property id=&quot;20148&quot; value=&quot;5&quot;/&gt;&lt;property id=&quot;20300&quot; value=&quot;Slide 11&quot;/&gt;&lt;property id=&quot;20307&quot; value=&quot;288&quot;/&gt;&lt;/object&gt;&lt;object type=&quot;3&quot; unique_id=&quot;1052475&quot;&gt;&lt;property id=&quot;20148&quot; value=&quot;5&quot;/&gt;&lt;property id=&quot;20300&quot; value=&quot;Slide 12&quot;/&gt;&lt;property id=&quot;20307&quot; value=&quot;294&quot;/&gt;&lt;/object&gt;&lt;object type=&quot;3&quot; unique_id=&quot;1052476&quot;&gt;&lt;property id=&quot;20148&quot; value=&quot;5&quot;/&gt;&lt;property id=&quot;20300&quot; value=&quot;Slide 17&quot;/&gt;&lt;property id=&quot;20307&quot; value=&quot;293&quot;/&gt;&lt;/object&gt;&lt;object type=&quot;3&quot; unique_id=&quot;1052477&quot;&gt;&lt;property id=&quot;20148&quot; value=&quot;5&quot;/&gt;&lt;property id=&quot;20300&quot; value=&quot;Slide 13&quot;/&gt;&lt;property id=&quot;20307&quot; value=&quot;295&quot;/&gt;&lt;/object&gt;&lt;object type=&quot;3&quot; unique_id=&quot;1052478&quot;&gt;&lt;property id=&quot;20148&quot; value=&quot;5&quot;/&gt;&lt;property id=&quot;20300&quot; value=&quot;Slide 18&quot;/&gt;&lt;property id=&quot;20307&quot; value=&quot;289&quot;/&gt;&lt;/object&gt;&lt;object type=&quot;3&quot; unique_id=&quot;1052479&quot;&gt;&lt;property id=&quot;20148&quot; value=&quot;5&quot;/&gt;&lt;property id=&quot;20300&quot; value=&quot;Slide 15&quot;/&gt;&lt;property id=&quot;20307&quot; value=&quot;290&quot;/&gt;&lt;/object&gt;&lt;object type=&quot;3&quot; unique_id=&quot;1052480&quot;&gt;&lt;property id=&quot;20148&quot; value=&quot;5&quot;/&gt;&lt;property id=&quot;20300&quot; value=&quot;Slide 16&quot;/&gt;&lt;property id=&quot;20307&quot; value=&quot;291&quot;/&gt;&lt;/object&gt;&lt;object type=&quot;3&quot; unique_id=&quot;1052481&quot;&gt;&lt;property id=&quot;20148&quot; value=&quot;5&quot;/&gt;&lt;property id=&quot;20300&quot; value=&quot;Slide 26&quot;/&gt;&lt;property id=&quot;20307&quot; value=&quot;292&quot;/&gt;&lt;/object&gt;&lt;object type=&quot;3&quot; unique_id=&quot;1054923&quot;&gt;&lt;property id=&quot;20148&quot; value=&quot;5&quot;/&gt;&lt;property id=&quot;20300&quot; value=&quot;Slide 21&quot;/&gt;&lt;property id=&quot;20307&quot; value=&quot;296&quot;/&gt;&lt;/object&gt;&lt;object type=&quot;3&quot; unique_id=&quot;1054924&quot;&gt;&lt;property id=&quot;20148&quot; value=&quot;5&quot;/&gt;&lt;property id=&quot;20300&quot; value=&quot;Slide 22&quot;/&gt;&lt;property id=&quot;20307&quot; value=&quot;297&quot;/&gt;&lt;/object&gt;&lt;object type=&quot;3&quot; unique_id=&quot;1054925&quot;&gt;&lt;property id=&quot;20148&quot; value=&quot;5&quot;/&gt;&lt;property id=&quot;20300&quot; value=&quot;Slide 24&quot;/&gt;&lt;property id=&quot;20307&quot; value=&quot;298&quot;/&gt;&lt;/object&gt;&lt;object type=&quot;3&quot; unique_id=&quot;1054998&quot;&gt;&lt;property id=&quot;20148&quot; value=&quot;5&quot;/&gt;&lt;property id=&quot;20300&quot; value=&quot;Slide 14&quot;/&gt;&lt;property id=&quot;20307&quot; value=&quot;299&quot;/&gt;&lt;/object&gt;&lt;object type=&quot;3&quot; unique_id=&quot;1058662&quot;&gt;&lt;property id=&quot;20148&quot; value=&quot;5&quot;/&gt;&lt;property id=&quot;20300&quot; value=&quot;Slide 3&quot;/&gt;&lt;property id=&quot;20307&quot; value=&quot;300&quot;/&gt;&lt;/object&gt;&lt;object type=&quot;3&quot; unique_id=&quot;1071878&quot;&gt;&lt;property id=&quot;20148&quot; value=&quot;5&quot;/&gt;&lt;property id=&quot;20300&quot; value=&quot;Slide 19&quot;/&gt;&lt;property id=&quot;20307&quot; value=&quot;302&quot;/&gt;&lt;/object&gt;&lt;object type=&quot;3&quot; unique_id=&quot;1071879&quot;&gt;&lt;property id=&quot;20148&quot; value=&quot;5&quot;/&gt;&lt;property id=&quot;20300&quot; value=&quot;Slide 20&quot;/&gt;&lt;property id=&quot;20307&quot; value=&quot;301&quot;/&gt;&lt;/object&gt;&lt;object type=&quot;3&quot; unique_id=&quot;1071880&quot;&gt;&lt;property id=&quot;20148&quot; value=&quot;5&quot;/&gt;&lt;property id=&quot;20300&quot; value=&quot;Slide 23&quot;/&gt;&lt;property id=&quot;20307&quot; value=&quot;303&quot;/&gt;&lt;/object&gt;&lt;object type=&quot;3&quot; unique_id=&quot;1071881&quot;&gt;&lt;property id=&quot;20148&quot; value=&quot;5&quot;/&gt;&lt;property id=&quot;20300&quot; value=&quot;Slide 25&quot;/&gt;&lt;property id=&quot;20307&quot; value=&quot;304&quot;/&gt;&lt;/object&gt;&lt;/object&gt;&lt;/object&gt;&lt;/database&gt;"/>
  <p:tag name="SECTOMILLISECCONVERTED" val="1"/>
  <p:tag name="ARTICULATE_PROJECT_OPEN" val="0"/>
  <p:tag name="ARTICULATE_SLIDE_COUNT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rchived_x0020_Training_x0020_Title xmlns="5e9b776e-d912-43ff-9491-1013a5e9c2f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CD744300BD749A224ECB883DBCA9E" ma:contentTypeVersion="2" ma:contentTypeDescription="Create a new document." ma:contentTypeScope="" ma:versionID="f7aaf17e372033f96dab176f28b54463">
  <xsd:schema xmlns:xsd="http://www.w3.org/2001/XMLSchema" xmlns:xs="http://www.w3.org/2001/XMLSchema" xmlns:p="http://schemas.microsoft.com/office/2006/metadata/properties" xmlns:ns2="5e9b776e-d912-43ff-9491-1013a5e9c2fc" xmlns:ns3="0bf914e1-08b8-4965-b6e1-099f4b495665" targetNamespace="http://schemas.microsoft.com/office/2006/metadata/properties" ma:root="true" ma:fieldsID="94d4f23d6afce78ae9d6b08833d73459" ns2:_="" ns3:_="">
    <xsd:import namespace="5e9b776e-d912-43ff-9491-1013a5e9c2fc"/>
    <xsd:import namespace="0bf914e1-08b8-4965-b6e1-099f4b495665"/>
    <xsd:element name="properties">
      <xsd:complexType>
        <xsd:sequence>
          <xsd:element name="documentManagement">
            <xsd:complexType>
              <xsd:all>
                <xsd:element ref="ns2:Archived_x0020_Training_x0020_Titl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b776e-d912-43ff-9491-1013a5e9c2fc" elementFormDefault="qualified">
    <xsd:import namespace="http://schemas.microsoft.com/office/2006/documentManagement/types"/>
    <xsd:import namespace="http://schemas.microsoft.com/office/infopath/2007/PartnerControls"/>
    <xsd:element name="Archived_x0020_Training_x0020_Title" ma:index="8" nillable="true" ma:displayName="Archived Training Title" ma:internalName="Archived_x0020_Training_x0020_Titl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f914e1-08b8-4965-b6e1-099f4b495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2289C8-FDB1-4CAE-9C73-F6BE85124999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5e9b776e-d912-43ff-9491-1013a5e9c2fc"/>
    <ds:schemaRef ds:uri="http://schemas.microsoft.com/office/infopath/2007/PartnerControls"/>
    <ds:schemaRef ds:uri="0bf914e1-08b8-4965-b6e1-099f4b495665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6BAA93F-BE4E-48C4-B086-9F3B1F790C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b776e-d912-43ff-9491-1013a5e9c2fc"/>
    <ds:schemaRef ds:uri="0bf914e1-08b8-4965-b6e1-099f4b495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057B2E-F7FB-47B2-B0A3-79F82503A3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T-Mobile Template 2010 v02</Template>
  <TotalTime>5825</TotalTime>
  <Words>592</Words>
  <Application>Microsoft Office PowerPoint</Application>
  <PresentationFormat>Custom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Arial Bold</vt:lpstr>
      <vt:lpstr>Arial Rounded MT Bold</vt:lpstr>
      <vt:lpstr>Courier New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&lt;Content Manager Name Here&gt;</Manager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- Headline</dc:title>
  <dc:subject>&lt;Event Name Here&gt;</dc:subject>
  <dc:creator>Your User Name</dc:creator>
  <dc:description>Template:_x000d_
Formatting:_x000d_
Event Date:_x000d_
Event Location:_x000d_
Audience Type:</dc:description>
  <cp:lastModifiedBy>Gaarde, Lars</cp:lastModifiedBy>
  <cp:revision>1437</cp:revision>
  <cp:lastPrinted>2016-04-17T20:23:05Z</cp:lastPrinted>
  <dcterms:created xsi:type="dcterms:W3CDTF">2011-01-21T18:16:17Z</dcterms:created>
  <dcterms:modified xsi:type="dcterms:W3CDTF">2018-07-20T16:36:14Z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0x01010066ECD744300BD749A224ECB883DBCA9E</vt:lpwstr>
  </property>
  <property fmtid="{D5CDD505-2E9C-101B-9397-08002B2CF9AE}" pid="3" name="ArticulateGUID">
    <vt:lpwstr>8DF606FD-0EB7-483B-A5DD-BC10EDB90A5E</vt:lpwstr>
  </property>
  <property fmtid="{D5CDD505-2E9C-101B-9397-08002B2CF9AE}" pid="4" name="ArticulatePath">
    <vt:lpwstr>https://tmobileusa.sharepoint.com/teams/FCAT/EVERGREEN/2017325/Development Documents/03 - Development/Day 04 Why T-Mobile/Network_Part-1_PPT</vt:lpwstr>
  </property>
</Properties>
</file>