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3" r:id="rId6"/>
    <p:sldId id="322" r:id="rId7"/>
    <p:sldId id="311" r:id="rId8"/>
    <p:sldId id="324" r:id="rId9"/>
    <p:sldId id="323" r:id="rId10"/>
    <p:sldId id="321" r:id="rId11"/>
    <p:sldId id="325" r:id="rId12"/>
    <p:sldId id="314" r:id="rId13"/>
    <p:sldId id="315" r:id="rId14"/>
  </p:sldIdLst>
  <p:sldSz cx="10058400" cy="7772400"/>
  <p:notesSz cx="6934200" cy="9220200"/>
  <p:custDataLst>
    <p:tags r:id="rId17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98" d="100"/>
          <a:sy n="98" d="100"/>
        </p:scale>
        <p:origin x="1950" y="7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2/7/2018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2.t-mobile.com/docs/DOC-430055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c2.t-mobile.com/docs/DOC-415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2.t-mobile.com/docs/DOC-415129" TargetMode="External"/><Relationship Id="rId5" Type="http://schemas.openxmlformats.org/officeDocument/2006/relationships/hyperlink" Target="https://c2.t-mobile.com/docs/DOC-415221" TargetMode="External"/><Relationship Id="rId10" Type="http://schemas.openxmlformats.org/officeDocument/2006/relationships/hyperlink" Target="https://www.t-mobile.com/coverage/lte-comparison-map" TargetMode="External"/><Relationship Id="rId4" Type="http://schemas.openxmlformats.org/officeDocument/2006/relationships/hyperlink" Target="https://c2.t-mobile.com/docs/DOC-414550" TargetMode="External"/><Relationship Id="rId9" Type="http://schemas.openxmlformats.org/officeDocument/2006/relationships/hyperlink" Target="https://www.t-mobile.com/coverage/coverage-ma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Network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Part 2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7E17838-0455-46B8-B62C-8D810E1A1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88" y="2879271"/>
            <a:ext cx="2253234" cy="39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0904" y="1728612"/>
            <a:ext cx="5181600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We know: </a:t>
            </a:r>
          </a:p>
          <a:p>
            <a:pPr marL="457200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How our network works</a:t>
            </a:r>
          </a:p>
          <a:p>
            <a:pPr marL="457200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How to speak 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UFC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2400"/>
              </a:spcAft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Now: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Let’s </a:t>
            </a:r>
            <a:r>
              <a:rPr lang="en-US" sz="28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MAKE IT PERSONAL!</a:t>
            </a:r>
            <a:endParaRPr lang="en-US" sz="24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59A1D-B742-45C6-B97B-B3235D678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981200"/>
            <a:ext cx="2413915" cy="41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330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30 MIN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7178" y="2035900"/>
            <a:ext cx="3685752" cy="2047672"/>
            <a:chOff x="886248" y="1981200"/>
            <a:chExt cx="3295406" cy="2047672"/>
          </a:xfrm>
        </p:grpSpPr>
        <p:sp>
          <p:nvSpPr>
            <p:cNvPr id="26" name="Rectangle 25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/>
              <a:r>
                <a:rPr lang="en-US" sz="1600" dirty="0">
                  <a:solidFill>
                    <a:schemeClr val="bg1"/>
                  </a:solidFill>
                </a:rPr>
                <a:t>Read about our coverage maps.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2"/>
                </a:rPr>
                <a:t>Coverage Map </a:t>
              </a:r>
              <a:r>
                <a:rPr lang="en-US" sz="1600" dirty="0">
                  <a:solidFill>
                    <a:schemeClr val="bg1"/>
                  </a:solidFill>
                </a:rPr>
                <a:t>(</a:t>
              </a:r>
              <a:r>
                <a:rPr lang="en-US" sz="1600" dirty="0">
                  <a:solidFill>
                    <a:schemeClr val="accent1"/>
                  </a:solidFill>
                </a:rPr>
                <a:t>415024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  <a:endParaRPr lang="en-US" sz="1600" dirty="0">
                <a:solidFill>
                  <a:schemeClr val="bg1"/>
                </a:solidFill>
                <a:hlinkClick r:id="rId3"/>
              </a:endParaRP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3"/>
                </a:rPr>
                <a:t>LTE Comparison Map</a:t>
              </a:r>
              <a:r>
                <a:rPr lang="en-US" sz="1600" dirty="0">
                  <a:solidFill>
                    <a:schemeClr val="bg1"/>
                  </a:solidFill>
                </a:rPr>
                <a:t> (</a:t>
              </a:r>
              <a:r>
                <a:rPr lang="en-US" sz="1600" dirty="0">
                  <a:solidFill>
                    <a:schemeClr val="accent1"/>
                  </a:solidFill>
                </a:rPr>
                <a:t>430055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10000" y="4464737"/>
            <a:ext cx="3962400" cy="2047672"/>
            <a:chOff x="886248" y="1981200"/>
            <a:chExt cx="3295406" cy="2047672"/>
          </a:xfrm>
        </p:grpSpPr>
        <p:sp>
          <p:nvSpPr>
            <p:cNvPr id="38" name="Rectangle 37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Research personal coverages solutions.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4"/>
                </a:rPr>
                <a:t>Wi-Fi calling</a:t>
              </a:r>
              <a:r>
                <a:rPr lang="en-US" sz="1600" dirty="0">
                  <a:solidFill>
                    <a:schemeClr val="bg1"/>
                  </a:solidFill>
                </a:rPr>
                <a:t> (</a:t>
              </a:r>
              <a:r>
                <a:rPr lang="en-US" sz="1600" dirty="0">
                  <a:solidFill>
                    <a:schemeClr val="accent1"/>
                  </a:solidFill>
                </a:rPr>
                <a:t>414550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5"/>
                </a:rPr>
                <a:t>Coverage Device Program</a:t>
              </a:r>
              <a:r>
                <a:rPr lang="en-US" sz="1600" dirty="0">
                  <a:solidFill>
                    <a:schemeClr val="bg1"/>
                  </a:solidFill>
                </a:rPr>
                <a:t> (</a:t>
              </a:r>
              <a:r>
                <a:rPr lang="en-US" sz="1600" dirty="0">
                  <a:solidFill>
                    <a:schemeClr val="accent1"/>
                  </a:solidFill>
                </a:rPr>
                <a:t>415221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</a:p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6"/>
                </a:rPr>
                <a:t>Coverage Device Comparison</a:t>
              </a:r>
              <a:r>
                <a:rPr lang="en-US" sz="1600" dirty="0">
                  <a:solidFill>
                    <a:schemeClr val="bg1"/>
                  </a:solidFill>
                </a:rPr>
                <a:t> (</a:t>
              </a:r>
              <a:r>
                <a:rPr lang="en-US" sz="1600" dirty="0">
                  <a:solidFill>
                    <a:schemeClr val="accent1"/>
                  </a:solidFill>
                </a:rPr>
                <a:t>415129</a:t>
              </a:r>
              <a:r>
                <a:rPr lang="en-US" sz="16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RESEARCH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15C256-A81C-4D3E-8190-8671BFD05361}"/>
              </a:ext>
            </a:extLst>
          </p:cNvPr>
          <p:cNvGrpSpPr/>
          <p:nvPr/>
        </p:nvGrpSpPr>
        <p:grpSpPr>
          <a:xfrm>
            <a:off x="4911092" y="1792473"/>
            <a:ext cx="3685752" cy="2047672"/>
            <a:chOff x="886248" y="1981200"/>
            <a:chExt cx="3295406" cy="20476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BF8681-BBB9-4D21-A67F-DAAA6C814251}"/>
                </a:ext>
              </a:extLst>
            </p:cNvPr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43F33D-253B-4991-BA03-5AFDD51F1AB4}"/>
                </a:ext>
              </a:extLst>
            </p:cNvPr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Explore the places you live, work, and play on the: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9"/>
                </a:rPr>
                <a:t>Coverage Map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hlinkClick r:id="rId10"/>
                </a:rPr>
                <a:t>LTE Comparison Map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851337-6231-4F8E-949F-97D7CCCC913E}"/>
                </a:ext>
              </a:extLst>
            </p:cNvPr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PRACTICE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are some ways you can use our coverage maps to own our network?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is the LTE comparison map different from the coverage map?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are some reasons you might choose one map over the other?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types of personal coverage solutions do we offer?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are some questions you might ask to determine which coverage solution is the right fit for a customer?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30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4400" y="1828800"/>
            <a:ext cx="7825155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Practice owning our network and making it personal!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 min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per skill practice.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Use coverage maps to explore and discover coverage -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live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play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Describe coverage results to your partner – remember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UFC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For one of the addresses, practice offering a personal coverage solution. 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80"/>
          <a:stretch/>
        </p:blipFill>
        <p:spPr>
          <a:xfrm>
            <a:off x="-1241" y="0"/>
            <a:ext cx="10058400" cy="342900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690533"/>
            <a:ext cx="9525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easy was it for you to speak confidently about our network?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was the most difficult part of the conversation for you?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When should you offer to check coverage for a customer?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What’s the risk in not offering to check coverage for customers?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Is anything preventing you from feeling ready to own our network with customers? How can we fix that?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700000"/>
            <a:ext cx="9097963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for…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network and coverage conversations.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do coverage checks look like in real life?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is the Mobile Expert handling the conversation?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is the customer reacting?</a:t>
            </a:r>
          </a:p>
          <a:p>
            <a:pPr>
              <a:spcAft>
                <a:spcPts val="1800"/>
              </a:spcAft>
              <a:buClr>
                <a:schemeClr val="accent1"/>
              </a:buCl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See it!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Have a Mobile Expert perform a coverage check for you and explain your coverage in their own words.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What’s different between their words and those you used in today’s skill practice?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8</a:t>
                </a:fld>
                <a:r>
                  <a:rPr lang="en-US" sz="1400" dirty="0"/>
                  <a:t> – Network Part 2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</p:spTree>
    <p:extLst>
      <p:ext uri="{BB962C8B-B14F-4D97-AF65-F5344CB8AC3E}">
        <p14:creationId xmlns:p14="http://schemas.microsoft.com/office/powerpoint/2010/main" val="38444353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microsoft.com/office/2006/documentManagement/types"/>
    <ds:schemaRef ds:uri="http://purl.org/dc/elements/1.1/"/>
    <ds:schemaRef ds:uri="http://purl.org/dc/dcmitype/"/>
    <ds:schemaRef ds:uri="0bf914e1-08b8-4965-b6e1-099f4b49566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5e9b776e-d912-43ff-9491-1013a5e9c2f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B474E-43EB-404F-B246-95D22C196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5777</TotalTime>
  <Words>474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1441</cp:revision>
  <cp:lastPrinted>2016-04-17T20:23:05Z</cp:lastPrinted>
  <dcterms:created xsi:type="dcterms:W3CDTF">2011-01-21T18:16:17Z</dcterms:created>
  <dcterms:modified xsi:type="dcterms:W3CDTF">2018-02-07T18:54:00Z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