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5" r:id="rId5"/>
    <p:sldId id="303" r:id="rId6"/>
    <p:sldId id="306" r:id="rId7"/>
    <p:sldId id="328" r:id="rId8"/>
    <p:sldId id="317" r:id="rId9"/>
    <p:sldId id="322" r:id="rId10"/>
    <p:sldId id="313" r:id="rId11"/>
    <p:sldId id="324" r:id="rId12"/>
    <p:sldId id="327" r:id="rId13"/>
    <p:sldId id="314" r:id="rId14"/>
    <p:sldId id="315" r:id="rId15"/>
  </p:sldIdLst>
  <p:sldSz cx="10058400" cy="7772400"/>
  <p:notesSz cx="6934200" cy="9220200"/>
  <p:custDataLst>
    <p:tags r:id="rId18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  <p:cmAuthor id="2" name="Arnold, Debbie" initials="AD" lastIdx="1" clrIdx="2">
    <p:extLst>
      <p:ext uri="{19B8F6BF-5375-455C-9EA6-DF929625EA0E}">
        <p15:presenceInfo xmlns:p15="http://schemas.microsoft.com/office/powerpoint/2012/main" userId="S-1-5-21-1292428093-179605362-682003330-371668" providerId="AD"/>
      </p:ext>
    </p:extLst>
  </p:cmAuthor>
  <p:cmAuthor id="3" name="Neal, Lashonda" initials="NL" lastIdx="1" clrIdx="3">
    <p:extLst>
      <p:ext uri="{19B8F6BF-5375-455C-9EA6-DF929625EA0E}">
        <p15:presenceInfo xmlns:p15="http://schemas.microsoft.com/office/powerpoint/2012/main" userId="S-1-5-21-1292428093-179605362-682003330-614025" providerId="AD"/>
      </p:ext>
    </p:extLst>
  </p:cmAuthor>
  <p:cmAuthor id="4" name="Johnston, Marissa" initials="JM" lastIdx="15" clrIdx="4">
    <p:extLst>
      <p:ext uri="{19B8F6BF-5375-455C-9EA6-DF929625EA0E}">
        <p15:presenceInfo xmlns:p15="http://schemas.microsoft.com/office/powerpoint/2012/main" userId="S-1-5-21-1292428093-179605362-682003330-635292" providerId="AD"/>
      </p:ext>
    </p:extLst>
  </p:cmAuthor>
  <p:cmAuthor id="5" name="O'Brien, Kevin" initials="OK" lastIdx="4" clrIdx="5">
    <p:extLst>
      <p:ext uri="{19B8F6BF-5375-455C-9EA6-DF929625EA0E}">
        <p15:presenceInfo xmlns:p15="http://schemas.microsoft.com/office/powerpoint/2012/main" userId="S-1-5-21-1292428093-179605362-682003330-4584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6" y="216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574" y="106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8/13/2018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8/13/2018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hyperlink" Target="https://c2.t-mobile.com/docs/437605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12704" y="492417"/>
            <a:ext cx="8744285" cy="2402262"/>
            <a:chOff x="609600" y="762000"/>
            <a:chExt cx="8744285" cy="2402262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91032" y="1411662"/>
              <a:ext cx="5562600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6600" dirty="0"/>
                <a:t>Rate Plans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Rate Plans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616" y="3157361"/>
            <a:ext cx="6248400" cy="36657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3</a:t>
                </a:fld>
                <a:r>
                  <a:rPr lang="en-US" sz="1400" dirty="0"/>
                  <a:t> – Rate Plans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52354" y="1502995"/>
            <a:ext cx="8388892" cy="38472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Rate plans are the foundation of the service we provide.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T-Mobile ONE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T-Mobile ONE w/ ONE Plus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T-Mobile Essentials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Prepaid</a:t>
            </a:r>
          </a:p>
          <a:p>
            <a:pPr>
              <a:spcAft>
                <a:spcPts val="2400"/>
              </a:spcAft>
              <a:buClr>
                <a:schemeClr val="accent1"/>
              </a:buCl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Postpaid or prepaid, customers rely on your expertise.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6135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5352" y="379505"/>
            <a:ext cx="4191000" cy="838200"/>
            <a:chOff x="185185" y="210818"/>
            <a:chExt cx="4950276" cy="917175"/>
          </a:xfrm>
        </p:grpSpPr>
        <p:sp>
          <p:nvSpPr>
            <p:cNvPr id="13" name="Rectangle 12"/>
            <p:cNvSpPr/>
            <p:nvPr/>
          </p:nvSpPr>
          <p:spPr>
            <a:xfrm>
              <a:off x="185185" y="429522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3563" y="210818"/>
              <a:ext cx="2590801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71722" y="666144"/>
              <a:ext cx="963739" cy="38913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7583" y="433313"/>
              <a:ext cx="2561617" cy="6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9559" y="273325"/>
              <a:ext cx="4699642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DO IT YOURSELF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546769" y="381000"/>
            <a:ext cx="1902032" cy="621984"/>
            <a:chOff x="103381" y="198949"/>
            <a:chExt cx="5071309" cy="929044"/>
          </a:xfrm>
        </p:grpSpPr>
        <p:sp>
          <p:nvSpPr>
            <p:cNvPr id="30" name="Rectangle 29"/>
            <p:cNvSpPr/>
            <p:nvPr/>
          </p:nvSpPr>
          <p:spPr>
            <a:xfrm>
              <a:off x="103381" y="198949"/>
              <a:ext cx="2590802" cy="720586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13071" y="433313"/>
              <a:ext cx="2561619" cy="69468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558" y="273326"/>
              <a:ext cx="4699641" cy="786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 HR 30 MIN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816E5BA-3BAA-48BB-A1E7-1B35A82444AE}"/>
              </a:ext>
            </a:extLst>
          </p:cNvPr>
          <p:cNvGrpSpPr/>
          <p:nvPr/>
        </p:nvGrpSpPr>
        <p:grpSpPr>
          <a:xfrm>
            <a:off x="602674" y="1517075"/>
            <a:ext cx="4499266" cy="2887934"/>
            <a:chOff x="471016" y="1522449"/>
            <a:chExt cx="4125788" cy="2426948"/>
          </a:xfrm>
        </p:grpSpPr>
        <p:sp>
          <p:nvSpPr>
            <p:cNvPr id="26" name="Rectangle 25"/>
            <p:cNvSpPr/>
            <p:nvPr/>
          </p:nvSpPr>
          <p:spPr>
            <a:xfrm>
              <a:off x="472138" y="3319097"/>
              <a:ext cx="4073574" cy="630300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42978" y="1813166"/>
              <a:ext cx="4053826" cy="2060086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17475" indent="-117475" defTabSz="914099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T-Mobile ONE (424854)</a:t>
              </a:r>
            </a:p>
            <a:p>
              <a:pPr marL="117475" indent="-117475" defTabSz="914099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ONE Plus (428707)</a:t>
              </a:r>
            </a:p>
            <a:p>
              <a:pPr marL="117475" indent="-117475" defTabSz="914099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T-Mobile ONE w/ ONE Plus (442991)</a:t>
              </a:r>
            </a:p>
            <a:p>
              <a:pPr marL="117475" indent="-117475" defTabSz="914099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T-Mobile ONE No Credit Check (442969)</a:t>
              </a:r>
            </a:p>
            <a:p>
              <a:pPr marL="117475" indent="-117475" defTabSz="914099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T-Mobile ONE 55+ (435084)</a:t>
              </a:r>
            </a:p>
            <a:p>
              <a:pPr marL="117475" indent="-117475" defTabSz="914099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T-Mobile ONE Unlimited 55+ w/ ONE Plus (443182)</a:t>
              </a:r>
            </a:p>
            <a:p>
              <a:pPr marL="117475" indent="-117475" defTabSz="914099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T-Mobile ONE Military (438371)</a:t>
              </a:r>
            </a:p>
            <a:p>
              <a:pPr marL="117475" indent="-117475" defTabSz="914099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T-Mobile ONE Military w/ ONE Plus (443181)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471016" y="1522449"/>
              <a:ext cx="4066764" cy="37653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T-MOBILE ONE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" name="Group 52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66" name="Rectangle 65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7" name="Rectangle 66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8" name="Rectangle 67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4</a:t>
                </a:fld>
                <a:r>
                  <a:rPr lang="en-US" sz="1400" dirty="0"/>
                  <a:t> – Rate Plans</a:t>
                </a:r>
              </a:p>
            </p:txBody>
          </p:sp>
        </p:grp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474CBC0-39D4-4E05-875E-EC85A1325EE3}"/>
              </a:ext>
            </a:extLst>
          </p:cNvPr>
          <p:cNvGrpSpPr/>
          <p:nvPr/>
        </p:nvGrpSpPr>
        <p:grpSpPr>
          <a:xfrm>
            <a:off x="601244" y="4915957"/>
            <a:ext cx="4500692" cy="1304910"/>
            <a:chOff x="512816" y="3352800"/>
            <a:chExt cx="4221396" cy="85139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40C641-F36F-4FA7-AF62-7DC2BE5FB675}"/>
                </a:ext>
              </a:extLst>
            </p:cNvPr>
            <p:cNvSpPr/>
            <p:nvPr/>
          </p:nvSpPr>
          <p:spPr>
            <a:xfrm>
              <a:off x="512816" y="3838030"/>
              <a:ext cx="4148714" cy="36616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07F0F47-DEA6-486C-9C41-638FA07EAEF6}"/>
                </a:ext>
              </a:extLst>
            </p:cNvPr>
            <p:cNvSpPr/>
            <p:nvPr/>
          </p:nvSpPr>
          <p:spPr bwMode="auto">
            <a:xfrm>
              <a:off x="595142" y="3524548"/>
              <a:ext cx="4139070" cy="63391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17475" indent="-117475" defTabSz="914099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T-Mobile Essentials (442994)</a:t>
              </a:r>
            </a:p>
            <a:p>
              <a:pPr marL="117475" indent="-117475" defTabSz="914099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T-Mobile Essentials No Credit Check (442993)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8278F1F-2367-45CC-9E37-FC14B184F7B1}"/>
                </a:ext>
              </a:extLst>
            </p:cNvPr>
            <p:cNvSpPr/>
            <p:nvPr/>
          </p:nvSpPr>
          <p:spPr bwMode="auto">
            <a:xfrm>
              <a:off x="522562" y="3352800"/>
              <a:ext cx="4148714" cy="29233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T-MOBILE ESSENTIALS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A95856C-6EF2-4687-A3DD-CB1609078C54}"/>
              </a:ext>
            </a:extLst>
          </p:cNvPr>
          <p:cNvGrpSpPr/>
          <p:nvPr/>
        </p:nvGrpSpPr>
        <p:grpSpPr>
          <a:xfrm>
            <a:off x="5622737" y="3444290"/>
            <a:ext cx="3577406" cy="1315070"/>
            <a:chOff x="512816" y="3352800"/>
            <a:chExt cx="4221396" cy="85802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24637C-141B-4CC4-A9EB-94C87FE37B27}"/>
                </a:ext>
              </a:extLst>
            </p:cNvPr>
            <p:cNvSpPr/>
            <p:nvPr/>
          </p:nvSpPr>
          <p:spPr>
            <a:xfrm>
              <a:off x="512816" y="3844659"/>
              <a:ext cx="4148714" cy="36616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FBC85A-22B1-4C71-BFBE-DE9F12EAD6A8}"/>
                </a:ext>
              </a:extLst>
            </p:cNvPr>
            <p:cNvSpPr/>
            <p:nvPr/>
          </p:nvSpPr>
          <p:spPr bwMode="auto">
            <a:xfrm>
              <a:off x="595142" y="3544435"/>
              <a:ext cx="4139070" cy="605013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17475" indent="-117475" defTabSz="914099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$5 AutoPay bill credit (431997)</a:t>
              </a:r>
            </a:p>
            <a:p>
              <a:pPr marL="117475" indent="-117475" defTabSz="914099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T-Mobile vs. Competition (422745)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7C4979B-7E57-4551-9B3C-1BC0B0B6B50F}"/>
                </a:ext>
              </a:extLst>
            </p:cNvPr>
            <p:cNvSpPr/>
            <p:nvPr/>
          </p:nvSpPr>
          <p:spPr bwMode="auto">
            <a:xfrm>
              <a:off x="512816" y="3352800"/>
              <a:ext cx="4148714" cy="29233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WHY T-MOBILE?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8FCDA6-B79A-48CA-AB52-EF0C6D9085F3}"/>
              </a:ext>
            </a:extLst>
          </p:cNvPr>
          <p:cNvGrpSpPr/>
          <p:nvPr/>
        </p:nvGrpSpPr>
        <p:grpSpPr>
          <a:xfrm>
            <a:off x="5622737" y="5037142"/>
            <a:ext cx="3577406" cy="1619870"/>
            <a:chOff x="512816" y="3352800"/>
            <a:chExt cx="4221396" cy="105689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DC677F2-FEA1-43D1-B624-8171E0569808}"/>
                </a:ext>
              </a:extLst>
            </p:cNvPr>
            <p:cNvSpPr/>
            <p:nvPr/>
          </p:nvSpPr>
          <p:spPr>
            <a:xfrm>
              <a:off x="512816" y="4043529"/>
              <a:ext cx="4148714" cy="36616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2413F94-BCCD-447C-A681-925F0F7B4FA4}"/>
                </a:ext>
              </a:extLst>
            </p:cNvPr>
            <p:cNvSpPr/>
            <p:nvPr/>
          </p:nvSpPr>
          <p:spPr bwMode="auto">
            <a:xfrm>
              <a:off x="595142" y="3632538"/>
              <a:ext cx="4139070" cy="71280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>
                <a:spcAft>
                  <a:spcPts val="3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Complete the following web-based training in Un-carrier Academy:</a:t>
              </a:r>
            </a:p>
            <a:p>
              <a:pPr defTabSz="914099">
                <a:spcAft>
                  <a:spcPts val="3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Explore the Possibilities of T-Mobile ONE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A9F0001-D1D9-4739-8DCE-537E0B0845CC}"/>
                </a:ext>
              </a:extLst>
            </p:cNvPr>
            <p:cNvSpPr/>
            <p:nvPr/>
          </p:nvSpPr>
          <p:spPr bwMode="auto">
            <a:xfrm>
              <a:off x="512816" y="3352800"/>
              <a:ext cx="4148714" cy="29233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WBT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C3780F4-2C8E-4280-BF01-55A6F4952A0B}"/>
              </a:ext>
            </a:extLst>
          </p:cNvPr>
          <p:cNvGrpSpPr/>
          <p:nvPr/>
        </p:nvGrpSpPr>
        <p:grpSpPr>
          <a:xfrm>
            <a:off x="5622737" y="1519119"/>
            <a:ext cx="3577406" cy="1619870"/>
            <a:chOff x="512816" y="3352800"/>
            <a:chExt cx="4221396" cy="1056896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B8202DE-178D-457D-8295-A889EA310F31}"/>
                </a:ext>
              </a:extLst>
            </p:cNvPr>
            <p:cNvSpPr/>
            <p:nvPr/>
          </p:nvSpPr>
          <p:spPr>
            <a:xfrm>
              <a:off x="512816" y="4043529"/>
              <a:ext cx="4148714" cy="36616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39456F-0954-4116-9B04-EEFCFBFD721B}"/>
                </a:ext>
              </a:extLst>
            </p:cNvPr>
            <p:cNvSpPr/>
            <p:nvPr/>
          </p:nvSpPr>
          <p:spPr bwMode="auto">
            <a:xfrm>
              <a:off x="595142" y="3537805"/>
              <a:ext cx="4139070" cy="80754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>
                <a:spcAft>
                  <a:spcPts val="3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Prepaid Plans Grab n Go (437003)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E4D4087-ED27-409A-9D4E-A0FD22D3C0BF}"/>
                </a:ext>
              </a:extLst>
            </p:cNvPr>
            <p:cNvSpPr/>
            <p:nvPr/>
          </p:nvSpPr>
          <p:spPr bwMode="auto">
            <a:xfrm>
              <a:off x="512816" y="3352800"/>
              <a:ext cx="4148714" cy="29233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PREPAID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558095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38900" b="-1"/>
          <a:stretch/>
        </p:blipFill>
        <p:spPr>
          <a:xfrm>
            <a:off x="0" y="0"/>
            <a:ext cx="10058400" cy="3390537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667000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14678"/>
            <a:ext cx="9525000" cy="32316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What are the benefits of T-Mobile ONE Taxes and Fees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ncluded?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customer types would benefit from T-Mobile Essentials?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are the differences between T-Mobile ONE and T-Mobile ONE No Credit Check?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What is T-Mobile ONE 55+?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What’s different about T-Mobile ONE Military? Who’s eligible?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5</a:t>
                </a:fld>
                <a:r>
                  <a:rPr lang="en-US" sz="1400" dirty="0"/>
                  <a:t> – Rate Plans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18768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38900" b="-1"/>
          <a:stretch/>
        </p:blipFill>
        <p:spPr>
          <a:xfrm>
            <a:off x="0" y="0"/>
            <a:ext cx="10058400" cy="3390537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667000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14678"/>
            <a:ext cx="9525000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What’s the difference between T-Mobile ONE No Credit Check and T-Mobile ONE prepaid?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What’s the difference between Simply Prepaid and T-Mobile ONE prepaid?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What’s unique about the Prepaid Tourist plan?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6</a:t>
                </a:fld>
                <a:r>
                  <a:rPr lang="en-US" sz="1400" dirty="0"/>
                  <a:t> – Rate Plans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985636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0" y="316838"/>
            <a:ext cx="4886326" cy="826513"/>
            <a:chOff x="211403" y="204837"/>
            <a:chExt cx="4886911" cy="923156"/>
          </a:xfrm>
        </p:grpSpPr>
        <p:sp>
          <p:nvSpPr>
            <p:cNvPr id="28" name="Rectangle 27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BRING IT TOGETHER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67600" y="509435"/>
            <a:ext cx="1520936" cy="644451"/>
            <a:chOff x="131417" y="192833"/>
            <a:chExt cx="5047148" cy="931264"/>
          </a:xfrm>
        </p:grpSpPr>
        <p:sp>
          <p:nvSpPr>
            <p:cNvPr id="37" name="Rectangle 36"/>
            <p:cNvSpPr/>
            <p:nvPr/>
          </p:nvSpPr>
          <p:spPr>
            <a:xfrm>
              <a:off x="2722213" y="658070"/>
              <a:ext cx="2456352" cy="46602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417" y="192833"/>
              <a:ext cx="2590799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40 MIN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roup 42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7</a:t>
                </a:fld>
                <a:r>
                  <a:rPr lang="en-US" sz="1400" dirty="0"/>
                  <a:t> – Rate Plans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82386" y="1562872"/>
            <a:ext cx="8950497" cy="4708981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Ask questions, listen, make a personalized recommendation.</a:t>
            </a:r>
          </a:p>
          <a:p>
            <a:pPr marL="964565" lvl="1" indent="-45720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Revisit Allen, Carl and Scarlett’s customer videos, if needed. 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hlinkClick r:id="rId5"/>
              </a:rPr>
              <a:t>437605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964565" lvl="1" indent="-45720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When playing the role of the Mobile Associate, ask questions to determine:</a:t>
            </a:r>
          </a:p>
          <a:p>
            <a:pPr marL="1359677" lvl="2" indent="-342900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Which rate plan would benefit that video customer.</a:t>
            </a:r>
          </a:p>
          <a:p>
            <a:pPr marL="1359677" lvl="2" indent="-342900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Why you believe this plan will benefit the customer.</a:t>
            </a:r>
          </a:p>
          <a:p>
            <a:pPr marL="964565" lvl="1" indent="-45720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Create a Purchase Estimate in T-Mobile Connect based on your recommendation.</a:t>
            </a:r>
          </a:p>
          <a:p>
            <a:pPr marL="1473977" lvl="2" indent="-457200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Email the Purchase Estimate to yourself.</a:t>
            </a:r>
          </a:p>
          <a:p>
            <a:pPr marL="964565" lvl="1" indent="-45720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Rotate roles until everyone has had a chance to play the Mobile Associate.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46098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38900" b="-1"/>
          <a:stretch/>
        </p:blipFill>
        <p:spPr>
          <a:xfrm>
            <a:off x="0" y="0"/>
            <a:ext cx="10058400" cy="3390537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667000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14678"/>
            <a:ext cx="9525000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1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went well?</a:t>
            </a:r>
          </a:p>
          <a:p>
            <a:pPr marL="342900" lvl="1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was challenging?</a:t>
            </a:r>
          </a:p>
          <a:p>
            <a:pPr marL="342900" lvl="1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Any ‘a-ha’ moments?</a:t>
            </a:r>
          </a:p>
          <a:p>
            <a:pPr marL="342900" lvl="1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How did you use the Interaction Model?</a:t>
            </a:r>
          </a:p>
          <a:p>
            <a:pPr marL="342900" lvl="1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questions do you have?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8</a:t>
                </a:fld>
                <a:r>
                  <a:rPr lang="en-US" sz="1400" dirty="0"/>
                  <a:t> – Rate Plans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775346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9</a:t>
                </a:fld>
                <a:r>
                  <a:rPr lang="en-US" sz="1400" dirty="0"/>
                  <a:t> </a:t>
                </a:r>
                <a:r>
                  <a:rPr lang="en-US" sz="1400"/>
                  <a:t>– Rate Plans</a:t>
                </a:r>
                <a:endParaRPr lang="en-US" sz="1400" dirty="0"/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1334" b="50000"/>
          <a:stretch/>
        </p:blipFill>
        <p:spPr>
          <a:xfrm>
            <a:off x="-1241" y="0"/>
            <a:ext cx="10058400" cy="162199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84480"/>
            <a:ext cx="7239000" cy="661250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Sales Floor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5F78BA-46D5-4148-A620-66F988F89984}"/>
              </a:ext>
            </a:extLst>
          </p:cNvPr>
          <p:cNvSpPr txBox="1"/>
          <p:nvPr/>
        </p:nvSpPr>
        <p:spPr>
          <a:xfrm>
            <a:off x="643013" y="1664335"/>
            <a:ext cx="8769892" cy="43858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accent1"/>
              </a:buClr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See it!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System Simulations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(C2 433580)</a:t>
            </a: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Change Rate Plan (future-dated)</a:t>
            </a: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Postpaid Activation with device purchase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Prepaid Activation with device purchase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Look for…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Rate Plan Conversations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Mobile Experts explaining or making a rate plan change.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What questions are customers asking about rate plans?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BONUS ACTIVITY</a:t>
            </a:r>
          </a:p>
          <a:p>
            <a:pPr marL="457200" indent="-4572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Access Customer Connect.</a:t>
            </a:r>
          </a:p>
          <a:p>
            <a:pPr marL="457200" indent="-457200"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Using your current rate plan and the T-Mobile rate plan you selected for yourself, complete a competitive comparison.</a:t>
            </a:r>
            <a:endParaRPr lang="en-US" sz="2400" dirty="0">
              <a:solidFill>
                <a:srgbClr val="E20074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915061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62&quot;/&gt;&lt;/object&gt;&lt;object type=&quot;3&quot; unique_id=&quot;10012&quot;&gt;&lt;property id=&quot;20148&quot; value=&quot;5&quot;/&gt;&lt;property id=&quot;20300&quot; value=&quot;Slide 6&quot;/&gt;&lt;property id=&quot;20307&quot; value=&quot;263&quot;/&gt;&lt;/object&gt;&lt;object type=&quot;3&quot; unique_id=&quot;10147&quot;&gt;&lt;property id=&quot;20148&quot; value=&quot;5&quot;/&gt;&lt;property id=&quot;20300&quot; value=&quot;Slide 5&quot;/&gt;&lt;property id=&quot;20307&quot; value=&quot;269&quot;/&gt;&lt;/object&gt;&lt;object type=&quot;3&quot; unique_id=&quot;10149&quot;&gt;&lt;property id=&quot;20148&quot; value=&quot;5&quot;/&gt;&lt;property id=&quot;20300&quot; value=&quot;Slide 4&quot;/&gt;&lt;property id=&quot;20307&quot; value=&quot;277&quot;/&gt;&lt;/object&gt;&lt;object type=&quot;3&quot; unique_id=&quot;10150&quot;&gt;&lt;property id=&quot;20148&quot; value=&quot;5&quot;/&gt;&lt;property id=&quot;20300&quot; value=&quot;Slide 7&quot;/&gt;&lt;property id=&quot;20307&quot; value=&quot;278&quot;/&gt;&lt;/object&gt;&lt;object type=&quot;3&quot; unique_id=&quot;1052466&quot;&gt;&lt;property id=&quot;20148&quot; value=&quot;5&quot;/&gt;&lt;property id=&quot;20300&quot; value=&quot;Slide 27&quot;/&gt;&lt;property id=&quot;20307&quot; value=&quot;279&quot;/&gt;&lt;/object&gt;&lt;object type=&quot;3&quot; unique_id=&quot;1052467&quot;&gt;&lt;property id=&quot;20148&quot; value=&quot;5&quot;/&gt;&lt;property id=&quot;20300&quot; value=&quot;Slide 2&quot;/&gt;&lt;property id=&quot;20307&quot; value=&quot;280&quot;/&gt;&lt;/object&gt;&lt;object type=&quot;3&quot; unique_id=&quot;1052468&quot;&gt;&lt;property id=&quot;20148&quot; value=&quot;5&quot;/&gt;&lt;property id=&quot;20300&quot; value=&quot;Slide 8&quot;/&gt;&lt;property id=&quot;20307&quot; value=&quot;284&quot;/&gt;&lt;/object&gt;&lt;object type=&quot;3&quot; unique_id=&quot;1052472&quot;&gt;&lt;property id=&quot;20148&quot; value=&quot;5&quot;/&gt;&lt;property id=&quot;20300&quot; value=&quot;Slide 9&quot;/&gt;&lt;property id=&quot;20307&quot; value=&quot;285&quot;/&gt;&lt;/object&gt;&lt;object type=&quot;3&quot; unique_id=&quot;1052473&quot;&gt;&lt;property id=&quot;20148&quot; value=&quot;5&quot;/&gt;&lt;property id=&quot;20300&quot; value=&quot;Slide 10&quot;/&gt;&lt;property id=&quot;20307&quot; value=&quot;287&quot;/&gt;&lt;/object&gt;&lt;object type=&quot;3&quot; unique_id=&quot;1052474&quot;&gt;&lt;property id=&quot;20148&quot; value=&quot;5&quot;/&gt;&lt;property id=&quot;20300&quot; value=&quot;Slide 11&quot;/&gt;&lt;property id=&quot;20307&quot; value=&quot;288&quot;/&gt;&lt;/object&gt;&lt;object type=&quot;3&quot; unique_id=&quot;1052475&quot;&gt;&lt;property id=&quot;20148&quot; value=&quot;5&quot;/&gt;&lt;property id=&quot;20300&quot; value=&quot;Slide 12&quot;/&gt;&lt;property id=&quot;20307&quot; value=&quot;294&quot;/&gt;&lt;/object&gt;&lt;object type=&quot;3&quot; unique_id=&quot;1052476&quot;&gt;&lt;property id=&quot;20148&quot; value=&quot;5&quot;/&gt;&lt;property id=&quot;20300&quot; value=&quot;Slide 17&quot;/&gt;&lt;property id=&quot;20307&quot; value=&quot;293&quot;/&gt;&lt;/object&gt;&lt;object type=&quot;3&quot; unique_id=&quot;1052477&quot;&gt;&lt;property id=&quot;20148&quot; value=&quot;5&quot;/&gt;&lt;property id=&quot;20300&quot; value=&quot;Slide 13&quot;/&gt;&lt;property id=&quot;20307&quot; value=&quot;295&quot;/&gt;&lt;/object&gt;&lt;object type=&quot;3&quot; unique_id=&quot;1052478&quot;&gt;&lt;property id=&quot;20148&quot; value=&quot;5&quot;/&gt;&lt;property id=&quot;20300&quot; value=&quot;Slide 18&quot;/&gt;&lt;property id=&quot;20307&quot; value=&quot;289&quot;/&gt;&lt;/object&gt;&lt;object type=&quot;3&quot; unique_id=&quot;1052479&quot;&gt;&lt;property id=&quot;20148&quot; value=&quot;5&quot;/&gt;&lt;property id=&quot;20300&quot; value=&quot;Slide 15&quot;/&gt;&lt;property id=&quot;20307&quot; value=&quot;290&quot;/&gt;&lt;/object&gt;&lt;object type=&quot;3&quot; unique_id=&quot;1052480&quot;&gt;&lt;property id=&quot;20148&quot; value=&quot;5&quot;/&gt;&lt;property id=&quot;20300&quot; value=&quot;Slide 16&quot;/&gt;&lt;property id=&quot;20307&quot; value=&quot;291&quot;/&gt;&lt;/object&gt;&lt;object type=&quot;3&quot; unique_id=&quot;1052481&quot;&gt;&lt;property id=&quot;20148&quot; value=&quot;5&quot;/&gt;&lt;property id=&quot;20300&quot; value=&quot;Slide 26&quot;/&gt;&lt;property id=&quot;20307&quot; value=&quot;292&quot;/&gt;&lt;/object&gt;&lt;object type=&quot;3&quot; unique_id=&quot;1054923&quot;&gt;&lt;property id=&quot;20148&quot; value=&quot;5&quot;/&gt;&lt;property id=&quot;20300&quot; value=&quot;Slide 21&quot;/&gt;&lt;property id=&quot;20307&quot; value=&quot;296&quot;/&gt;&lt;/object&gt;&lt;object type=&quot;3&quot; unique_id=&quot;1054924&quot;&gt;&lt;property id=&quot;20148&quot; value=&quot;5&quot;/&gt;&lt;property id=&quot;20300&quot; value=&quot;Slide 22&quot;/&gt;&lt;property id=&quot;20307&quot; value=&quot;297&quot;/&gt;&lt;/object&gt;&lt;object type=&quot;3&quot; unique_id=&quot;1054925&quot;&gt;&lt;property id=&quot;20148&quot; value=&quot;5&quot;/&gt;&lt;property id=&quot;20300&quot; value=&quot;Slide 24&quot;/&gt;&lt;property id=&quot;20307&quot; value=&quot;298&quot;/&gt;&lt;/object&gt;&lt;object type=&quot;3&quot; unique_id=&quot;1054998&quot;&gt;&lt;property id=&quot;20148&quot; value=&quot;5&quot;/&gt;&lt;property id=&quot;20300&quot; value=&quot;Slide 14&quot;/&gt;&lt;property id=&quot;20307&quot; value=&quot;299&quot;/&gt;&lt;/object&gt;&lt;object type=&quot;3&quot; unique_id=&quot;1058662&quot;&gt;&lt;property id=&quot;20148&quot; value=&quot;5&quot;/&gt;&lt;property id=&quot;20300&quot; value=&quot;Slide 3&quot;/&gt;&lt;property id=&quot;20307&quot; value=&quot;300&quot;/&gt;&lt;/object&gt;&lt;object type=&quot;3&quot; unique_id=&quot;1071878&quot;&gt;&lt;property id=&quot;20148&quot; value=&quot;5&quot;/&gt;&lt;property id=&quot;20300&quot; value=&quot;Slide 19&quot;/&gt;&lt;property id=&quot;20307&quot; value=&quot;302&quot;/&gt;&lt;/object&gt;&lt;object type=&quot;3&quot; unique_id=&quot;1071879&quot;&gt;&lt;property id=&quot;20148&quot; value=&quot;5&quot;/&gt;&lt;property id=&quot;20300&quot; value=&quot;Slide 20&quot;/&gt;&lt;property id=&quot;20307&quot; value=&quot;301&quot;/&gt;&lt;/object&gt;&lt;object type=&quot;3&quot; unique_id=&quot;1071880&quot;&gt;&lt;property id=&quot;20148&quot; value=&quot;5&quot;/&gt;&lt;property id=&quot;20300&quot; value=&quot;Slide 23&quot;/&gt;&lt;property id=&quot;20307&quot; value=&quot;303&quot;/&gt;&lt;/object&gt;&lt;object type=&quot;3&quot; unique_id=&quot;1071881&quot;&gt;&lt;property id=&quot;20148&quot; value=&quot;5&quot;/&gt;&lt;property id=&quot;20300&quot; value=&quot;Slide 25&quot;/&gt;&lt;property id=&quot;20307&quot; value=&quot;304&quot;/&gt;&lt;/object&gt;&lt;/object&gt;&lt;/object&gt;&lt;/database&gt;"/>
  <p:tag name="SECTOMILLISECCONVERTED" val="1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289C8-FDB1-4CAE-9C73-F6BE85124999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0bf914e1-08b8-4965-b6e1-099f4b495665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5e9b776e-d912-43ff-9491-1013a5e9c2f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23F81B2-B81E-4DCA-9D4E-77FDBCD88B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8165</TotalTime>
  <Words>578</Words>
  <Application>Microsoft Office PowerPoint</Application>
  <PresentationFormat>Custom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Todd, Denise</dc:creator>
  <cp:lastModifiedBy>Johnston, Marissa</cp:lastModifiedBy>
  <cp:revision>63</cp:revision>
  <dcterms:modified xsi:type="dcterms:W3CDTF">2018-08-13T23:59:46Z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  <property fmtid="{D5CDD505-2E9C-101B-9397-08002B2CF9AE}" pid="3" name="ArticulateGUID">
    <vt:lpwstr>0692A0A5-EEC8-4901-B9E7-976D1438DE46</vt:lpwstr>
  </property>
  <property fmtid="{D5CDD505-2E9C-101B-9397-08002B2CF9AE}" pid="4" name="ArticulatePath">
    <vt:lpwstr>https://tmobileusa.sharepoint.com/teams/FCAT/EVERGREEN/2017325/Development Documents/03 - Development/Day 06 Rate Plans/Rate Plans_PPT</vt:lpwstr>
  </property>
</Properties>
</file>