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303" r:id="rId6"/>
    <p:sldId id="306" r:id="rId7"/>
    <p:sldId id="311" r:id="rId8"/>
    <p:sldId id="317" r:id="rId9"/>
    <p:sldId id="313" r:id="rId10"/>
    <p:sldId id="321" r:id="rId11"/>
    <p:sldId id="314" r:id="rId12"/>
    <p:sldId id="315" r:id="rId13"/>
  </p:sldIdLst>
  <p:sldSz cx="10058400" cy="7772400"/>
  <p:notesSz cx="6934200" cy="9220200"/>
  <p:custDataLst>
    <p:tags r:id="rId16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  <p:cmAuthor id="2" name="Deklotz, Reena" initials="DR" lastIdx="1" clrIdx="2">
    <p:extLst>
      <p:ext uri="{19B8F6BF-5375-455C-9EA6-DF929625EA0E}">
        <p15:presenceInfo xmlns:p15="http://schemas.microsoft.com/office/powerpoint/2012/main" userId="S-1-5-21-1292428093-179605362-682003330-715797" providerId="AD"/>
      </p:ext>
    </p:extLst>
  </p:cmAuthor>
  <p:cmAuthor id="3" name="Todd, Denise" initials="TD" lastIdx="1" clrIdx="3">
    <p:extLst>
      <p:ext uri="{19B8F6BF-5375-455C-9EA6-DF929625EA0E}">
        <p15:presenceInfo xmlns:p15="http://schemas.microsoft.com/office/powerpoint/2012/main" userId="S::denise.worthy@t-mobile.com::d7c8f2f0-3eff-40c2-b780-a5d4588f01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7" autoAdjust="0"/>
    <p:restoredTop sz="99373" autoAdjust="0"/>
  </p:normalViewPr>
  <p:slideViewPr>
    <p:cSldViewPr>
      <p:cViewPr varScale="1">
        <p:scale>
          <a:sx n="80" d="100"/>
          <a:sy n="80" d="100"/>
        </p:scale>
        <p:origin x="1758" y="84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1848" y="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7/2/2018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  <p:pic>
        <p:nvPicPr>
          <p:cNvPr id="44037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94" y="8818417"/>
            <a:ext cx="1507226" cy="3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7/2/2018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5895712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6600" dirty="0"/>
                <a:t>Accessories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Accessories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166" y="2591278"/>
            <a:ext cx="6193234" cy="50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3</a:t>
                </a:fld>
                <a:r>
                  <a:rPr lang="en-US" sz="1400" dirty="0"/>
                  <a:t> – Accessories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25934" y="3016081"/>
            <a:ext cx="8388892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 indent="0">
              <a:spcAft>
                <a:spcPts val="24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E20074"/>
                </a:solidFill>
              </a:rPr>
              <a:t>Accessories</a:t>
            </a:r>
            <a:r>
              <a:rPr lang="en-US" sz="2800" dirty="0"/>
              <a:t>:</a:t>
            </a:r>
            <a:endParaRPr lang="en-US" sz="2400" dirty="0"/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Protect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a customer’s device </a:t>
            </a: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investment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Enhance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what a phone or device can do.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Create </a:t>
            </a: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revenue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638800" y="325344"/>
            <a:ext cx="3946903" cy="2002894"/>
            <a:chOff x="211403" y="204837"/>
            <a:chExt cx="4886911" cy="923156"/>
          </a:xfrm>
        </p:grpSpPr>
        <p:sp>
          <p:nvSpPr>
            <p:cNvPr id="19" name="Rectangle 18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9558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/>
                <a:t>“You complete me.”</a:t>
              </a:r>
            </a:p>
            <a:p>
              <a:pPr algn="r"/>
              <a:r>
                <a:rPr lang="en-US" sz="2000" dirty="0">
                  <a:solidFill>
                    <a:schemeClr val="tx1"/>
                  </a:solidFill>
                </a:rPr>
                <a:t>- </a:t>
              </a:r>
              <a:r>
                <a:rPr lang="en-US" sz="2000" i="1" dirty="0">
                  <a:solidFill>
                    <a:schemeClr val="tx1"/>
                  </a:solidFill>
                </a:rPr>
                <a:t>Phone to Accessories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41732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 1 HR 10 MIN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352" y="1600200"/>
            <a:ext cx="3777960" cy="2035779"/>
            <a:chOff x="990600" y="1827241"/>
            <a:chExt cx="2591618" cy="1553372"/>
          </a:xfrm>
        </p:grpSpPr>
        <p:sp>
          <p:nvSpPr>
            <p:cNvPr id="26" name="Rectangle 25"/>
            <p:cNvSpPr/>
            <p:nvPr/>
          </p:nvSpPr>
          <p:spPr>
            <a:xfrm>
              <a:off x="990600" y="2978814"/>
              <a:ext cx="2546193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041944" y="2094386"/>
              <a:ext cx="2540274" cy="122204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Check out the Accessory Guide. (436892)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Learn about EIP for accessories. (423054)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Explore the accessories in your store.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Ask an experienced co-worker to show you the ship-to catalog in Tapestry.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990600" y="1827241"/>
              <a:ext cx="2546193" cy="30618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GET FAMILIAR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07415" y="1600200"/>
            <a:ext cx="4974714" cy="2970937"/>
            <a:chOff x="-134266" y="4427799"/>
            <a:chExt cx="4187575" cy="2970937"/>
          </a:xfrm>
        </p:grpSpPr>
        <p:sp>
          <p:nvSpPr>
            <p:cNvPr id="38" name="Rectangle 37"/>
            <p:cNvSpPr/>
            <p:nvPr/>
          </p:nvSpPr>
          <p:spPr>
            <a:xfrm>
              <a:off x="-127331" y="6996937"/>
              <a:ext cx="4126718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-63816" y="4777907"/>
              <a:ext cx="4117125" cy="252912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defTabSz="914099">
                <a:spcAft>
                  <a:spcPts val="600"/>
                </a:spcAft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Using one of the phones you selected, choose:</a:t>
              </a:r>
            </a:p>
            <a:p>
              <a:pPr marL="625119" lvl="1" indent="-117475" defTabSz="914099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A case and screen protector.</a:t>
              </a:r>
            </a:p>
            <a:p>
              <a:pPr marL="625119" lvl="1" indent="-117475" defTabSz="914099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A charging solution (other than a car charger).</a:t>
              </a:r>
            </a:p>
            <a:p>
              <a:pPr marL="625119" lvl="1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One more accessory, from a different category.</a:t>
              </a:r>
            </a:p>
            <a:p>
              <a:pPr marL="342900" indent="-342900" defTabSz="914099">
                <a:spcAft>
                  <a:spcPts val="600"/>
                </a:spcAft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Record a video of yourself (~ 60 sec) describing accessory #3 from above and what you like about it. </a:t>
              </a:r>
            </a:p>
            <a:p>
              <a:pPr marL="342900" indent="-342900" defTabSz="914099">
                <a:spcAft>
                  <a:spcPts val="1200"/>
                </a:spcAft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Watch your video. Can you improve? If so, try again.</a:t>
              </a:r>
            </a:p>
            <a:p>
              <a:pPr marL="365760" defTabSz="914099">
                <a:spcAft>
                  <a:spcPts val="0"/>
                </a:spcAft>
              </a:pPr>
              <a:r>
                <a:rPr lang="en-US" sz="1200" i="1" dirty="0">
                  <a:solidFill>
                    <a:schemeClr val="bg1"/>
                  </a:solidFill>
                </a:rPr>
                <a:t>Need some inspiration? Check out these examples:</a:t>
              </a:r>
            </a:p>
            <a:p>
              <a:pPr marL="365760" indent="-117475" defTabSz="914099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chemeClr val="bg1"/>
                  </a:solidFill>
                </a:rPr>
                <a:t>C2 &gt; Sales Training &gt; Accessories &gt; Accessory Zone Videos</a:t>
              </a:r>
            </a:p>
            <a:p>
              <a:pPr marL="365760" indent="-117475" defTabSz="914099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chemeClr val="bg1"/>
                  </a:solidFill>
                </a:rPr>
                <a:t>C2 &gt; Sales Training &gt; Accessories &gt; Product Videos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-134266" y="4427799"/>
              <a:ext cx="4126718" cy="38020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CHOOSE &amp; RECORD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1176" y="4813703"/>
            <a:ext cx="6866357" cy="1814944"/>
            <a:chOff x="5229648" y="4108731"/>
            <a:chExt cx="5229539" cy="1814944"/>
          </a:xfrm>
        </p:grpSpPr>
        <p:sp>
          <p:nvSpPr>
            <p:cNvPr id="42" name="Rectangle 41"/>
            <p:cNvSpPr/>
            <p:nvPr/>
          </p:nvSpPr>
          <p:spPr>
            <a:xfrm>
              <a:off x="5235922" y="5521876"/>
              <a:ext cx="5194941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274148" y="4441442"/>
              <a:ext cx="5185039" cy="14171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defTabSz="914099">
                <a:spcAft>
                  <a:spcPts val="600"/>
                </a:spcAft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How much is the grand total (before taxes) for the accessories you chose?</a:t>
              </a:r>
            </a:p>
            <a:p>
              <a:pPr marL="342900" indent="-342900" defTabSz="914099">
                <a:spcAft>
                  <a:spcPts val="600"/>
                </a:spcAft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Would this accessory purchase qualify for EIP?</a:t>
              </a:r>
            </a:p>
            <a:p>
              <a:pPr marL="342900" indent="-342900" defTabSz="914099">
                <a:spcAft>
                  <a:spcPts val="0"/>
                </a:spcAft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</a:rPr>
                <a:t>Create a Purchase Estimate.</a:t>
              </a:r>
            </a:p>
            <a:p>
              <a:pPr marL="625119" lvl="1" indent="-117475" defTabSz="914099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Assume the customer will use EIP for both phone &amp; accessories.</a:t>
              </a:r>
            </a:p>
            <a:p>
              <a:pPr marL="625119" lvl="1" indent="-117475" defTabSz="914099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Enter both the monthly EIP installments and down payments required today.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229648" y="4108731"/>
              <a:ext cx="5194941" cy="37815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HOW MUCH?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4</a:t>
                </a:fld>
                <a:r>
                  <a:rPr lang="en-US" sz="1400" dirty="0"/>
                  <a:t> – Accessories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4486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 did your accessory research go?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is the maximum amount a customer can finance in accessories per line with EIP?</a:t>
            </a: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accessories did you choose?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was the grand total? How much was the monthly EIP?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Who wants to re-enact their video for the class?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5</a:t>
                </a:fld>
                <a:r>
                  <a:rPr lang="en-US" sz="1400" dirty="0"/>
                  <a:t> – Accessories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25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6</a:t>
                </a:fld>
                <a:r>
                  <a:rPr lang="en-US" sz="1400" dirty="0"/>
                  <a:t> – Accessories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3275" y="1851660"/>
            <a:ext cx="8150250" cy="40934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Each group assigned a video customer.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Listen for verbal cues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that hint at a need.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Identify </a:t>
            </a:r>
            <a:r>
              <a:rPr lang="en-US" sz="20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2 accessories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(other than case &amp; screen protector) that will benefit the customer.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Practice Guiding the Purchase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by recommending the accessories and explaining how they will benefit the customer.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Rotate through until each person has had a chance to practice the recommendation, in their own Un-carrier way. </a:t>
            </a:r>
          </a:p>
        </p:txBody>
      </p:sp>
    </p:spTree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 did your group do well?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verbal cues did you hear from your customer?</a:t>
            </a: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is the most useful thing you learned in this module?</a:t>
            </a: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18757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7</a:t>
                </a:fld>
                <a:r>
                  <a:rPr lang="en-US" sz="1400" dirty="0"/>
                  <a:t> – Accessories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1379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0bf914e1-08b8-4965-b6e1-099f4b495665"/>
    <ds:schemaRef ds:uri="http://schemas.microsoft.com/office/infopath/2007/PartnerControls"/>
    <ds:schemaRef ds:uri="http://schemas.openxmlformats.org/package/2006/metadata/core-properties"/>
    <ds:schemaRef ds:uri="5e9b776e-d912-43ff-9491-1013a5e9c2f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3F81B2-B81E-4DCA-9D4E-77FDBCD88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6279</TotalTime>
  <Words>486</Words>
  <Application>Microsoft Office PowerPoint</Application>
  <PresentationFormat>Custom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Neal, Lashonda</cp:lastModifiedBy>
  <cp:revision>1452</cp:revision>
  <cp:lastPrinted>2016-04-17T20:23:05Z</cp:lastPrinted>
  <dcterms:created xsi:type="dcterms:W3CDTF">2011-01-21T18:16:17Z</dcterms:created>
  <dcterms:modified xsi:type="dcterms:W3CDTF">2018-07-02T16:22:39Z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