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303" r:id="rId6"/>
    <p:sldId id="306" r:id="rId7"/>
    <p:sldId id="311" r:id="rId8"/>
    <p:sldId id="317" r:id="rId9"/>
    <p:sldId id="313" r:id="rId10"/>
    <p:sldId id="321" r:id="rId11"/>
    <p:sldId id="322" r:id="rId12"/>
    <p:sldId id="314" r:id="rId13"/>
    <p:sldId id="315" r:id="rId14"/>
  </p:sldIdLst>
  <p:sldSz cx="10058400" cy="7772400"/>
  <p:notesSz cx="6934200" cy="9220200"/>
  <p:custDataLst>
    <p:tags r:id="rId17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710" y="66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574" y="106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5/14/2018</a:t>
            </a:fld>
            <a:endParaRPr lang="en-US" b="1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>
              <a:latin typeface="Arial Bold" charset="0"/>
            </a:endParaRPr>
          </a:p>
        </p:txBody>
      </p:sp>
      <p:pic>
        <p:nvPicPr>
          <p:cNvPr id="44037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94" y="8818417"/>
            <a:ext cx="1507226" cy="3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1958327"/>
            <a:chOff x="609600" y="762000"/>
            <a:chExt cx="8744285" cy="1958327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288959"/>
              <a:ext cx="5562600" cy="1431368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6600" dirty="0"/>
                <a:t>Handsets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- Handsets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754" y="1975082"/>
            <a:ext cx="4763417" cy="56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3</a:t>
                </a:fld>
                <a:r>
                  <a:rPr lang="en-US" sz="1400" dirty="0"/>
                  <a:t> – Handsets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647885"/>
            <a:ext cx="838889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Handsets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are kind of a big deal. </a:t>
            </a:r>
          </a:p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Actually, </a:t>
            </a: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handsets are EVERYTHING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Customers want to make it personal with their device.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They look to you to guide the purchase – unbiased.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Now’s the time to start becoming the expert.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Think of phone specs as a foreign language.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You’re the translator.</a:t>
            </a:r>
          </a:p>
        </p:txBody>
      </p:sp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41732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 1 HR 15 MIN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6772" y="1847252"/>
            <a:ext cx="2590800" cy="1378853"/>
            <a:chOff x="990600" y="1752600"/>
            <a:chExt cx="2590800" cy="1378853"/>
          </a:xfrm>
        </p:grpSpPr>
        <p:sp>
          <p:nvSpPr>
            <p:cNvPr id="26" name="Rectangle 25"/>
            <p:cNvSpPr/>
            <p:nvPr/>
          </p:nvSpPr>
          <p:spPr>
            <a:xfrm>
              <a:off x="990600" y="2729654"/>
              <a:ext cx="2546193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041126" y="2109479"/>
              <a:ext cx="2540274" cy="94987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C2 &gt; Devices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T-Mobile.com &gt; Phones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990600" y="1752600"/>
              <a:ext cx="2546193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GET FAMILIAR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278" y="1571859"/>
            <a:ext cx="4005453" cy="2362764"/>
            <a:chOff x="886248" y="1967186"/>
            <a:chExt cx="3282301" cy="2009989"/>
          </a:xfrm>
        </p:grpSpPr>
        <p:sp>
          <p:nvSpPr>
            <p:cNvPr id="32" name="Rectangle 31"/>
            <p:cNvSpPr/>
            <p:nvPr/>
          </p:nvSpPr>
          <p:spPr>
            <a:xfrm>
              <a:off x="888076" y="3575376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37410" y="2328610"/>
              <a:ext cx="3231139" cy="158999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Making handsets affordable: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Equipment Installment Plan (EIP) (419851)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Smartphone Equality (415726)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Introducing </a:t>
              </a:r>
              <a:r>
                <a:rPr lang="en-US" sz="1400" dirty="0" err="1">
                  <a:solidFill>
                    <a:schemeClr val="bg1"/>
                  </a:solidFill>
                </a:rPr>
                <a:t>Smartpicks</a:t>
              </a:r>
              <a:r>
                <a:rPr lang="en-US" sz="1400" dirty="0">
                  <a:solidFill>
                    <a:schemeClr val="bg1"/>
                  </a:solidFill>
                </a:rPr>
                <a:t> WBT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/>
                  </a:solidFill>
                </a:rPr>
                <a:t>Smartpicks</a:t>
              </a:r>
              <a:r>
                <a:rPr lang="en-US" sz="1400" dirty="0">
                  <a:solidFill>
                    <a:schemeClr val="bg1"/>
                  </a:solidFill>
                </a:rPr>
                <a:t> Device Comparison (430777)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Bring Your Own Device (BYOD) (421579)</a:t>
              </a:r>
            </a:p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BYOD Check App (437464)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6248" y="1967186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LEARN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9186" y="4214972"/>
            <a:ext cx="4137204" cy="2195414"/>
            <a:chOff x="-160414" y="4419600"/>
            <a:chExt cx="4199014" cy="2362200"/>
          </a:xfrm>
        </p:grpSpPr>
        <p:sp>
          <p:nvSpPr>
            <p:cNvPr id="38" name="Rectangle 37"/>
            <p:cNvSpPr/>
            <p:nvPr/>
          </p:nvSpPr>
          <p:spPr>
            <a:xfrm>
              <a:off x="-160414" y="6380001"/>
              <a:ext cx="4126718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-78525" y="4833218"/>
              <a:ext cx="4117125" cy="185108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defTabSz="914099" fontAlgn="base">
                <a:spcBef>
                  <a:spcPct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Choose 2 phones:</a:t>
              </a:r>
            </a:p>
            <a:p>
              <a:pPr marL="398463" lvl="1" indent="-117475" defTabSz="914099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Superphone </a:t>
              </a:r>
              <a:r>
                <a:rPr lang="en-US" sz="1200" dirty="0">
                  <a:solidFill>
                    <a:schemeClr val="bg1"/>
                  </a:solidFill>
                </a:rPr>
                <a:t>(opposite of your preferred OS)</a:t>
              </a:r>
            </a:p>
            <a:p>
              <a:pPr marL="398463" lvl="1" indent="-117475" defTabSz="914099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/>
                  </a:solidFill>
                </a:rPr>
                <a:t>Smartpick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171450" indent="-171450" defTabSz="914099"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Choose 3 favorite specs for each phone.</a:t>
              </a:r>
            </a:p>
            <a:p>
              <a:pPr marL="171450" indent="-171450" defTabSz="914099"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Translate those specs into benefits.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-160414" y="4419600"/>
              <a:ext cx="4126718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CHOICES, CHOICES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53000" y="4214972"/>
            <a:ext cx="4502692" cy="2195414"/>
            <a:chOff x="5229648" y="4357786"/>
            <a:chExt cx="5288127" cy="2195414"/>
          </a:xfrm>
        </p:grpSpPr>
        <p:sp>
          <p:nvSpPr>
            <p:cNvPr id="42" name="Rectangle 41"/>
            <p:cNvSpPr/>
            <p:nvPr/>
          </p:nvSpPr>
          <p:spPr>
            <a:xfrm>
              <a:off x="5229648" y="6151401"/>
              <a:ext cx="5194941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332735" y="4714664"/>
              <a:ext cx="5185040" cy="1762335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Review current pricing summaries (415879)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Check out the Pricing Tool on your REMO or </a:t>
              </a:r>
              <a:r>
                <a:rPr lang="en-US" sz="1400">
                  <a:solidFill>
                    <a:schemeClr val="bg1"/>
                  </a:solidFill>
                </a:rPr>
                <a:t>desktop icon, under </a:t>
              </a:r>
              <a:r>
                <a:rPr lang="en-US" sz="1400" b="1">
                  <a:solidFill>
                    <a:schemeClr val="bg1"/>
                  </a:solidFill>
                </a:rPr>
                <a:t>Pricing</a:t>
              </a:r>
              <a:r>
                <a:rPr lang="en-US" sz="1400">
                  <a:solidFill>
                    <a:schemeClr val="bg1"/>
                  </a:solidFill>
                </a:rPr>
                <a:t>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Answer:</a:t>
              </a:r>
            </a:p>
            <a:p>
              <a:pPr marL="119063" indent="-119063" defTabSz="914099" fontAlgn="base">
                <a:spcBef>
                  <a:spcPct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What is the full price of each phone you selected?</a:t>
              </a:r>
            </a:p>
            <a:p>
              <a:pPr marL="119063" indent="-119063" defTabSz="914099" fontAlgn="base">
                <a:spcBef>
                  <a:spcPct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How much is the down payment for these phones, for each credit class group?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229648" y="4357786"/>
              <a:ext cx="5194941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HOW MUCH?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4</a:t>
                </a:fld>
                <a:r>
                  <a:rPr lang="en-US" sz="1400"/>
                  <a:t> – Handsets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/>
                <a:t>T-Mobile confidential and proprietary information. Not for customer distribution.</a:t>
              </a:r>
              <a:endParaRPr lang="en-US" sz="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4486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 is EIP?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How would you describe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Smartpicks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is Smartphone Equality?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should you be sure to use every time you have a BYOD customer?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Who’s ready to share a phone pick and translate its tech specs to benefits?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5</a:t>
                </a:fld>
                <a:r>
                  <a:rPr lang="en-US" sz="1400"/>
                  <a:t> – Handsets 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/>
                <a:t>T-Mobile confidential and proprietary information. Not for customer distribution.</a:t>
              </a:r>
              <a:endParaRPr lang="en-US" sz="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25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6</a:t>
                </a:fld>
                <a:r>
                  <a:rPr lang="en-US" sz="1400"/>
                  <a:t> – Handsets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/>
                <a:t>T-Mobile confidential and proprietary information. Not for customer distribution.</a:t>
              </a:r>
              <a:endParaRPr lang="en-US" sz="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90172" y="1169694"/>
            <a:ext cx="8150250" cy="55707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964565" lvl="1" indent="-4572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Make up a customer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who wants a new phone.</a:t>
            </a:r>
          </a:p>
          <a:p>
            <a:pPr marL="964565" lvl="1" indent="-4572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Based on your customer profile, </a:t>
            </a:r>
            <a:r>
              <a:rPr lang="en-US" sz="20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select a phone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that fits their needs/lifestyle.</a:t>
            </a:r>
          </a:p>
          <a:p>
            <a:pPr marL="964565" lvl="1" indent="-4572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Prepare a 3-minute skit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where one person is the Mobile Associate and another is the customer.</a:t>
            </a:r>
          </a:p>
          <a:p>
            <a:pPr marL="964565" lvl="1" indent="-4572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Skit should include:</a:t>
            </a:r>
          </a:p>
          <a:p>
            <a:pPr marL="1473835" lvl="2" indent="-4572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2-3 open-ended discovery questions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 learn about the customer needs/lifestyle.</a:t>
            </a:r>
          </a:p>
          <a:p>
            <a:pPr marL="1473835" lvl="2" indent="-4572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Personalized phone recommendation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that describes how the phone will benefit the customer, based on what you learned about them.</a:t>
            </a:r>
          </a:p>
          <a:p>
            <a:pPr marL="1473835" lvl="2" indent="-4572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Phone price, including down payment due today, and monthly installments if using EIP.</a:t>
            </a:r>
          </a:p>
          <a:p>
            <a:pPr marL="964565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Be prepared to perform your skit for the class.</a:t>
            </a:r>
          </a:p>
        </p:txBody>
      </p:sp>
    </p:spTree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01593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 elements of the Interaction Model did you use during your skit?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 are your most important take-aways from this module?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What was most challenging about this module?</a:t>
            </a:r>
            <a:endParaRPr lang="en-US" sz="2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Any ‘light-bulb’ moments?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7</a:t>
                </a:fld>
                <a:r>
                  <a:rPr lang="en-US" sz="1400"/>
                  <a:t> – Handsets 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/>
                <a:t>T-Mobile confidential and proprietary information. Not for customer distribution.</a:t>
              </a:r>
              <a:endParaRPr lang="en-US" sz="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1379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3013" y="1982908"/>
            <a:ext cx="8769892" cy="46628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See it!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System Simulations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(C2 433580)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EIP Device Purchase 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Postpaid Activation – Bring your own device (BYOD)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Prepaid Activation – Bring your own device (BYOD)</a:t>
            </a:r>
          </a:p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Look for…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Handset Conversations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Mobile Experts explaining handset pricing and EIP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Mobile Experts making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Smartpicks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recommendations</a:t>
            </a:r>
          </a:p>
          <a:p>
            <a:pPr>
              <a:spcAft>
                <a:spcPts val="1800"/>
              </a:spcAft>
              <a:buClr>
                <a:schemeClr val="accent1"/>
              </a:buClr>
            </a:pPr>
            <a:endParaRPr lang="en-US" sz="2400" dirty="0">
              <a:solidFill>
                <a:srgbClr val="E20074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8</a:t>
                </a:fld>
                <a:r>
                  <a:rPr lang="en-US" sz="1400" dirty="0"/>
                  <a:t> – Handsets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1334" b="50000"/>
          <a:stretch/>
        </p:blipFill>
        <p:spPr>
          <a:xfrm>
            <a:off x="-1241" y="0"/>
            <a:ext cx="10058400" cy="162199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84480"/>
            <a:ext cx="7239000" cy="661250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Sales Floor Activities</a:t>
            </a:r>
          </a:p>
        </p:txBody>
      </p:sp>
    </p:spTree>
    <p:extLst>
      <p:ext uri="{BB962C8B-B14F-4D97-AF65-F5344CB8AC3E}">
        <p14:creationId xmlns:p14="http://schemas.microsoft.com/office/powerpoint/2010/main" val="4972390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0bf914e1-08b8-4965-b6e1-099f4b495665"/>
    <ds:schemaRef ds:uri="5e9b776e-d912-43ff-9491-1013a5e9c2fc"/>
  </ds:schemaRefs>
</ds:datastoreItem>
</file>

<file path=customXml/itemProps2.xml><?xml version="1.0" encoding="utf-8"?>
<ds:datastoreItem xmlns:ds="http://schemas.openxmlformats.org/officeDocument/2006/customXml" ds:itemID="{523F81B2-B81E-4DCA-9D4E-77FDBCD88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556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Neal, Lashonda</cp:lastModifiedBy>
  <cp:revision>2</cp:revision>
  <dcterms:modified xsi:type="dcterms:W3CDTF">2018-05-14T21:01:17Z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