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05" r:id="rId5"/>
    <p:sldId id="303" r:id="rId6"/>
    <p:sldId id="306" r:id="rId7"/>
    <p:sldId id="319" r:id="rId8"/>
    <p:sldId id="317" r:id="rId9"/>
    <p:sldId id="318" r:id="rId10"/>
    <p:sldId id="314" r:id="rId11"/>
    <p:sldId id="315" r:id="rId12"/>
  </p:sldIdLst>
  <p:sldSz cx="10058400" cy="7772400"/>
  <p:notesSz cx="6934200" cy="9220200"/>
  <p:custDataLst>
    <p:tags r:id="rId15"/>
  </p:custDataLst>
  <p:defaultTextStyle>
    <a:defPPr>
      <a:defRPr lang="en-US"/>
    </a:defPPr>
    <a:lvl1pPr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7644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7056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6468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5881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3056473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565886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4075298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">
          <p15:clr>
            <a:srgbClr val="A4A3A4"/>
          </p15:clr>
        </p15:guide>
        <p15:guide id="2" orient="horz" pos="1360">
          <p15:clr>
            <a:srgbClr val="A4A3A4"/>
          </p15:clr>
        </p15:guide>
        <p15:guide id="3" orient="horz" pos="3101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orient="horz" pos="2666">
          <p15:clr>
            <a:srgbClr val="A4A3A4"/>
          </p15:clr>
        </p15:guide>
        <p15:guide id="6" orient="horz" pos="1034">
          <p15:clr>
            <a:srgbClr val="A4A3A4"/>
          </p15:clr>
        </p15:guide>
        <p15:guide id="7" orient="horz" pos="544">
          <p15:clr>
            <a:srgbClr val="A4A3A4"/>
          </p15:clr>
        </p15:guide>
        <p15:guide id="8" orient="horz" pos="3536">
          <p15:clr>
            <a:srgbClr val="A4A3A4"/>
          </p15:clr>
        </p15:guide>
        <p15:guide id="9" pos="3168">
          <p15:clr>
            <a:srgbClr val="A4A3A4"/>
          </p15:clr>
        </p15:guide>
        <p15:guide id="10" pos="264">
          <p15:clr>
            <a:srgbClr val="A4A3A4"/>
          </p15:clr>
        </p15:guide>
        <p15:guide id="11" pos="952">
          <p15:clr>
            <a:srgbClr val="A4A3A4"/>
          </p15:clr>
        </p15:guide>
        <p15:guide id="12" pos="6163">
          <p15:clr>
            <a:srgbClr val="A4A3A4"/>
          </p15:clr>
        </p15:guide>
        <p15:guide id="13" pos="5829">
          <p15:clr>
            <a:srgbClr val="A4A3A4"/>
          </p15:clr>
        </p15:guide>
        <p15:guide id="14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 userDrawn="1">
          <p15:clr>
            <a:srgbClr val="A4A3A4"/>
          </p15:clr>
        </p15:guide>
        <p15:guide id="2" pos="218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bie Lester" initials="RL" lastIdx="11" clrIdx="0"/>
  <p:cmAuthor id="1" name="Jim McCall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74"/>
    <a:srgbClr val="EC008C"/>
    <a:srgbClr val="B9AD13"/>
    <a:srgbClr val="6DB33F"/>
    <a:srgbClr val="777877"/>
    <a:srgbClr val="008DA8"/>
    <a:srgbClr val="00738E"/>
    <a:srgbClr val="272727"/>
    <a:srgbClr val="A5A6A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7" autoAdjust="0"/>
    <p:restoredTop sz="99373" autoAdjust="0"/>
  </p:normalViewPr>
  <p:slideViewPr>
    <p:cSldViewPr>
      <p:cViewPr varScale="1">
        <p:scale>
          <a:sx n="80" d="100"/>
          <a:sy n="80" d="100"/>
        </p:scale>
        <p:origin x="1758" y="84"/>
      </p:cViewPr>
      <p:guideLst>
        <p:guide orient="horz" pos="163"/>
        <p:guide orient="horz" pos="1360"/>
        <p:guide orient="horz" pos="3101"/>
        <p:guide orient="horz" pos="4570"/>
        <p:guide orient="horz" pos="2666"/>
        <p:guide orient="horz" pos="1034"/>
        <p:guide orient="horz" pos="544"/>
        <p:guide orient="horz" pos="3536"/>
        <p:guide pos="3168"/>
        <p:guide pos="264"/>
        <p:guide pos="952"/>
        <p:guide pos="6163"/>
        <p:guide pos="5829"/>
        <p:guide pos="528"/>
      </p:guideLst>
    </p:cSldViewPr>
  </p:slideViewPr>
  <p:outlineViewPr>
    <p:cViewPr>
      <p:scale>
        <a:sx n="33" d="100"/>
        <a:sy n="33" d="100"/>
      </p:scale>
      <p:origin x="0" y="55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1848" y="96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dirty="0" smtClean="0">
                <a:latin typeface="Segoe UI" pitchFamily="34" charset="0"/>
              </a:defRPr>
            </a:lvl1pPr>
          </a:lstStyle>
          <a:p>
            <a:pPr>
              <a:defRPr/>
            </a:pPr>
            <a:r>
              <a:rPr lang="en-US" b="1" dirty="0">
                <a:latin typeface="Arial Bold" charset="0"/>
              </a:rPr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5759BE79-DE85-4CB4-8F82-32C310FB14AE}" type="datetimeFigureOut">
              <a:rPr lang="en-US" b="1">
                <a:latin typeface="Arial Bold" charset="0"/>
              </a:rPr>
              <a:pPr>
                <a:defRPr/>
              </a:pPr>
              <a:t>7/2/2018</a:t>
            </a:fld>
            <a:endParaRPr lang="en-US" b="1" dirty="0">
              <a:latin typeface="Arial Bol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17827" y="8757590"/>
            <a:ext cx="614769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A21C7F6B-DBFF-403A-9605-FA0EFE2C5B40}" type="slidenum">
              <a:rPr lang="en-US" b="1">
                <a:latin typeface="Arial Bold" charset="0"/>
              </a:rPr>
              <a:pPr>
                <a:defRPr/>
              </a:pPr>
              <a:t>‹#›</a:t>
            </a:fld>
            <a:endParaRPr lang="en-US" b="1" dirty="0">
              <a:latin typeface="Arial Bold" charset="0"/>
            </a:endParaRPr>
          </a:p>
        </p:txBody>
      </p:sp>
      <p:pic>
        <p:nvPicPr>
          <p:cNvPr id="44037" name="Picture 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094" y="8818417"/>
            <a:ext cx="1507226" cy="324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464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b="1" i="0" dirty="0" smtClean="0">
                <a:latin typeface="Arial Bold" charset="0"/>
              </a:defRPr>
            </a:lvl1pPr>
          </a:lstStyle>
          <a:p>
            <a:pPr>
              <a:defRPr/>
            </a:pPr>
            <a:r>
              <a:rPr lang="en-US" dirty="0"/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61845FFA-21E1-4976-8B9C-1C0D733F709C}" type="datetimeFigureOut">
              <a:rPr lang="en-US" smtClean="0"/>
              <a:pPr>
                <a:defRPr/>
              </a:pPr>
              <a:t>7/2/2018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0313" y="692150"/>
            <a:ext cx="4473575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240781" y="8757590"/>
            <a:ext cx="691815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26A8F29D-D632-4B70-93FE-764D6D98BC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90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17056" rtl="0" fontAlgn="base">
      <a:lnSpc>
        <a:spcPct val="90000"/>
      </a:lnSpc>
      <a:spcBef>
        <a:spcPct val="30000"/>
      </a:spcBef>
      <a:spcAft>
        <a:spcPts val="377"/>
      </a:spcAft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1pPr>
    <a:lvl2pPr marL="237018" indent="-116740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2pPr>
    <a:lvl3pPr marL="364371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3pPr>
    <a:lvl4pPr marL="537713" indent="-162729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4pPr>
    <a:lvl5pPr marL="684523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5pPr>
    <a:lvl6pPr marL="2546960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351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743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135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5FE94-24B2-454C-B421-0697DA66389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10372-05D9-4E3A-A30E-57AA35038F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A8F29D-D632-4B70-93FE-764D6D98BCE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7D3926DC-3EDF-4EE4-AEF9-E8862156677E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44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13611" r="13611"/>
          <a:stretch/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0" y="2209800"/>
            <a:ext cx="10058400" cy="3391410"/>
            <a:chOff x="0" y="2590800"/>
            <a:chExt cx="10058400" cy="3391410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0" y="2590800"/>
              <a:ext cx="10058400" cy="339141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343403" rtl="0" eaLnBrk="1" latinLnBrk="0" hangingPunct="1">
                <a:spcBef>
                  <a:spcPct val="0"/>
                </a:spcBef>
                <a:buNone/>
                <a:defRPr sz="4000" b="0" i="0" kern="1200">
                  <a:solidFill>
                    <a:srgbClr val="E20074"/>
                  </a:solidFill>
                  <a:latin typeface="Tele-GroteskUlt" pitchFamily="2" charset="0"/>
                  <a:ea typeface="+mj-ea"/>
                  <a:cs typeface="Tele-GroteskUlt" pitchFamily="2" charset="0"/>
                </a:defRPr>
              </a:lvl1pPr>
            </a:lstStyle>
            <a:p>
              <a:pPr algn="ctr"/>
              <a:r>
                <a:rPr lang="en-US" sz="18260" spc="-330" dirty="0">
                  <a:solidFill>
                    <a:srgbClr val="E20074"/>
                  </a:solidFill>
                  <a:latin typeface="+mn-lt"/>
                </a:rPr>
                <a:t>Q  </a:t>
              </a:r>
              <a:r>
                <a:rPr lang="en-US" sz="18260" dirty="0">
                  <a:solidFill>
                    <a:srgbClr val="E20074"/>
                  </a:solidFill>
                  <a:latin typeface="+mn-lt"/>
                </a:rPr>
                <a:t>A</a:t>
              </a:r>
            </a:p>
          </p:txBody>
        </p:sp>
        <p:sp>
          <p:nvSpPr>
            <p:cNvPr id="2" name="TextBox 1"/>
            <p:cNvSpPr txBox="1"/>
            <p:nvPr userDrawn="1"/>
          </p:nvSpPr>
          <p:spPr>
            <a:xfrm>
              <a:off x="4657825" y="3599628"/>
              <a:ext cx="990600" cy="158197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spcAft>
                  <a:spcPts val="2400"/>
                </a:spcAft>
                <a:buNone/>
              </a:pPr>
              <a:r>
                <a:rPr lang="en-US" sz="9600" kern="1200" spc="330" dirty="0">
                  <a:solidFill>
                    <a:schemeClr val="bg1"/>
                  </a:solidFill>
                  <a:latin typeface="Arial" pitchFamily="34" charset="0"/>
                  <a:ea typeface="+mn-ea"/>
                  <a:cs typeface="+mn-cs"/>
                </a:rPr>
                <a:t>&amp;</a:t>
              </a:r>
              <a:endPara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91485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inal Magen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81940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0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50C8E-BF7D-404A-9CE8-360757437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414338"/>
            <a:ext cx="8674100" cy="150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19" r:id="rId2"/>
    <p:sldLayoutId id="2147483720" r:id="rId3"/>
  </p:sldLayoutIdLst>
  <p:transition>
    <p:fade/>
  </p:transition>
  <p:hf hdr="0" dt="0"/>
  <p:txStyles>
    <p:titleStyle>
      <a:lvl1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lang="en-US" sz="4200" b="1" i="0" u="none" kern="1200" spc="-111" dirty="0">
          <a:ln w="3175">
            <a:noFill/>
          </a:ln>
          <a:solidFill>
            <a:srgbClr val="EC008C"/>
          </a:solidFill>
          <a:latin typeface="+mj-lt"/>
          <a:ea typeface="Arial" charset="0"/>
          <a:cs typeface="Arial" charset="0"/>
        </a:defRPr>
      </a:lvl1pPr>
      <a:lvl2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2pPr>
      <a:lvl3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3pPr>
      <a:lvl4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4pPr>
      <a:lvl5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5pPr>
      <a:lvl6pPr marL="509412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6pPr>
      <a:lvl7pPr marL="1018824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7pPr>
      <a:lvl8pPr marL="1528237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8pPr>
      <a:lvl9pPr marL="2037649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9pPr>
    </p:titleStyle>
    <p:bodyStyle>
      <a:lvl1pPr marL="254706" indent="-254706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3100" kern="1200">
          <a:solidFill>
            <a:schemeClr val="tx2"/>
          </a:solidFill>
          <a:latin typeface="+mn-lt"/>
          <a:ea typeface="+mn-ea"/>
          <a:cs typeface="+mn-cs"/>
        </a:defRPr>
      </a:lvl1pPr>
      <a:lvl2pPr marL="573089" indent="-318383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ü"/>
        <a:defRPr sz="2700" kern="1200">
          <a:solidFill>
            <a:schemeClr val="tx2"/>
          </a:solidFill>
          <a:latin typeface="+mn-lt"/>
          <a:ea typeface="+mn-ea"/>
          <a:cs typeface="+mn-cs"/>
        </a:defRPr>
      </a:lvl2pPr>
      <a:lvl3pPr marL="700442" indent="-18395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082501" indent="-194567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4560" indent="-18572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801655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047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439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831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92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8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17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568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96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351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74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13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2.t-mobile.com/community/sales-training/io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7142" r="9586"/>
          <a:stretch/>
        </p:blipFill>
        <p:spPr>
          <a:xfrm flipH="1">
            <a:off x="-1" y="0"/>
            <a:ext cx="10058401" cy="77724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917870" y="4636911"/>
            <a:ext cx="3962399" cy="563674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5167" y="2868334"/>
            <a:ext cx="1122634" cy="583478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17670" y="3048000"/>
            <a:ext cx="708660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114" y="7391400"/>
            <a:ext cx="954169" cy="15505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679870" y="5050783"/>
            <a:ext cx="2882729" cy="149801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8600" y="2952815"/>
            <a:ext cx="2590801" cy="72058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70" y="3048000"/>
            <a:ext cx="2412663" cy="200278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149938" y="3048000"/>
            <a:ext cx="2882732" cy="61728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35759"/>
          <a:stretch/>
        </p:blipFill>
        <p:spPr>
          <a:xfrm flipH="1">
            <a:off x="3139602" y="228600"/>
            <a:ext cx="6461598" cy="7543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9793" y="7541373"/>
            <a:ext cx="954170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TR# 2017325</a:t>
            </a:r>
          </a:p>
        </p:txBody>
      </p:sp>
    </p:spTree>
    <p:extLst>
      <p:ext uri="{BB962C8B-B14F-4D97-AF65-F5344CB8AC3E}">
        <p14:creationId xmlns:p14="http://schemas.microsoft.com/office/powerpoint/2010/main" val="18458926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12704" y="492417"/>
            <a:ext cx="8744285" cy="2022875"/>
            <a:chOff x="609600" y="762000"/>
            <a:chExt cx="8744285" cy="2022875"/>
          </a:xfrm>
        </p:grpSpPr>
        <p:sp>
          <p:nvSpPr>
            <p:cNvPr id="27" name="Rectangle 26"/>
            <p:cNvSpPr/>
            <p:nvPr/>
          </p:nvSpPr>
          <p:spPr>
            <a:xfrm>
              <a:off x="609600" y="1101247"/>
              <a:ext cx="5715645" cy="14439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4689" y="875082"/>
              <a:ext cx="318873" cy="1183014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 flipV="1">
              <a:off x="984125" y="2449534"/>
              <a:ext cx="3906192" cy="21746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47006" y="762000"/>
              <a:ext cx="2471264" cy="59150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213509" y="1557924"/>
              <a:ext cx="1140376" cy="110037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84125" y="875082"/>
              <a:ext cx="8131257" cy="16701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 Placeholder 5"/>
            <p:cNvSpPr txBox="1">
              <a:spLocks/>
            </p:cNvSpPr>
            <p:nvPr/>
          </p:nvSpPr>
          <p:spPr>
            <a:xfrm>
              <a:off x="1163984" y="1032275"/>
              <a:ext cx="5562600" cy="1752600"/>
            </a:xfrm>
            <a:prstGeom prst="rect">
              <a:avLst/>
            </a:prstGeom>
          </p:spPr>
          <p:txBody>
            <a:bodyPr/>
            <a:lstStyle>
              <a:lvl1pPr marL="0" indent="0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  <a:defRPr sz="4000" kern="1200">
                  <a:solidFill>
                    <a:schemeClr val="accent1"/>
                  </a:solidFill>
                  <a:latin typeface="+mj-lt"/>
                  <a:ea typeface="Arial" charset="0"/>
                  <a:cs typeface="Arial" charset="0"/>
                </a:defRPr>
              </a:lvl1pPr>
              <a:lvl2pPr marL="573089" indent="-318383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ü"/>
                <a:defRPr sz="20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700442" indent="-18395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082501" indent="-194567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464560" indent="-18572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801655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11047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20439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29831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endParaRPr lang="en-US" sz="88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" name="Group 24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5" name="Rectangle 34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7" name="Rectangle 36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2</a:t>
                </a:fld>
                <a:r>
                  <a:rPr lang="en-US" sz="1400" dirty="0"/>
                  <a:t> – Internet of Things (IoT)</a:t>
                </a:r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1" name="Text Placeholder 5"/>
          <p:cNvSpPr txBox="1">
            <a:spLocks/>
          </p:cNvSpPr>
          <p:nvPr/>
        </p:nvSpPr>
        <p:spPr>
          <a:xfrm>
            <a:off x="1419488" y="762000"/>
            <a:ext cx="5562600" cy="1752600"/>
          </a:xfrm>
          <a:prstGeom prst="rect">
            <a:avLst/>
          </a:prstGeom>
        </p:spPr>
        <p:txBody>
          <a:bodyPr/>
          <a:lstStyle>
            <a:lvl1pPr marL="0" indent="0" algn="l" defTabSz="1017056" rtl="0" fontAlgn="base">
              <a:lnSpc>
                <a:spcPct val="90000"/>
              </a:lnSpc>
              <a:spcBef>
                <a:spcPts val="1176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defRPr sz="4000" kern="1200">
                <a:solidFill>
                  <a:schemeClr val="accent1"/>
                </a:solidFill>
                <a:latin typeface="+mj-lt"/>
                <a:ea typeface="Arial" charset="0"/>
                <a:cs typeface="Arial" charset="0"/>
              </a:defRPr>
            </a:lvl1pPr>
            <a:lvl2pPr marL="573089" indent="-318383" algn="l" defTabSz="1017056" rtl="0" fontAlgn="base">
              <a:lnSpc>
                <a:spcPct val="90000"/>
              </a:lnSpc>
              <a:spcBef>
                <a:spcPts val="1176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700442" indent="-183954" algn="l" defTabSz="1017056" rtl="0" fontAlgn="base">
              <a:lnSpc>
                <a:spcPct val="90000"/>
              </a:lnSpc>
              <a:spcBef>
                <a:spcPts val="1176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082501" indent="-194567" algn="l" defTabSz="1017056" rtl="0" fontAlgn="base">
              <a:lnSpc>
                <a:spcPct val="90000"/>
              </a:lnSpc>
              <a:spcBef>
                <a:spcPts val="1176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464560" indent="-185724" algn="l" defTabSz="1017056" rtl="0" fontAlgn="base">
              <a:lnSpc>
                <a:spcPct val="90000"/>
              </a:lnSpc>
              <a:spcBef>
                <a:spcPts val="1176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801655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047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439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831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latin typeface="+mn-lt"/>
              </a:rPr>
              <a:t>Internet of Things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5400" dirty="0"/>
              <a:t>IoT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AD0CEE6-23FF-433E-BE10-3129525E1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761" y="1289649"/>
            <a:ext cx="3424964" cy="630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498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57200" y="381000"/>
            <a:ext cx="1906844" cy="838200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369" y="1750470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INTRO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80904" y="1722588"/>
            <a:ext cx="8763000" cy="532453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But wait! There’s more!</a:t>
            </a:r>
          </a:p>
          <a:p>
            <a:pPr>
              <a:spcAft>
                <a:spcPts val="240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 whole world of </a:t>
            </a:r>
            <a:r>
              <a:rPr lang="en-US" sz="2400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things that connect through the internet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>
              <a:spcAft>
                <a:spcPts val="240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Huge </a:t>
            </a:r>
            <a:r>
              <a:rPr lang="en-US" sz="2400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benefits for customers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. Huge </a:t>
            </a:r>
            <a:r>
              <a:rPr lang="en-US" sz="2400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sales opportunities for you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850544" lvl="1" indent="-3429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SyncUP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DRIVE</a:t>
            </a:r>
          </a:p>
          <a:p>
            <a:pPr marL="1869368" lvl="3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SyncUP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FLEET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(T-Mobile for Business only)</a:t>
            </a:r>
          </a:p>
          <a:p>
            <a:pPr marL="850544" lvl="1" indent="-3429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Connected Home</a:t>
            </a:r>
          </a:p>
          <a:p>
            <a:pPr marL="1869368" lvl="3" indent="-3429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Nest Security Pack</a:t>
            </a:r>
          </a:p>
          <a:p>
            <a:pPr marL="1869368" lvl="3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Connected Accessories</a:t>
            </a:r>
          </a:p>
          <a:p>
            <a:pPr marL="850544" lvl="1" indent="-3429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FamilyMode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1359956" lvl="2" indent="-3429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B354541-DFD4-4D37-9F0E-75FCC25E6A46}"/>
              </a:ext>
            </a:extLst>
          </p:cNvPr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149511A-1339-4C41-9115-F7BE257D77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1534E5E-8DF1-4CAA-B12B-C6662F75C6A2}"/>
                </a:ext>
              </a:extLst>
            </p:cNvPr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2107EA1-BA8E-4D53-8A64-0A07249DF7C7}"/>
                  </a:ext>
                </a:extLst>
              </p:cNvPr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B943338-311A-41E1-9AD6-6E4FF9239FE2}"/>
                  </a:ext>
                </a:extLst>
              </p:cNvPr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4A015C8-9413-4277-86DE-92A0D842FFF0}"/>
                  </a:ext>
                </a:extLst>
              </p:cNvPr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3</a:t>
                </a:fld>
                <a:r>
                  <a:rPr lang="en-US" sz="1400" dirty="0"/>
                  <a:t> – Internet of Things (IoT)</a:t>
                </a:r>
              </a:p>
            </p:txBody>
          </p:sp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7631F4A-9529-423F-92C1-5CDE8E9E9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3597F38-9068-4FC9-AD23-558946E3B054}"/>
                </a:ext>
              </a:extLst>
            </p:cNvPr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A2C673E-87C9-44C2-A99D-B731B345FAC4}"/>
                </a:ext>
              </a:extLst>
            </p:cNvPr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261357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85352" y="379505"/>
            <a:ext cx="4191000" cy="838200"/>
            <a:chOff x="185185" y="210818"/>
            <a:chExt cx="4950276" cy="917175"/>
          </a:xfrm>
        </p:grpSpPr>
        <p:sp>
          <p:nvSpPr>
            <p:cNvPr id="13" name="Rectangle 12"/>
            <p:cNvSpPr/>
            <p:nvPr/>
          </p:nvSpPr>
          <p:spPr>
            <a:xfrm>
              <a:off x="185185" y="429522"/>
              <a:ext cx="381000" cy="583478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1705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3563" y="210818"/>
              <a:ext cx="2590801" cy="72058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1705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71722" y="666144"/>
              <a:ext cx="963739" cy="38913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1705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67583" y="433313"/>
              <a:ext cx="2561617" cy="694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1705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9559" y="273325"/>
              <a:ext cx="4699642" cy="7861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1705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DO IT YOURSELF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46BB8F6-517F-4C28-81EC-5D243E0FA848}"/>
              </a:ext>
            </a:extLst>
          </p:cNvPr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D80B0AF-5A74-4653-BE11-DE9CABD91E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5A2CDC2-4532-41D0-95BD-E19D484A0703}"/>
                </a:ext>
              </a:extLst>
            </p:cNvPr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51C3484-826F-4682-A5B1-26C7179DB64F}"/>
                  </a:ext>
                </a:extLst>
              </p:cNvPr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1705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B5667B7-E166-4F61-8543-71AF28284BE2}"/>
                  </a:ext>
                </a:extLst>
              </p:cNvPr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1705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EDA7359-F687-4586-AD57-0ADBC6E09003}"/>
                  </a:ext>
                </a:extLst>
              </p:cNvPr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101705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fld id="{22CB91FC-8068-45BE-A858-4EE76D5D7C47}" type="slidenum">
                  <a:rPr kumimoji="0" 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pPr marL="0" marR="0" lvl="0" indent="0" algn="l" defTabSz="101705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4</a:t>
                </a:fld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– Internet of Things (IoT)</a:t>
                </a:r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E5747ACD-6DBE-4DDB-B3A6-65313529B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58F5C02-28C8-45C1-A86B-EF606A3D4F3C}"/>
                </a:ext>
              </a:extLst>
            </p:cNvPr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marR="0" lvl="0" indent="0" algn="ctr" defTabSz="101705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4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T-Mobile confidential and proprietary information. Not for customer distribution.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D90FEF4-A7D0-49AC-B457-896CB714DE27}"/>
                </a:ext>
              </a:extLst>
            </p:cNvPr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84E18ED-1D0C-42D1-BDC9-C1E16AFEC40D}"/>
              </a:ext>
            </a:extLst>
          </p:cNvPr>
          <p:cNvGrpSpPr/>
          <p:nvPr/>
        </p:nvGrpSpPr>
        <p:grpSpPr>
          <a:xfrm>
            <a:off x="7424459" y="615159"/>
            <a:ext cx="1417321" cy="621984"/>
            <a:chOff x="103381" y="198949"/>
            <a:chExt cx="5071309" cy="92904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98F046E-AA1F-4FCC-A6D2-AD0CC06C71E6}"/>
                </a:ext>
              </a:extLst>
            </p:cNvPr>
            <p:cNvSpPr/>
            <p:nvPr/>
          </p:nvSpPr>
          <p:spPr>
            <a:xfrm>
              <a:off x="103381" y="198949"/>
              <a:ext cx="2590802" cy="720586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1705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4A2524-9C9C-4CC6-98FB-79B36569F096}"/>
                </a:ext>
              </a:extLst>
            </p:cNvPr>
            <p:cNvSpPr/>
            <p:nvPr/>
          </p:nvSpPr>
          <p:spPr>
            <a:xfrm>
              <a:off x="2613071" y="433313"/>
              <a:ext cx="2561619" cy="69468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1705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8DB58B6-DA45-4B4D-BFAD-E43849AE819B}"/>
                </a:ext>
              </a:extLst>
            </p:cNvPr>
            <p:cNvSpPr/>
            <p:nvPr/>
          </p:nvSpPr>
          <p:spPr>
            <a:xfrm>
              <a:off x="329558" y="273326"/>
              <a:ext cx="4699641" cy="786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1705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2 HR 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7EA17F3-B058-472B-95B1-3C4089ED43D8}"/>
              </a:ext>
            </a:extLst>
          </p:cNvPr>
          <p:cNvGrpSpPr/>
          <p:nvPr/>
        </p:nvGrpSpPr>
        <p:grpSpPr>
          <a:xfrm>
            <a:off x="367155" y="1505896"/>
            <a:ext cx="5480385" cy="1588834"/>
            <a:chOff x="990600" y="1752600"/>
            <a:chExt cx="2700635" cy="158883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C95056D-07F3-4B13-A202-328EA547067C}"/>
                </a:ext>
              </a:extLst>
            </p:cNvPr>
            <p:cNvSpPr/>
            <p:nvPr/>
          </p:nvSpPr>
          <p:spPr>
            <a:xfrm>
              <a:off x="990600" y="2939635"/>
              <a:ext cx="2546193" cy="401799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1705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5A5E175-1969-40EB-80E0-A67369D43AFC}"/>
                </a:ext>
              </a:extLst>
            </p:cNvPr>
            <p:cNvSpPr/>
            <p:nvPr/>
          </p:nvSpPr>
          <p:spPr bwMode="auto">
            <a:xfrm>
              <a:off x="1041126" y="2109479"/>
              <a:ext cx="2650109" cy="1172687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lvl="0" indent="-22860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  <a:hlinkClick r:id="rId4"/>
                </a:rPr>
                <a:t>https://c2.t-mobile.com/community/sales-training/iot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  <a:p>
              <a:pPr marL="228600" marR="0" lvl="0" indent="-22860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Visit the sales floor to see which IoT products are sold in your location.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5DA634E-C198-460F-9AAD-00E5966E3206}"/>
                </a:ext>
              </a:extLst>
            </p:cNvPr>
            <p:cNvSpPr/>
            <p:nvPr/>
          </p:nvSpPr>
          <p:spPr bwMode="auto">
            <a:xfrm>
              <a:off x="990600" y="1752600"/>
              <a:ext cx="2546193" cy="435297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EXPLORE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6676C06-089B-4038-BBC4-3584CEB05AD6}"/>
              </a:ext>
            </a:extLst>
          </p:cNvPr>
          <p:cNvGrpSpPr/>
          <p:nvPr/>
        </p:nvGrpSpPr>
        <p:grpSpPr>
          <a:xfrm>
            <a:off x="364422" y="3657600"/>
            <a:ext cx="5579178" cy="3118664"/>
            <a:chOff x="-160414" y="4278848"/>
            <a:chExt cx="4199014" cy="311866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3B3215C-50C2-40B0-9275-0AC58110970E}"/>
                </a:ext>
              </a:extLst>
            </p:cNvPr>
            <p:cNvSpPr/>
            <p:nvPr/>
          </p:nvSpPr>
          <p:spPr>
            <a:xfrm>
              <a:off x="-160414" y="6995713"/>
              <a:ext cx="4126718" cy="401799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1705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0FB89FC-5323-49CE-B829-F8D71C298D09}"/>
                </a:ext>
              </a:extLst>
            </p:cNvPr>
            <p:cNvSpPr/>
            <p:nvPr/>
          </p:nvSpPr>
          <p:spPr bwMode="auto">
            <a:xfrm>
              <a:off x="-78525" y="4715249"/>
              <a:ext cx="4117125" cy="260635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Who can benefit from IoT products? Probably everyone! Focus on your real-world.</a:t>
              </a:r>
            </a:p>
            <a:p>
              <a:pPr marL="182880" marR="0" lvl="0" indent="-18288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Think of a friend/family member that could use SyncUP DRIVE or the Nest Security Pack.</a:t>
              </a:r>
            </a:p>
            <a:p>
              <a:pPr marL="182880" marR="0" lvl="0" indent="-18288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Write down the top 3 ways this product could benefit them.</a:t>
              </a:r>
            </a:p>
            <a:p>
              <a:pPr marL="182880" marR="0" lvl="0" indent="-18288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Create a short video for your friend or family member:</a:t>
              </a:r>
            </a:p>
            <a:p>
              <a:pPr marL="679094" marR="0" lvl="1" indent="-17145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Explain the product (keep it simple – don’t overwhelm with info.)</a:t>
              </a:r>
            </a:p>
            <a:p>
              <a:pPr marL="679094" marR="0" lvl="1" indent="-17145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Explain how you believe the product will make their life better.</a:t>
              </a:r>
            </a:p>
            <a:p>
              <a:pPr marL="679094" marR="0" lvl="1" indent="-17145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Send them the video!</a:t>
              </a:r>
            </a:p>
            <a:p>
              <a:pPr marL="182880" marR="0" lvl="0" indent="-18288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Explain this was a training activity and ask for their feedback.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B65CBAA-0C17-4C69-9D41-E7BBC3222F57}"/>
                </a:ext>
              </a:extLst>
            </p:cNvPr>
            <p:cNvSpPr/>
            <p:nvPr/>
          </p:nvSpPr>
          <p:spPr bwMode="auto">
            <a:xfrm>
              <a:off x="-160414" y="4278848"/>
              <a:ext cx="4126718" cy="435297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MAKE IT REAL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ABC49D2-1363-4091-980D-8B6579A06EDE}"/>
              </a:ext>
            </a:extLst>
          </p:cNvPr>
          <p:cNvGrpSpPr/>
          <p:nvPr/>
        </p:nvGrpSpPr>
        <p:grpSpPr>
          <a:xfrm>
            <a:off x="6142360" y="4467728"/>
            <a:ext cx="3639312" cy="2308536"/>
            <a:chOff x="5229648" y="4357786"/>
            <a:chExt cx="5288127" cy="230853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087A6-4959-4760-8022-EB854E9A6CBC}"/>
                </a:ext>
              </a:extLst>
            </p:cNvPr>
            <p:cNvSpPr/>
            <p:nvPr/>
          </p:nvSpPr>
          <p:spPr>
            <a:xfrm>
              <a:off x="5229648" y="6264523"/>
              <a:ext cx="5194942" cy="401799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1705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B23BD39-B43F-4BD3-BB69-B10B6F4B1E19}"/>
                </a:ext>
              </a:extLst>
            </p:cNvPr>
            <p:cNvSpPr/>
            <p:nvPr/>
          </p:nvSpPr>
          <p:spPr bwMode="auto">
            <a:xfrm>
              <a:off x="5332735" y="4714664"/>
              <a:ext cx="5185040" cy="1875457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Assume your friend or family member is interested. How would you explain the cost? Explanation should include:</a:t>
              </a:r>
            </a:p>
            <a:p>
              <a:pPr marL="625119" lvl="1" indent="-117475" defTabSz="914099"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Cost of the device</a:t>
              </a:r>
            </a:p>
            <a:p>
              <a:pPr marL="625119" lvl="1" indent="-117475" defTabSz="914099"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EIP option</a:t>
              </a:r>
            </a:p>
            <a:p>
              <a:pPr marL="625119" lvl="1" indent="-117475" defTabSz="914099"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Rate plan (Hint: Nest &amp;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SyncUP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have their own rate plans.)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0EE28C3-2A22-442B-9606-6510F17B5BB2}"/>
                </a:ext>
              </a:extLst>
            </p:cNvPr>
            <p:cNvSpPr/>
            <p:nvPr/>
          </p:nvSpPr>
          <p:spPr bwMode="auto">
            <a:xfrm>
              <a:off x="5229648" y="4357786"/>
              <a:ext cx="5194941" cy="435297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HOW MUCH?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ED46D77-0A41-44DB-B53C-0AD3B2C7FBF5}"/>
              </a:ext>
            </a:extLst>
          </p:cNvPr>
          <p:cNvGrpSpPr/>
          <p:nvPr/>
        </p:nvGrpSpPr>
        <p:grpSpPr>
          <a:xfrm>
            <a:off x="6147093" y="1503201"/>
            <a:ext cx="3636670" cy="2916399"/>
            <a:chOff x="990600" y="1752600"/>
            <a:chExt cx="2590800" cy="291639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0AF320B-3DA9-4BD9-947D-02509579BEB7}"/>
                </a:ext>
              </a:extLst>
            </p:cNvPr>
            <p:cNvSpPr/>
            <p:nvPr/>
          </p:nvSpPr>
          <p:spPr>
            <a:xfrm>
              <a:off x="990600" y="4267200"/>
              <a:ext cx="2546193" cy="401799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1705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12DFD98-620D-4AE9-9801-73E18379FC02}"/>
                </a:ext>
              </a:extLst>
            </p:cNvPr>
            <p:cNvSpPr/>
            <p:nvPr/>
          </p:nvSpPr>
          <p:spPr bwMode="auto">
            <a:xfrm>
              <a:off x="1041126" y="2188009"/>
              <a:ext cx="2540274" cy="2375048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117475" marR="0" lvl="0" indent="-117475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SyncUP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DRIVE Video (428552)</a:t>
              </a:r>
            </a:p>
            <a:p>
              <a:pPr marL="117475" marR="0" lvl="0" indent="-117475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SyncUP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DRIVE Overview (427912)</a:t>
              </a:r>
            </a:p>
            <a:p>
              <a:pPr marL="117475" marR="0" lvl="0" indent="-117475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Connected Home Hub (437248)</a:t>
              </a:r>
            </a:p>
            <a:p>
              <a:pPr marL="117475" marR="0" lvl="0" indent="-117475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Nest Secure WBT</a:t>
              </a:r>
            </a:p>
            <a:p>
              <a:pPr marL="117475" marR="0" lvl="0" indent="-117475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anose="020B0604020202020204"/>
                </a:rPr>
                <a:t>T-Mobile </a:t>
              </a:r>
              <a:r>
                <a:rPr lang="en-US" sz="1200" dirty="0" err="1">
                  <a:solidFill>
                    <a:srgbClr val="FFFFFF"/>
                  </a:solidFill>
                  <a:latin typeface="Arial" panose="020B0604020202020204"/>
                </a:rPr>
                <a:t>FamilyMode</a:t>
              </a:r>
              <a:r>
                <a:rPr lang="en-US" sz="1200" dirty="0">
                  <a:solidFill>
                    <a:srgbClr val="FFFFFF"/>
                  </a:solidFill>
                  <a:latin typeface="Arial" panose="020B0604020202020204"/>
                </a:rPr>
                <a:t> WBT</a:t>
              </a:r>
            </a:p>
            <a:p>
              <a:pPr marL="117475" marR="0" lvl="0" indent="-117475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FamilyMode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Grab &amp; </a:t>
              </a:r>
              <a:r>
                <a:rPr lang="en-US" sz="1200" dirty="0">
                  <a:solidFill>
                    <a:srgbClr val="FFFFFF"/>
                  </a:solidFill>
                  <a:latin typeface="Arial" panose="020B0604020202020204"/>
                </a:rPr>
                <a:t>Go (442073)</a:t>
              </a:r>
            </a:p>
            <a:p>
              <a:pPr marL="117475" marR="0" lvl="0" indent="-117475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Family Allowances (415399)</a:t>
              </a:r>
            </a:p>
            <a:p>
              <a:pPr marL="117475" marR="0" lvl="0" indent="-117475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200" dirty="0" err="1">
                  <a:solidFill>
                    <a:srgbClr val="FFFFFF"/>
                  </a:solidFill>
                  <a:latin typeface="Arial" panose="020B0604020202020204"/>
                </a:rPr>
                <a:t>FamilyMode</a:t>
              </a:r>
              <a:r>
                <a:rPr lang="en-US" sz="1200" dirty="0">
                  <a:solidFill>
                    <a:srgbClr val="FFFFFF"/>
                  </a:solidFill>
                  <a:latin typeface="Arial" panose="020B0604020202020204"/>
                </a:rPr>
                <a:t> Hub videos – Choose 2 (442173)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9BBEAA-84CE-41E3-BC04-346E64BB39FC}"/>
                </a:ext>
              </a:extLst>
            </p:cNvPr>
            <p:cNvSpPr/>
            <p:nvPr/>
          </p:nvSpPr>
          <p:spPr bwMode="auto">
            <a:xfrm>
              <a:off x="990600" y="1752600"/>
              <a:ext cx="2546193" cy="435297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LEARN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178808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38900" b="-1"/>
          <a:stretch/>
        </p:blipFill>
        <p:spPr>
          <a:xfrm>
            <a:off x="0" y="0"/>
            <a:ext cx="10058400" cy="3456158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8600" y="2725649"/>
            <a:ext cx="7239000" cy="664888"/>
          </a:xfrm>
          <a:prstGeom prst="rect">
            <a:avLst/>
          </a:prstGeom>
        </p:spPr>
        <p:txBody>
          <a:bodyPr/>
          <a:lstStyle>
            <a:lvl1pPr marL="254706" indent="-254706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3089" indent="-318383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00442" indent="-18395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2501" indent="-194567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4560" indent="-18572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01655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047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439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831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The Download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EBCD50-F9DC-48C3-8455-99E9B7882CCB}"/>
              </a:ext>
            </a:extLst>
          </p:cNvPr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4DD2238-B882-4FF8-92D3-7F5A4D0C17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64259A7-2569-4169-B29F-D25A07E12484}"/>
                </a:ext>
              </a:extLst>
            </p:cNvPr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0CE775C-C66C-459B-8799-580A4DCBF3B0}"/>
                  </a:ext>
                </a:extLst>
              </p:cNvPr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EC2C8F6-751B-496E-ABA3-25F3E4BB6E1A}"/>
                  </a:ext>
                </a:extLst>
              </p:cNvPr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FF1D101-87E6-4C55-BCAA-297C5710968D}"/>
                  </a:ext>
                </a:extLst>
              </p:cNvPr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5</a:t>
                </a:fld>
                <a:r>
                  <a:rPr lang="en-US" sz="1400" dirty="0"/>
                  <a:t> – Internet of Things (IoT)</a:t>
                </a:r>
              </a:p>
            </p:txBody>
          </p:sp>
        </p:grp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709B80B-3195-4A27-AB55-1AE6ADC2F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1DCD78-9316-4B16-9345-CA4B87AF3BAD}"/>
                </a:ext>
              </a:extLst>
            </p:cNvPr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D417619-1BEF-4488-90F5-55556446820F}"/>
                </a:ext>
              </a:extLst>
            </p:cNvPr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7304690-B59F-4442-A0C2-CABF568E8DA7}"/>
              </a:ext>
            </a:extLst>
          </p:cNvPr>
          <p:cNvSpPr txBox="1"/>
          <p:nvPr/>
        </p:nvSpPr>
        <p:spPr>
          <a:xfrm>
            <a:off x="266700" y="3441032"/>
            <a:ext cx="9495367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What are the key features of SyncUP DRIVE?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What does the Nest Security Pack have over old-school alarm systems?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What are three features of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FamilyMode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and how can they benefit customers?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What are some benefits of the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FamilyMode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Home Base accessory?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What does Family Allowances monitor?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What other IoT products did you discover?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Let’s hear about your friends and family videos!</a:t>
            </a:r>
          </a:p>
        </p:txBody>
      </p:sp>
    </p:spTree>
    <p:extLst>
      <p:ext uri="{BB962C8B-B14F-4D97-AF65-F5344CB8AC3E}">
        <p14:creationId xmlns:p14="http://schemas.microsoft.com/office/powerpoint/2010/main" val="3818768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roup 29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4" name="Rectangle 33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6</a:t>
                </a:fld>
                <a:r>
                  <a:rPr lang="en-US" sz="1400" dirty="0"/>
                  <a:t> – Sales Floor Activities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21334" b="50000"/>
          <a:stretch/>
        </p:blipFill>
        <p:spPr>
          <a:xfrm>
            <a:off x="-1241" y="0"/>
            <a:ext cx="10058400" cy="1621990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8600" y="284480"/>
            <a:ext cx="9227092" cy="661250"/>
          </a:xfrm>
          <a:prstGeom prst="rect">
            <a:avLst/>
          </a:prstGeom>
        </p:spPr>
        <p:txBody>
          <a:bodyPr/>
          <a:lstStyle>
            <a:lvl1pPr marL="254706" indent="-254706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3089" indent="-318383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00442" indent="-18395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2501" indent="-194567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4560" indent="-18572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01655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047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439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831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IoT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6575B-DDE0-4237-A778-089C338005BE}"/>
              </a:ext>
            </a:extLst>
          </p:cNvPr>
          <p:cNvSpPr txBox="1"/>
          <p:nvPr/>
        </p:nvSpPr>
        <p:spPr>
          <a:xfrm>
            <a:off x="838200" y="1838474"/>
            <a:ext cx="7933765" cy="497591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defTabSz="897450" fontAlgn="base">
              <a:spcBef>
                <a:spcPct val="0"/>
              </a:spcBef>
              <a:spcAft>
                <a:spcPts val="1588"/>
              </a:spcAft>
              <a:buClr>
                <a:srgbClr val="E20074"/>
              </a:buClr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Find it!</a:t>
            </a:r>
          </a:p>
          <a:p>
            <a:pPr defTabSz="897450" fontAlgn="base">
              <a:spcBef>
                <a:spcPct val="0"/>
              </a:spcBef>
              <a:spcAft>
                <a:spcPts val="2647"/>
              </a:spcAft>
              <a:buClr>
                <a:srgbClr val="E20074"/>
              </a:buClr>
            </a:pPr>
            <a:endParaRPr lang="en-US" sz="24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defTabSz="897450" fontAlgn="base">
              <a:spcBef>
                <a:spcPct val="0"/>
              </a:spcBef>
              <a:spcAft>
                <a:spcPts val="529"/>
              </a:spcAft>
              <a:buClr>
                <a:srgbClr val="E20074"/>
              </a:buClr>
            </a:pPr>
            <a:endParaRPr lang="en-US" sz="24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defTabSz="897450" fontAlgn="base">
              <a:spcBef>
                <a:spcPct val="0"/>
              </a:spcBef>
              <a:spcAft>
                <a:spcPts val="2647"/>
              </a:spcAft>
              <a:buClr>
                <a:srgbClr val="E20074"/>
              </a:buClr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See it!</a:t>
            </a:r>
          </a:p>
          <a:p>
            <a:pPr marL="342900" indent="-342900" defTabSz="897450" fontAlgn="base">
              <a:spcBef>
                <a:spcPct val="0"/>
              </a:spcBef>
              <a:spcAft>
                <a:spcPts val="2647"/>
              </a:spcAft>
              <a:buClr>
                <a:srgbClr val="E20074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Choose an IoT product in your store.</a:t>
            </a:r>
          </a:p>
          <a:p>
            <a:pPr marL="800100" lvl="1" indent="-342900" defTabSz="897450" fontAlgn="base">
              <a:spcBef>
                <a:spcPct val="0"/>
              </a:spcBef>
              <a:spcAft>
                <a:spcPts val="2647"/>
              </a:spcAft>
              <a:buClr>
                <a:srgbClr val="E20074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Ask a Mobile Expert or manager on the sales floor to show you how they demo that product to customers.</a:t>
            </a:r>
          </a:p>
          <a:p>
            <a:pPr defTabSz="897450" fontAlgn="base">
              <a:spcBef>
                <a:spcPct val="0"/>
              </a:spcBef>
              <a:spcAft>
                <a:spcPts val="1588"/>
              </a:spcAft>
              <a:buClr>
                <a:srgbClr val="E20074"/>
              </a:buClr>
            </a:pPr>
            <a:endParaRPr lang="en-US" sz="2118" dirty="0">
              <a:solidFill>
                <a:srgbClr val="E20074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41DEA5-394E-4D59-839A-31F91A6BC822}"/>
              </a:ext>
            </a:extLst>
          </p:cNvPr>
          <p:cNvSpPr txBox="1"/>
          <p:nvPr/>
        </p:nvSpPr>
        <p:spPr>
          <a:xfrm>
            <a:off x="895029" y="2355556"/>
            <a:ext cx="3910054" cy="78739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02575" indent="-302575" defTabSz="897450" fontAlgn="base">
              <a:spcBef>
                <a:spcPct val="0"/>
              </a:spcBef>
              <a:spcAft>
                <a:spcPts val="1059"/>
              </a:spcAft>
              <a:buClr>
                <a:srgbClr val="E20074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SyncUp</a:t>
            </a:r>
            <a:r>
              <a:rPr lang="en-US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 Drive C2 Page (436001)</a:t>
            </a:r>
          </a:p>
          <a:p>
            <a:pPr marL="302575" indent="-302575" defTabSz="897450" fontAlgn="base">
              <a:spcBef>
                <a:spcPct val="0"/>
              </a:spcBef>
              <a:spcAft>
                <a:spcPts val="1059"/>
              </a:spcAft>
              <a:buClr>
                <a:srgbClr val="E20074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SyncUp</a:t>
            </a:r>
            <a:r>
              <a:rPr lang="en-US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 Drive how </a:t>
            </a:r>
            <a:r>
              <a:rPr lang="en-US" dirty="0" err="1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tos</a:t>
            </a:r>
            <a:r>
              <a:rPr lang="en-US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 (427382)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5D28AA-8325-42DA-BBE5-6025C588C2F4}"/>
              </a:ext>
            </a:extLst>
          </p:cNvPr>
          <p:cNvSpPr txBox="1"/>
          <p:nvPr/>
        </p:nvSpPr>
        <p:spPr>
          <a:xfrm>
            <a:off x="4609458" y="2372365"/>
            <a:ext cx="3966882" cy="77662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02575" indent="-302575" defTabSz="897450" fontAlgn="base">
              <a:spcBef>
                <a:spcPct val="0"/>
              </a:spcBef>
              <a:spcAft>
                <a:spcPts val="1059"/>
              </a:spcAft>
              <a:buClr>
                <a:srgbClr val="E20074"/>
              </a:buClr>
              <a:buFont typeface="Wingdings" panose="05000000000000000000" pitchFamily="2" charset="2"/>
              <a:buChar char="§"/>
            </a:pPr>
            <a:r>
              <a:rPr lang="en-US" sz="1765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Nest Security Pack (437201)</a:t>
            </a:r>
          </a:p>
          <a:p>
            <a:pPr marL="302575" indent="-302575" defTabSz="897450" fontAlgn="base">
              <a:spcBef>
                <a:spcPct val="0"/>
              </a:spcBef>
              <a:spcAft>
                <a:spcPts val="2647"/>
              </a:spcAft>
              <a:buClr>
                <a:srgbClr val="E20074"/>
              </a:buClr>
              <a:buFont typeface="Wingdings" panose="05000000000000000000" pitchFamily="2" charset="2"/>
              <a:buChar char="§"/>
            </a:pPr>
            <a:r>
              <a:rPr lang="en-US" sz="1765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Nest app (437202)</a:t>
            </a:r>
            <a:endParaRPr lang="en-US" sz="2118" dirty="0">
              <a:solidFill>
                <a:srgbClr val="E20074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93640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73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9005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71880&quot;&gt;&lt;property id=&quot;20148&quot; value=&quot;5&quot;/&gt;&lt;property id=&quot;20300&quot; value=&quot;Slide 2&quot;/&gt;&lt;property id=&quot;20307&quot; value=&quot;303&quot;/&gt;&lt;/object&gt;&lt;object type=&quot;3&quot; unique_id=&quot;1071882&quot;&gt;&lt;property id=&quot;20148&quot; value=&quot;5&quot;/&gt;&lt;property id=&quot;20300&quot; value=&quot;Slide 1&quot;/&gt;&lt;property id=&quot;20307&quot; value=&quot;305&quot;/&gt;&lt;/object&gt;&lt;object type=&quot;3&quot; unique_id=&quot;1071883&quot;&gt;&lt;property id=&quot;20148&quot; value=&quot;5&quot;/&gt;&lt;property id=&quot;20300&quot; value=&quot;Slide 3&quot;/&gt;&lt;property id=&quot;20307&quot; value=&quot;306&quot;/&gt;&lt;/object&gt;&lt;object type=&quot;3&quot; unique_id=&quot;1071884&quot;&gt;&lt;property id=&quot;20148&quot; value=&quot;5&quot;/&gt;&lt;property id=&quot;20300&quot; value=&quot;Slide 4&quot;/&gt;&lt;property id=&quot;20307&quot; value=&quot;311&quot;/&gt;&lt;/object&gt;&lt;object type=&quot;3&quot; unique_id=&quot;1071885&quot;&gt;&lt;property id=&quot;20148&quot; value=&quot;5&quot;/&gt;&lt;property id=&quot;20300&quot; value=&quot;Slide 5&quot;/&gt;&lt;property id=&quot;20307&quot; value=&quot;317&quot;/&gt;&lt;/object&gt;&lt;object type=&quot;3&quot; unique_id=&quot;1071888&quot;&gt;&lt;property id=&quot;20148&quot; value=&quot;5&quot;/&gt;&lt;property id=&quot;20300&quot; value=&quot;Slide 6&quot;/&gt;&lt;property id=&quot;20307&quot; value=&quot;314&quot;/&gt;&lt;/object&gt;&lt;object type=&quot;3&quot; unique_id=&quot;1071889&quot;&gt;&lt;property id=&quot;20148&quot; value=&quot;5&quot;/&gt;&lt;property id=&quot;20300&quot; value=&quot;Slide 7&quot;/&gt;&lt;property id=&quot;20307&quot; value=&quot;31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agenta Theme">
  <a:themeElements>
    <a:clrScheme name="T-Mobile">
      <a:dk1>
        <a:srgbClr val="000000"/>
      </a:dk1>
      <a:lt1>
        <a:srgbClr val="FFFFFF"/>
      </a:lt1>
      <a:dk2>
        <a:srgbClr val="6A6A6A"/>
      </a:dk2>
      <a:lt2>
        <a:srgbClr val="9B9B9B"/>
      </a:lt2>
      <a:accent1>
        <a:srgbClr val="E20074"/>
      </a:accent1>
      <a:accent2>
        <a:srgbClr val="E8E8E8"/>
      </a:accent2>
      <a:accent3>
        <a:srgbClr val="C1D82F"/>
      </a:accent3>
      <a:accent4>
        <a:srgbClr val="6DB33F"/>
      </a:accent4>
      <a:accent5>
        <a:srgbClr val="008DA8"/>
      </a:accent5>
      <a:accent6>
        <a:srgbClr val="9B9B9B"/>
      </a:accent6>
      <a:hlink>
        <a:srgbClr val="E20074"/>
      </a:hlink>
      <a:folHlink>
        <a:srgbClr val="6A6A6A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90000"/>
          </a:schemeClr>
        </a:solidFill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/>
      <a:bodyPr/>
      <a:lstStyle>
        <a:defPPr marL="0" indent="0">
          <a:spcAft>
            <a:spcPts val="2400"/>
          </a:spcAft>
          <a:buNone/>
          <a:defRPr sz="2400" dirty="0" smtClean="0">
            <a:solidFill>
              <a:schemeClr val="tx1"/>
            </a:solidFill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rchived_x0020_Training_x0020_Title xmlns="5e9b776e-d912-43ff-9491-1013a5e9c2f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ECD744300BD749A224ECB883DBCA9E" ma:contentTypeVersion="2" ma:contentTypeDescription="Create a new document." ma:contentTypeScope="" ma:versionID="f7aaf17e372033f96dab176f28b54463">
  <xsd:schema xmlns:xsd="http://www.w3.org/2001/XMLSchema" xmlns:xs="http://www.w3.org/2001/XMLSchema" xmlns:p="http://schemas.microsoft.com/office/2006/metadata/properties" xmlns:ns2="5e9b776e-d912-43ff-9491-1013a5e9c2fc" xmlns:ns3="0bf914e1-08b8-4965-b6e1-099f4b495665" targetNamespace="http://schemas.microsoft.com/office/2006/metadata/properties" ma:root="true" ma:fieldsID="94d4f23d6afce78ae9d6b08833d73459" ns2:_="" ns3:_="">
    <xsd:import namespace="5e9b776e-d912-43ff-9491-1013a5e9c2fc"/>
    <xsd:import namespace="0bf914e1-08b8-4965-b6e1-099f4b495665"/>
    <xsd:element name="properties">
      <xsd:complexType>
        <xsd:sequence>
          <xsd:element name="documentManagement">
            <xsd:complexType>
              <xsd:all>
                <xsd:element ref="ns2:Archived_x0020_Training_x0020_Titl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9b776e-d912-43ff-9491-1013a5e9c2fc" elementFormDefault="qualified">
    <xsd:import namespace="http://schemas.microsoft.com/office/2006/documentManagement/types"/>
    <xsd:import namespace="http://schemas.microsoft.com/office/infopath/2007/PartnerControls"/>
    <xsd:element name="Archived_x0020_Training_x0020_Title" ma:index="8" nillable="true" ma:displayName="Archived Training Title" ma:internalName="Archived_x0020_Training_x0020_Titl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f914e1-08b8-4965-b6e1-099f4b4956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2289C8-FDB1-4CAE-9C73-F6BE85124999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5e9b776e-d912-43ff-9491-1013a5e9c2fc"/>
    <ds:schemaRef ds:uri="http://schemas.microsoft.com/office/infopath/2007/PartnerControls"/>
    <ds:schemaRef ds:uri="http://schemas.openxmlformats.org/package/2006/metadata/core-properties"/>
    <ds:schemaRef ds:uri="0bf914e1-08b8-4965-b6e1-099f4b49566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23F81B2-B81E-4DCA-9D4E-77FDBCD88B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9b776e-d912-43ff-9491-1013a5e9c2fc"/>
    <ds:schemaRef ds:uri="0bf914e1-08b8-4965-b6e1-099f4b4956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057B2E-F7FB-47B2-B0A3-79F82503A3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T-Mobile Template 2010 v02</Template>
  <TotalTime>11000</TotalTime>
  <Words>504</Words>
  <Application>Microsoft Office PowerPoint</Application>
  <PresentationFormat>Custom</PresentationFormat>
  <Paragraphs>71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Arial Bold</vt:lpstr>
      <vt:lpstr>Arial Rounded MT Bold</vt:lpstr>
      <vt:lpstr>Tele-GroteskHal</vt:lpstr>
      <vt:lpstr>Tele-GroteskUlt</vt:lpstr>
      <vt:lpstr>Wingdings</vt:lpstr>
      <vt:lpstr>Magenta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&lt;Content Manager Name Here&gt;</Manager>
  <Company>Your Company 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 - Headline</dc:title>
  <dc:subject>&lt;Event Name Here&gt;</dc:subject>
  <dc:creator>Your User Name</dc:creator>
  <dc:description>Template:_x000d_
Formatting:_x000d_
Event Date:_x000d_
Event Location:_x000d_
Audience Type:</dc:description>
  <cp:lastModifiedBy>Neal, Lashonda</cp:lastModifiedBy>
  <cp:revision>1481</cp:revision>
  <cp:lastPrinted>2016-04-17T20:23:05Z</cp:lastPrinted>
  <dcterms:created xsi:type="dcterms:W3CDTF">2011-01-21T18:16:17Z</dcterms:created>
  <dcterms:modified xsi:type="dcterms:W3CDTF">2018-07-02T21:29:00Z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0x01010066ECD744300BD749A224ECB883DBCA9E</vt:lpwstr>
  </property>
</Properties>
</file>