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6475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611" r="1361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0" y="1949825"/>
            <a:ext cx="9144000" cy="2992421"/>
            <a:chOff x="0" y="2590800"/>
            <a:chExt cx="10058400" cy="3391410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0" y="2590800"/>
              <a:ext cx="10058400" cy="339141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343403" rtl="0" eaLnBrk="1" latinLnBrk="0" hangingPunct="1">
                <a:spcBef>
                  <a:spcPct val="0"/>
                </a:spcBef>
                <a:buNone/>
                <a:defRPr sz="4000" b="0" i="0" kern="1200">
                  <a:solidFill>
                    <a:srgbClr val="E20074"/>
                  </a:solidFill>
                  <a:latin typeface="Tele-GroteskUlt" pitchFamily="2" charset="0"/>
                  <a:ea typeface="+mj-ea"/>
                  <a:cs typeface="Tele-GroteskUlt" pitchFamily="2" charset="0"/>
                </a:defRPr>
              </a:lvl1pPr>
            </a:lstStyle>
            <a:p>
              <a:pPr algn="ctr"/>
              <a:r>
                <a:rPr lang="en-US" sz="16113" spc="-291" dirty="0">
                  <a:solidFill>
                    <a:srgbClr val="E20074"/>
                  </a:solidFill>
                  <a:latin typeface="+mn-lt"/>
                </a:rPr>
                <a:t>Q  </a:t>
              </a:r>
              <a:r>
                <a:rPr lang="en-US" sz="16113" dirty="0">
                  <a:solidFill>
                    <a:srgbClr val="E20074"/>
                  </a:solidFill>
                  <a:latin typeface="+mn-lt"/>
                </a:rPr>
                <a:t>A</a:t>
              </a:r>
            </a:p>
          </p:txBody>
        </p:sp>
        <p:sp>
          <p:nvSpPr>
            <p:cNvPr id="2" name="TextBox 1"/>
            <p:cNvSpPr txBox="1"/>
            <p:nvPr userDrawn="1"/>
          </p:nvSpPr>
          <p:spPr>
            <a:xfrm>
              <a:off x="4657825" y="3599627"/>
              <a:ext cx="990600" cy="158186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>
                <a:spcAft>
                  <a:spcPts val="2119"/>
                </a:spcAft>
                <a:buNone/>
              </a:pPr>
              <a:r>
                <a:rPr lang="en-US" sz="8470" kern="1200" spc="291" dirty="0">
                  <a:solidFill>
                    <a:schemeClr val="bg1"/>
                  </a:solidFill>
                  <a:latin typeface="Arial" pitchFamily="34" charset="0"/>
                  <a:ea typeface="+mn-ea"/>
                  <a:cs typeface="+mn-cs"/>
                </a:rPr>
                <a:t>&amp;</a:t>
              </a:r>
              <a:endParaRPr lang="en-US" sz="2119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649865" y="6655858"/>
            <a:ext cx="4069591" cy="202142"/>
          </a:xfrm>
          <a:prstGeom prst="rect">
            <a:avLst/>
          </a:prstGeom>
        </p:spPr>
        <p:txBody>
          <a:bodyPr vert="horz" lIns="66661" tIns="33331" rIns="66661" bIns="33331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19"/>
              </a:spcAft>
              <a:buNone/>
            </a:pPr>
            <a:r>
              <a:rPr lang="en-US" sz="707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88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Magen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563093" y="6655858"/>
            <a:ext cx="4069591" cy="202142"/>
          </a:xfrm>
          <a:prstGeom prst="rect">
            <a:avLst/>
          </a:prstGeom>
        </p:spPr>
        <p:txBody>
          <a:bodyPr vert="horz" lIns="66661" tIns="33331" rIns="66661" bIns="33331" rtlCol="0" anchor="ctr"/>
          <a:lstStyle>
            <a:defPPr>
              <a:defRPr lang="en-US"/>
            </a:defPPr>
            <a:lvl1pPr marL="0" algn="ctr" defTabSz="342871" rtl="0" eaLnBrk="1" latinLnBrk="0" hangingPunct="1">
              <a:defRPr sz="900" b="0" i="0" kern="1200">
                <a:solidFill>
                  <a:schemeClr val="bg1"/>
                </a:solidFill>
                <a:latin typeface="Tele-GroteskHal" pitchFamily="2" charset="0"/>
                <a:ea typeface="+mn-ea"/>
                <a:cs typeface="Tele-GroteskHal" pitchFamily="2" charset="0"/>
              </a:defRPr>
            </a:lvl1pPr>
            <a:lvl2pPr marL="34287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4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11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8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352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22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94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963" algn="l" defTabSz="34287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119"/>
              </a:spcAft>
              <a:buNone/>
            </a:pPr>
            <a:r>
              <a:rPr lang="en-US" sz="707" dirty="0">
                <a:solidFill>
                  <a:schemeClr val="bg1"/>
                </a:solidFill>
              </a:rPr>
              <a:t>T-Mobile confidential and proprietary information. Not for customer distribution.</a:t>
            </a:r>
            <a:endParaRPr lang="en-US" sz="883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09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dt="0"/>
  <p:txStyles>
    <p:titleStyle>
      <a:lvl1pPr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lang="en-US" sz="3707" b="1" i="0" u="none" kern="1200" spc="-99" dirty="0">
          <a:ln w="3175">
            <a:noFill/>
          </a:ln>
          <a:solidFill>
            <a:srgbClr val="EC008C"/>
          </a:solidFill>
          <a:latin typeface="+mj-lt"/>
          <a:ea typeface="Arial" charset="0"/>
          <a:cs typeface="Arial" charset="0"/>
        </a:defRPr>
      </a:lvl1pPr>
      <a:lvl2pPr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2pPr>
      <a:lvl3pPr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3pPr>
      <a:lvl4pPr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4pPr>
      <a:lvl5pPr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5pPr>
      <a:lvl6pPr marL="449494"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6pPr>
      <a:lvl7pPr marL="898988"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7pPr>
      <a:lvl8pPr marL="1348482"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8pPr>
      <a:lvl9pPr marL="1797976" algn="l" defTabSz="897428" rtl="0" fontAlgn="base">
        <a:lnSpc>
          <a:spcPct val="90000"/>
        </a:lnSpc>
        <a:spcBef>
          <a:spcPct val="0"/>
        </a:spcBef>
        <a:spcAft>
          <a:spcPct val="0"/>
        </a:spcAft>
        <a:defRPr sz="3971">
          <a:solidFill>
            <a:srgbClr val="E20074"/>
          </a:solidFill>
          <a:latin typeface="Arial Rounded MT Bold" pitchFamily="34" charset="0"/>
          <a:cs typeface="Arial" pitchFamily="34" charset="0"/>
        </a:defRPr>
      </a:lvl9pPr>
    </p:titleStyle>
    <p:bodyStyle>
      <a:lvl1pPr marL="224748" indent="-224748" algn="l" defTabSz="897428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735" kern="1200">
          <a:solidFill>
            <a:schemeClr val="tx2"/>
          </a:solidFill>
          <a:latin typeface="+mn-lt"/>
          <a:ea typeface="+mn-ea"/>
          <a:cs typeface="+mn-cs"/>
        </a:defRPr>
      </a:lvl1pPr>
      <a:lvl2pPr marL="505682" indent="-280934" algn="l" defTabSz="897428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ü"/>
        <a:defRPr sz="2381" kern="1200">
          <a:solidFill>
            <a:schemeClr val="tx2"/>
          </a:solidFill>
          <a:latin typeface="+mn-lt"/>
          <a:ea typeface="+mn-ea"/>
          <a:cs typeface="+mn-cs"/>
        </a:defRPr>
      </a:lvl2pPr>
      <a:lvl3pPr marL="618055" indent="-162317" algn="l" defTabSz="897428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1941" kern="1200">
          <a:solidFill>
            <a:schemeClr val="tx2"/>
          </a:solidFill>
          <a:latin typeface="+mn-lt"/>
          <a:ea typeface="+mn-ea"/>
          <a:cs typeface="+mn-cs"/>
        </a:defRPr>
      </a:lvl3pPr>
      <a:lvl4pPr marL="955175" indent="-171682" algn="l" defTabSz="897428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292296" indent="-163879" algn="l" defTabSz="897428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472118" indent="-224738" algn="l" defTabSz="898952" rtl="0" eaLnBrk="1" latinLnBrk="0" hangingPunct="1">
        <a:spcBef>
          <a:spcPct val="20000"/>
        </a:spcBef>
        <a:buFont typeface="Arial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1595" indent="-224738" algn="l" defTabSz="898952" rtl="0" eaLnBrk="1" latinLnBrk="0" hangingPunct="1">
        <a:spcBef>
          <a:spcPct val="20000"/>
        </a:spcBef>
        <a:buFont typeface="Arial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1070" indent="-224738" algn="l" defTabSz="898952" rtl="0" eaLnBrk="1" latinLnBrk="0" hangingPunct="1">
        <a:spcBef>
          <a:spcPct val="20000"/>
        </a:spcBef>
        <a:buFont typeface="Arial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20547" indent="-224738" algn="l" defTabSz="898952" rtl="0" eaLnBrk="1" latinLnBrk="0" hangingPunct="1">
        <a:spcBef>
          <a:spcPct val="20000"/>
        </a:spcBef>
        <a:buFont typeface="Arial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477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8952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429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7906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7382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6857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6333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5809" algn="l" defTabSz="89895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74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8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974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588" dirty="0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897428" fontAlgn="base">
                  <a:spcBef>
                    <a:spcPct val="0"/>
                  </a:spcBef>
                  <a:spcAft>
                    <a:spcPct val="0"/>
                  </a:spcAft>
                </a:pPr>
                <a:fld id="{22CB91FC-8068-45BE-A858-4EE76D5D7C47}" type="slidenum">
                  <a:rPr lang="en-US" sz="1600">
                    <a:solidFill>
                      <a:srgbClr val="FFFFFF"/>
                    </a:solidFill>
                    <a:latin typeface="Arial" panose="020B0604020202020204"/>
                  </a:rPr>
                  <a:pPr defTabSz="897428" fontAlgn="base">
                    <a:spcBef>
                      <a:spcPct val="0"/>
                    </a:spcBef>
                    <a:spcAft>
                      <a:spcPct val="0"/>
                    </a:spcAft>
                  </a:pPr>
                  <a:t>1</a:t>
                </a:fld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 – Welcome to Team Magenta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defTabSz="897428" fontAlgn="base">
                <a:spcBef>
                  <a:spcPct val="0"/>
                </a:spcBef>
                <a:spcAft>
                  <a:spcPts val="2119"/>
                </a:spcAft>
              </a:pPr>
              <a:r>
                <a:rPr lang="en-US" sz="529" dirty="0">
                  <a:solidFill>
                    <a:srgbClr val="000000"/>
                  </a:solidFill>
                  <a:latin typeface="Arial" pitchFamily="34" charset="0"/>
                </a:rPr>
                <a:t>T-Mobile confidential and proprietary information. Not for customer distribution.</a:t>
              </a:r>
              <a:endParaRPr lang="en-US" sz="70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6581" fontAlgn="base">
                <a:spcBef>
                  <a:spcPct val="0"/>
                </a:spcBef>
                <a:spcAft>
                  <a:spcPct val="0"/>
                </a:spcAft>
              </a:pPr>
              <a:endParaRPr lang="en-US" sz="194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7428" fontAlgn="base">
                <a:spcBef>
                  <a:spcPct val="0"/>
                </a:spcBef>
                <a:spcAft>
                  <a:spcPct val="0"/>
                </a:spcAft>
              </a:pPr>
              <a:endParaRPr lang="en-US" sz="1588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7428" fontAlgn="base">
                <a:spcBef>
                  <a:spcPct val="0"/>
                </a:spcBef>
                <a:spcAft>
                  <a:spcPct val="0"/>
                </a:spcAft>
              </a:pPr>
              <a:endParaRPr lang="en-US" sz="1588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7428" fontAlgn="base">
                <a:spcBef>
                  <a:spcPct val="0"/>
                </a:spcBef>
                <a:spcAft>
                  <a:spcPct val="0"/>
                </a:spcAft>
              </a:pPr>
              <a:endParaRPr lang="en-US" sz="1588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7428" fontAlgn="base">
                <a:spcBef>
                  <a:spcPct val="0"/>
                </a:spcBef>
                <a:spcAft>
                  <a:spcPct val="0"/>
                </a:spcAft>
              </a:pPr>
              <a:endParaRPr lang="en-US" sz="1588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742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24" dirty="0">
                  <a:solidFill>
                    <a:srgbClr val="FFFFFF"/>
                  </a:solidFill>
                  <a:latin typeface="Arial" panose="020B0604020202020204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4184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indent="-302567" defTabSz="897428" fontAlgn="base"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Font typeface="Wingdings" panose="05000000000000000000" pitchFamily="2" charset="2"/>
              <a:buChar char="§"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Welcome to Team Magenta</a:t>
            </a:r>
          </a:p>
        </p:txBody>
      </p:sp>
    </p:spTree>
    <p:extLst>
      <p:ext uri="{BB962C8B-B14F-4D97-AF65-F5344CB8AC3E}">
        <p14:creationId xmlns:p14="http://schemas.microsoft.com/office/powerpoint/2010/main" val="39594627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10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Week 2 Wrap-Up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0138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2 Review</a:t>
            </a:r>
            <a:endParaRPr lang="en-US" sz="2119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119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618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11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Home Store Visit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4184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Welcome to Your Home Store!</a:t>
            </a:r>
          </a:p>
        </p:txBody>
      </p:sp>
    </p:spTree>
    <p:extLst>
      <p:ext uri="{BB962C8B-B14F-4D97-AF65-F5344CB8AC3E}">
        <p14:creationId xmlns:p14="http://schemas.microsoft.com/office/powerpoint/2010/main" val="3966928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12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Lean on Me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4184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Lean on Me</a:t>
            </a:r>
          </a:p>
        </p:txBody>
      </p:sp>
    </p:spTree>
    <p:extLst>
      <p:ext uri="{BB962C8B-B14F-4D97-AF65-F5344CB8AC3E}">
        <p14:creationId xmlns:p14="http://schemas.microsoft.com/office/powerpoint/2010/main" val="19018518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13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</a:t>
                </a:r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Frontline Systems &amp; Tools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22047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Systems Overview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REMO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Rebellion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Frontline Tools</a:t>
            </a:r>
          </a:p>
        </p:txBody>
      </p:sp>
    </p:spTree>
    <p:extLst>
      <p:ext uri="{BB962C8B-B14F-4D97-AF65-F5344CB8AC3E}">
        <p14:creationId xmlns:p14="http://schemas.microsoft.com/office/powerpoint/2010/main" val="8151915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14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</a:t>
                </a:r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Show Your Stuff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4184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Certification Part 2</a:t>
            </a:r>
          </a:p>
        </p:txBody>
      </p:sp>
    </p:spTree>
    <p:extLst>
      <p:ext uri="{BB962C8B-B14F-4D97-AF65-F5344CB8AC3E}">
        <p14:creationId xmlns:p14="http://schemas.microsoft.com/office/powerpoint/2010/main" val="1986869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15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Wrap-Up &amp; Store Ops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6092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Store Operations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Week 3 Review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The Path to Mobile Expert</a:t>
            </a:r>
          </a:p>
        </p:txBody>
      </p:sp>
    </p:spTree>
    <p:extLst>
      <p:ext uri="{BB962C8B-B14F-4D97-AF65-F5344CB8AC3E}">
        <p14:creationId xmlns:p14="http://schemas.microsoft.com/office/powerpoint/2010/main" val="40791741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</a:t>
                </a:r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We are the Un-carrier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22047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Un-carrier Experience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Un-carrier Principles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How We Play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Un-carrier Experience Commitment</a:t>
            </a:r>
          </a:p>
        </p:txBody>
      </p:sp>
    </p:spTree>
    <p:extLst>
      <p:ext uri="{BB962C8B-B14F-4D97-AF65-F5344CB8AC3E}">
        <p14:creationId xmlns:p14="http://schemas.microsoft.com/office/powerpoint/2010/main" val="31793862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3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</a:t>
                </a:r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Bringing Un-carrier to Life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6092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Meet Your Customers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Un-carrier Interaction Model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Side-by-Side Selling Philosophy</a:t>
            </a:r>
          </a:p>
        </p:txBody>
      </p:sp>
    </p:spTree>
    <p:extLst>
      <p:ext uri="{BB962C8B-B14F-4D97-AF65-F5344CB8AC3E}">
        <p14:creationId xmlns:p14="http://schemas.microsoft.com/office/powerpoint/2010/main" val="42369619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4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Why T-Mobile?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0138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Signature Moves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Network Part 1</a:t>
            </a:r>
          </a:p>
        </p:txBody>
      </p:sp>
    </p:spTree>
    <p:extLst>
      <p:ext uri="{BB962C8B-B14F-4D97-AF65-F5344CB8AC3E}">
        <p14:creationId xmlns:p14="http://schemas.microsoft.com/office/powerpoint/2010/main" val="1321484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5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Week 1 Wrap-Up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0138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Network Part 2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Week 1 Review</a:t>
            </a:r>
          </a:p>
        </p:txBody>
      </p:sp>
    </p:spTree>
    <p:extLst>
      <p:ext uri="{BB962C8B-B14F-4D97-AF65-F5344CB8AC3E}">
        <p14:creationId xmlns:p14="http://schemas.microsoft.com/office/powerpoint/2010/main" val="9831962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6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Rate Plans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6092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Rate Plans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DIGITS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T-Mobile for Business</a:t>
            </a:r>
          </a:p>
        </p:txBody>
      </p:sp>
    </p:spTree>
    <p:extLst>
      <p:ext uri="{BB962C8B-B14F-4D97-AF65-F5344CB8AC3E}">
        <p14:creationId xmlns:p14="http://schemas.microsoft.com/office/powerpoint/2010/main" val="3392081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7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</a:t>
                </a:r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Devices Part 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6092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Credit Conversations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Handsets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Accessories</a:t>
            </a:r>
          </a:p>
        </p:txBody>
      </p:sp>
    </p:spTree>
    <p:extLst>
      <p:ext uri="{BB962C8B-B14F-4D97-AF65-F5344CB8AC3E}">
        <p14:creationId xmlns:p14="http://schemas.microsoft.com/office/powerpoint/2010/main" val="11278028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8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</a:t>
                </a:r>
                <a:r>
                  <a:rPr lang="en-US" sz="1600" dirty="0">
                    <a:solidFill>
                      <a:srgbClr val="FFFFFF"/>
                    </a:solidFill>
                    <a:latin typeface="Arial" panose="020B0604020202020204"/>
                  </a:rPr>
                  <a:t>Devices Part 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16092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Mobile Internet Devices &amp; Plans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Internet of Things (IoT)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119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147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0562" y="5941070"/>
            <a:ext cx="8782075" cy="970439"/>
            <a:chOff x="74903" y="6733213"/>
            <a:chExt cx="9953017" cy="1099831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903" y="6814389"/>
              <a:ext cx="9906113" cy="289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/>
            <p:cNvGrpSpPr/>
            <p:nvPr/>
          </p:nvGrpSpPr>
          <p:grpSpPr>
            <a:xfrm>
              <a:off x="74903" y="7034960"/>
              <a:ext cx="9906113" cy="655729"/>
              <a:chOff x="0" y="5821271"/>
              <a:chExt cx="9144000" cy="655729"/>
            </a:xfrm>
          </p:grpSpPr>
          <p:sp>
            <p:nvSpPr>
              <p:cNvPr id="50" name="Rectangle 49"/>
              <p:cNvSpPr/>
              <p:nvPr userDrawn="1"/>
            </p:nvSpPr>
            <p:spPr>
              <a:xfrm>
                <a:off x="2819400" y="5821271"/>
                <a:ext cx="6324600" cy="685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0" y="6324600"/>
                <a:ext cx="8659091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8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 userDrawn="1"/>
            </p:nvSpPr>
            <p:spPr>
              <a:xfrm>
                <a:off x="0" y="5889850"/>
                <a:ext cx="9144000" cy="5109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897428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fld id="{22CB91FC-8068-45BE-A858-4EE76D5D7C47}" type="slidenum">
                  <a:rPr kumimoji="0" lang="en-US" sz="16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pPr marL="0" marR="0" lvl="0" indent="0" algn="l" defTabSz="89742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9</a:t>
                </a:fld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– Be the Expert</a:t>
                </a:r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1955" y="6733213"/>
              <a:ext cx="1135965" cy="95747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3045406" y="7636109"/>
              <a:ext cx="4038600" cy="19693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119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29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T-Mobile confidential and proprietary information. Not for customer distribution.</a:t>
              </a:r>
              <a:endParaRPr kumimoji="0" lang="en-US" sz="70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4903" y="6814388"/>
              <a:ext cx="2491902" cy="73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0679" tIns="40339" rIns="80679" bIns="40339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65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4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885" y="336178"/>
            <a:ext cx="5043729" cy="739588"/>
            <a:chOff x="435036" y="1673356"/>
            <a:chExt cx="1906844" cy="838200"/>
          </a:xfrm>
        </p:grpSpPr>
        <p:sp>
          <p:nvSpPr>
            <p:cNvPr id="79" name="Rectangle 78"/>
            <p:cNvSpPr/>
            <p:nvPr/>
          </p:nvSpPr>
          <p:spPr>
            <a:xfrm>
              <a:off x="511091" y="2060732"/>
              <a:ext cx="838199" cy="443522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329248" y="1673356"/>
              <a:ext cx="1012632" cy="404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5036" y="2049343"/>
              <a:ext cx="323704" cy="3827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72652" y="1936480"/>
              <a:ext cx="323704" cy="575076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8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11091" y="1753234"/>
              <a:ext cx="1774497" cy="684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742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24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AGENDA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766" y="1648040"/>
            <a:ext cx="7261412" cy="28001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11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Value Added Services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Customer Onboarding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Customer Billing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119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Certification Part 1</a:t>
            </a:r>
          </a:p>
          <a:p>
            <a:pPr marL="293301" marR="0" lvl="0" indent="-302567" algn="l" defTabSz="8974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119"/>
              </a:spcAft>
              <a:buClr>
                <a:srgbClr val="E20074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119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17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genta Theme">
  <a:themeElements>
    <a:clrScheme name="T-Mobile">
      <a:dk1>
        <a:srgbClr val="000000"/>
      </a:dk1>
      <a:lt1>
        <a:srgbClr val="FFFFFF"/>
      </a:lt1>
      <a:dk2>
        <a:srgbClr val="6A6A6A"/>
      </a:dk2>
      <a:lt2>
        <a:srgbClr val="9B9B9B"/>
      </a:lt2>
      <a:accent1>
        <a:srgbClr val="E20074"/>
      </a:accent1>
      <a:accent2>
        <a:srgbClr val="E8E8E8"/>
      </a:accent2>
      <a:accent3>
        <a:srgbClr val="C1D82F"/>
      </a:accent3>
      <a:accent4>
        <a:srgbClr val="6DB33F"/>
      </a:accent4>
      <a:accent5>
        <a:srgbClr val="008DA8"/>
      </a:accent5>
      <a:accent6>
        <a:srgbClr val="9B9B9B"/>
      </a:accent6>
      <a:hlink>
        <a:srgbClr val="E20074"/>
      </a:hlink>
      <a:folHlink>
        <a:srgbClr val="6A6A6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90000"/>
          </a:schemeClr>
        </a:solidFill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/>
      <a:lstStyle>
        <a:defPPr marL="0" indent="0">
          <a:spcAft>
            <a:spcPts val="2400"/>
          </a:spcAft>
          <a:buNone/>
          <a:defRPr sz="2400" dirty="0" smtClean="0">
            <a:solidFill>
              <a:schemeClr val="tx1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355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Tele-GroteskHal</vt:lpstr>
      <vt:lpstr>Tele-GroteskUlt</vt:lpstr>
      <vt:lpstr>Wingdings</vt:lpstr>
      <vt:lpstr>Magenta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Allert, Danielle</dc:creator>
  <cp:lastModifiedBy>Allert, Danielle</cp:lastModifiedBy>
  <cp:revision>5</cp:revision>
  <dcterms:created xsi:type="dcterms:W3CDTF">2017-12-18T20:56:56Z</dcterms:created>
  <dcterms:modified xsi:type="dcterms:W3CDTF">2017-12-18T22:52:26Z</dcterms:modified>
</cp:coreProperties>
</file>