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iuodmKoxphnZ4E1JxKhne8YC/d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dfc75565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8dfc755657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dfc7556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8dfc75565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dfc75565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8dfc755657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dfc75565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8dfc755657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dfc75565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8dfc755657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dfc75565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8dfc755657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dfc75565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8dfc755657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dfc75565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8dfc755657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8873700" cy="27705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G2M Insight for Cab Investment</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10/21/2023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8dfc755657_0_167"/>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g28dfc755657_0_167"/>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2"/>
              </a:buClr>
              <a:buSzPts val="3500"/>
              <a:buFont typeface="Calibri"/>
              <a:buNone/>
            </a:pPr>
            <a:r>
              <a:rPr b="1" lang="en-US" sz="3500">
                <a:solidFill>
                  <a:schemeClr val="accent2"/>
                </a:solidFill>
              </a:rPr>
              <a:t>Recommendation and Investment Strategy</a:t>
            </a:r>
            <a:endParaRPr b="1" sz="3500">
              <a:solidFill>
                <a:schemeClr val="accent2"/>
              </a:solidFill>
            </a:endParaRPr>
          </a:p>
        </p:txBody>
      </p:sp>
      <p:sp>
        <p:nvSpPr>
          <p:cNvPr id="157" name="Google Shape;157;g28dfc755657_0_167"/>
          <p:cNvSpPr txBox="1"/>
          <p:nvPr/>
        </p:nvSpPr>
        <p:spPr>
          <a:xfrm>
            <a:off x="838200" y="1920475"/>
            <a:ext cx="10439400" cy="4744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Overall Recommendation:</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Considering the broader market presence, consistent higher profitability, and positive trends over time, Yellow Cab is a safer and more promising investment opportunity for XYZ.</a:t>
            </a:r>
            <a:endParaRPr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Target Middle-aged Customers</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Given that middle-aged customers tend to spend more on cab rides, marketing strategies can be tailored to appeal more to this age group.</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City-specific Approaches</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While expanding in cities with high populations is intuitive, there's potential in smaller cities where cab usage is disproportionately high. Investing in understanding the unique needs of such cities will yield high returns.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Leverage Seasonal Peaks</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Special promotions or offers during December and January can further boost the already high demand during these months while people are traveling.</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163" name="Google Shape;163;p3"/>
          <p:cNvPicPr preferRelativeResize="0"/>
          <p:nvPr/>
        </p:nvPicPr>
        <p:blipFill rotWithShape="1">
          <a:blip r:embed="rId3">
            <a:alphaModFix/>
          </a:blip>
          <a:srcRect b="0" l="0" r="0" t="0"/>
          <a:stretch/>
        </p:blipFill>
        <p:spPr>
          <a:xfrm>
            <a:off x="0" y="5527073"/>
            <a:ext cx="1654625" cy="1706875"/>
          </a:xfrm>
          <a:prstGeom prst="rect">
            <a:avLst/>
          </a:prstGeom>
          <a:noFill/>
          <a:ln>
            <a:noFill/>
          </a:ln>
        </p:spPr>
      </p:pic>
      <p:sp>
        <p:nvSpPr>
          <p:cNvPr id="164" name="Google Shape;164;p3"/>
          <p:cNvSpPr txBox="1"/>
          <p:nvPr>
            <p:ph idx="1" type="subTitle"/>
          </p:nvPr>
        </p:nvSpPr>
        <p:spPr>
          <a:xfrm>
            <a:off x="6088720" y="2878193"/>
            <a:ext cx="5559000" cy="16557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2"/>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Background</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2"/>
          <p:cNvPicPr preferRelativeResize="0"/>
          <p:nvPr/>
        </p:nvPicPr>
        <p:blipFill rotWithShape="1">
          <a:blip r:embed="rId3">
            <a:alphaModFix/>
          </a:blip>
          <a:srcRect b="0" l="0" r="0" t="0"/>
          <a:stretch/>
        </p:blipFill>
        <p:spPr>
          <a:xfrm>
            <a:off x="0" y="5669273"/>
            <a:ext cx="1654625" cy="152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8dfc755657_0_0"/>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1800"/>
              <a:buChar char="•"/>
            </a:pPr>
            <a:r>
              <a:rPr lang="en-US" sz="1800"/>
              <a:t>XYZ is a private equity firm in US. Due to remarkable growth in the Cab Industry in last few years and multiple key players in the market, it is planning for an investment in Cab industry. </a:t>
            </a:r>
            <a:endParaRPr/>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n-US" sz="1800"/>
              <a:t>Objective : Provide actionable insights to help XYZ firm in identifying the right company for making investment.</a:t>
            </a:r>
            <a:endParaRPr/>
          </a:p>
          <a:p>
            <a:pPr indent="-114300" lvl="0" marL="22860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The analysis has been divided into four parts: </a:t>
            </a:r>
            <a:endParaRPr/>
          </a:p>
          <a:p>
            <a:pPr indent="-228600" lvl="0" marL="228600" rtl="0" algn="l">
              <a:lnSpc>
                <a:spcPct val="90000"/>
              </a:lnSpc>
              <a:spcBef>
                <a:spcPts val="1000"/>
              </a:spcBef>
              <a:spcAft>
                <a:spcPts val="0"/>
              </a:spcAft>
              <a:buClr>
                <a:schemeClr val="dk1"/>
              </a:buClr>
              <a:buSzPts val="1800"/>
              <a:buChar char="•"/>
            </a:pPr>
            <a:r>
              <a:rPr lang="en-US" sz="1800"/>
              <a:t>Data Understanding </a:t>
            </a:r>
            <a:endParaRPr/>
          </a:p>
          <a:p>
            <a:pPr indent="-228600" lvl="0" marL="228600" rtl="0" algn="l">
              <a:lnSpc>
                <a:spcPct val="90000"/>
              </a:lnSpc>
              <a:spcBef>
                <a:spcPts val="1000"/>
              </a:spcBef>
              <a:spcAft>
                <a:spcPts val="0"/>
              </a:spcAft>
              <a:buClr>
                <a:schemeClr val="dk1"/>
              </a:buClr>
              <a:buSzPts val="1800"/>
              <a:buChar char="•"/>
            </a:pPr>
            <a:r>
              <a:rPr lang="en-US" sz="1800"/>
              <a:t>Forecasting profit and number of rides for each cab type </a:t>
            </a:r>
            <a:endParaRPr/>
          </a:p>
          <a:p>
            <a:pPr indent="-228600" lvl="0" marL="228600" rtl="0" algn="l">
              <a:lnSpc>
                <a:spcPct val="90000"/>
              </a:lnSpc>
              <a:spcBef>
                <a:spcPts val="1000"/>
              </a:spcBef>
              <a:spcAft>
                <a:spcPts val="0"/>
              </a:spcAft>
              <a:buClr>
                <a:schemeClr val="dk1"/>
              </a:buClr>
              <a:buSzPts val="1800"/>
              <a:buChar char="•"/>
            </a:pPr>
            <a:r>
              <a:rPr lang="en-US" sz="1800"/>
              <a:t>Finding the most profitable Cab company </a:t>
            </a:r>
            <a:endParaRPr/>
          </a:p>
          <a:p>
            <a:pPr indent="-228600" lvl="0" marL="228600" rtl="0" algn="l">
              <a:lnSpc>
                <a:spcPct val="90000"/>
              </a:lnSpc>
              <a:spcBef>
                <a:spcPts val="1000"/>
              </a:spcBef>
              <a:spcAft>
                <a:spcPts val="0"/>
              </a:spcAft>
              <a:buClr>
                <a:schemeClr val="dk1"/>
              </a:buClr>
              <a:buSzPts val="1800"/>
              <a:buChar char="•"/>
            </a:pPr>
            <a:r>
              <a:rPr lang="en-US" sz="1800"/>
              <a:t>Recommendations for investment</a:t>
            </a:r>
            <a:endParaRPr/>
          </a:p>
        </p:txBody>
      </p:sp>
      <p:sp>
        <p:nvSpPr>
          <p:cNvPr id="98" name="Google Shape;98;g28dfc755657_0_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g28dfc755657_0_0"/>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8dfc755657_0_86"/>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g28dfc755657_0_86"/>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Customer Preference and Loyalty</a:t>
            </a:r>
            <a:endParaRPr/>
          </a:p>
        </p:txBody>
      </p:sp>
      <p:pic>
        <p:nvPicPr>
          <p:cNvPr id="106" name="Google Shape;106;g28dfc755657_0_86"/>
          <p:cNvPicPr preferRelativeResize="0"/>
          <p:nvPr/>
        </p:nvPicPr>
        <p:blipFill>
          <a:blip r:embed="rId3">
            <a:alphaModFix/>
          </a:blip>
          <a:stretch>
            <a:fillRect/>
          </a:stretch>
        </p:blipFill>
        <p:spPr>
          <a:xfrm>
            <a:off x="557738" y="1524137"/>
            <a:ext cx="6829680" cy="5181463"/>
          </a:xfrm>
          <a:prstGeom prst="rect">
            <a:avLst/>
          </a:prstGeom>
          <a:noFill/>
          <a:ln>
            <a:noFill/>
          </a:ln>
        </p:spPr>
      </p:pic>
      <p:pic>
        <p:nvPicPr>
          <p:cNvPr id="107" name="Google Shape;107;g28dfc755657_0_86"/>
          <p:cNvPicPr preferRelativeResize="0"/>
          <p:nvPr/>
        </p:nvPicPr>
        <p:blipFill>
          <a:blip r:embed="rId4">
            <a:alphaModFix/>
          </a:blip>
          <a:stretch>
            <a:fillRect/>
          </a:stretch>
        </p:blipFill>
        <p:spPr>
          <a:xfrm>
            <a:off x="8644875" y="1873890"/>
            <a:ext cx="1952000" cy="875050"/>
          </a:xfrm>
          <a:prstGeom prst="rect">
            <a:avLst/>
          </a:prstGeom>
          <a:noFill/>
          <a:ln>
            <a:noFill/>
          </a:ln>
        </p:spPr>
      </p:pic>
      <p:sp>
        <p:nvSpPr>
          <p:cNvPr id="108" name="Google Shape;108;g28dfc755657_0_86"/>
          <p:cNvSpPr txBox="1"/>
          <p:nvPr/>
        </p:nvSpPr>
        <p:spPr>
          <a:xfrm>
            <a:off x="7609825" y="3251225"/>
            <a:ext cx="4287600" cy="2336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Customers are three times as likely to pick Yellow Cab over Pink Cab.</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Yellow Cab customers are also more loyal, taking an average of 6.88 trips while Pink Cab customers take an average of 2.62.</a:t>
            </a:r>
            <a:endParaRPr sz="1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8dfc755657_0_93"/>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g28dfc755657_0_93"/>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Weekly Usage Trends</a:t>
            </a:r>
            <a:endParaRPr/>
          </a:p>
        </p:txBody>
      </p:sp>
      <p:pic>
        <p:nvPicPr>
          <p:cNvPr id="115" name="Google Shape;115;g28dfc755657_0_93"/>
          <p:cNvPicPr preferRelativeResize="0"/>
          <p:nvPr/>
        </p:nvPicPr>
        <p:blipFill>
          <a:blip r:embed="rId3">
            <a:alphaModFix/>
          </a:blip>
          <a:stretch>
            <a:fillRect/>
          </a:stretch>
        </p:blipFill>
        <p:spPr>
          <a:xfrm>
            <a:off x="341013" y="1513987"/>
            <a:ext cx="8685536" cy="5181463"/>
          </a:xfrm>
          <a:prstGeom prst="rect">
            <a:avLst/>
          </a:prstGeom>
          <a:noFill/>
          <a:ln>
            <a:noFill/>
          </a:ln>
        </p:spPr>
      </p:pic>
      <p:sp>
        <p:nvSpPr>
          <p:cNvPr id="116" name="Google Shape;116;g28dfc755657_0_93"/>
          <p:cNvSpPr txBox="1"/>
          <p:nvPr/>
        </p:nvSpPr>
        <p:spPr>
          <a:xfrm>
            <a:off x="9215125" y="3490013"/>
            <a:ext cx="2814300" cy="1229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Customer traffic increases greatly Friday through Sunday.</a:t>
            </a:r>
            <a:endParaRPr sz="17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8dfc755657_0_10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g28dfc755657_0_100"/>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Usage By City</a:t>
            </a:r>
            <a:endParaRPr/>
          </a:p>
        </p:txBody>
      </p:sp>
      <p:pic>
        <p:nvPicPr>
          <p:cNvPr id="123" name="Google Shape;123;g28dfc755657_0_100"/>
          <p:cNvPicPr preferRelativeResize="0"/>
          <p:nvPr/>
        </p:nvPicPr>
        <p:blipFill>
          <a:blip r:embed="rId3">
            <a:alphaModFix/>
          </a:blip>
          <a:stretch>
            <a:fillRect/>
          </a:stretch>
        </p:blipFill>
        <p:spPr>
          <a:xfrm>
            <a:off x="326875" y="1706875"/>
            <a:ext cx="8209301" cy="4907300"/>
          </a:xfrm>
          <a:prstGeom prst="rect">
            <a:avLst/>
          </a:prstGeom>
          <a:noFill/>
          <a:ln>
            <a:noFill/>
          </a:ln>
        </p:spPr>
      </p:pic>
      <p:sp>
        <p:nvSpPr>
          <p:cNvPr id="124" name="Google Shape;124;g28dfc755657_0_100"/>
          <p:cNvSpPr txBox="1"/>
          <p:nvPr/>
        </p:nvSpPr>
        <p:spPr>
          <a:xfrm>
            <a:off x="8646175" y="2499350"/>
            <a:ext cx="3220800" cy="3515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San Francisco, Washington DC, and Boston all have high cab user to population ratios at over 30%.</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Studies into the car-to-population ratio, public transport availability, traffic patterns, and size of the these cities can be used to identify specific cities to invest in.</a:t>
            </a:r>
            <a:endParaRPr sz="1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8dfc755657_0_10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g28dfc755657_0_109"/>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Payment Preferences</a:t>
            </a:r>
            <a:endParaRPr/>
          </a:p>
        </p:txBody>
      </p:sp>
      <p:sp>
        <p:nvSpPr>
          <p:cNvPr id="131" name="Google Shape;131;g28dfc755657_0_109"/>
          <p:cNvSpPr txBox="1"/>
          <p:nvPr/>
        </p:nvSpPr>
        <p:spPr>
          <a:xfrm>
            <a:off x="6400800" y="1544550"/>
            <a:ext cx="5354400" cy="1615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Both companies’ customers show a preference for card, but both payment methods share a significant portion of transactions.</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The profit distribution mirrors the distribution for both companies.</a:t>
            </a:r>
            <a:endParaRPr sz="1700">
              <a:latin typeface="Calibri"/>
              <a:ea typeface="Calibri"/>
              <a:cs typeface="Calibri"/>
              <a:sym typeface="Calibri"/>
            </a:endParaRPr>
          </a:p>
        </p:txBody>
      </p:sp>
      <p:pic>
        <p:nvPicPr>
          <p:cNvPr id="132" name="Google Shape;132;g28dfc755657_0_109"/>
          <p:cNvPicPr preferRelativeResize="0"/>
          <p:nvPr/>
        </p:nvPicPr>
        <p:blipFill>
          <a:blip r:embed="rId3">
            <a:alphaModFix/>
          </a:blip>
          <a:stretch>
            <a:fillRect/>
          </a:stretch>
        </p:blipFill>
        <p:spPr>
          <a:xfrm>
            <a:off x="171800" y="1544550"/>
            <a:ext cx="5747325" cy="3584718"/>
          </a:xfrm>
          <a:prstGeom prst="rect">
            <a:avLst/>
          </a:prstGeom>
          <a:noFill/>
          <a:ln>
            <a:noFill/>
          </a:ln>
        </p:spPr>
      </p:pic>
      <p:pic>
        <p:nvPicPr>
          <p:cNvPr id="133" name="Google Shape;133;g28dfc755657_0_109"/>
          <p:cNvPicPr preferRelativeResize="0"/>
          <p:nvPr/>
        </p:nvPicPr>
        <p:blipFill>
          <a:blip r:embed="rId4">
            <a:alphaModFix/>
          </a:blip>
          <a:stretch>
            <a:fillRect/>
          </a:stretch>
        </p:blipFill>
        <p:spPr>
          <a:xfrm>
            <a:off x="6081700" y="3159750"/>
            <a:ext cx="5876725" cy="3505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8dfc755657_0_11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g28dfc755657_0_119"/>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Comparison</a:t>
            </a:r>
            <a:endParaRPr/>
          </a:p>
        </p:txBody>
      </p:sp>
      <p:sp>
        <p:nvSpPr>
          <p:cNvPr id="140" name="Google Shape;140;g28dfc755657_0_119"/>
          <p:cNvSpPr txBox="1"/>
          <p:nvPr/>
        </p:nvSpPr>
        <p:spPr>
          <a:xfrm>
            <a:off x="6400800" y="1544550"/>
            <a:ext cx="5354400" cy="1615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Yellow Cab dominates profit in nearly every city. This gap is more significant the bigger the city is.</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Yellow Cab also boasts double the profit the margin or more in most cities.</a:t>
            </a:r>
            <a:endParaRPr sz="1700">
              <a:latin typeface="Calibri"/>
              <a:ea typeface="Calibri"/>
              <a:cs typeface="Calibri"/>
              <a:sym typeface="Calibri"/>
            </a:endParaRPr>
          </a:p>
        </p:txBody>
      </p:sp>
      <p:pic>
        <p:nvPicPr>
          <p:cNvPr id="141" name="Google Shape;141;g28dfc755657_0_119"/>
          <p:cNvPicPr preferRelativeResize="0"/>
          <p:nvPr/>
        </p:nvPicPr>
        <p:blipFill>
          <a:blip r:embed="rId3">
            <a:alphaModFix/>
          </a:blip>
          <a:stretch>
            <a:fillRect/>
          </a:stretch>
        </p:blipFill>
        <p:spPr>
          <a:xfrm>
            <a:off x="152400" y="1524125"/>
            <a:ext cx="5795550" cy="3464425"/>
          </a:xfrm>
          <a:prstGeom prst="rect">
            <a:avLst/>
          </a:prstGeom>
          <a:noFill/>
          <a:ln>
            <a:noFill/>
          </a:ln>
        </p:spPr>
      </p:pic>
      <p:pic>
        <p:nvPicPr>
          <p:cNvPr id="142" name="Google Shape;142;g28dfc755657_0_119"/>
          <p:cNvPicPr preferRelativeResize="0"/>
          <p:nvPr/>
        </p:nvPicPr>
        <p:blipFill>
          <a:blip r:embed="rId4">
            <a:alphaModFix/>
          </a:blip>
          <a:stretch>
            <a:fillRect/>
          </a:stretch>
        </p:blipFill>
        <p:spPr>
          <a:xfrm>
            <a:off x="6026150" y="3088650"/>
            <a:ext cx="6013449" cy="3587401"/>
          </a:xfrm>
          <a:prstGeom prst="rect">
            <a:avLst/>
          </a:prstGeom>
          <a:noFill/>
          <a:ln>
            <a:noFill/>
          </a:ln>
        </p:spPr>
      </p:pic>
      <p:pic>
        <p:nvPicPr>
          <p:cNvPr id="143" name="Google Shape;143;g28dfc755657_0_119"/>
          <p:cNvPicPr preferRelativeResize="0"/>
          <p:nvPr/>
        </p:nvPicPr>
        <p:blipFill>
          <a:blip r:embed="rId5">
            <a:alphaModFix/>
          </a:blip>
          <a:stretch>
            <a:fillRect/>
          </a:stretch>
        </p:blipFill>
        <p:spPr>
          <a:xfrm>
            <a:off x="1777975" y="5334000"/>
            <a:ext cx="2679325" cy="88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8dfc755657_0_14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g28dfc755657_0_142"/>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Conclusions</a:t>
            </a:r>
            <a:endParaRPr/>
          </a:p>
        </p:txBody>
      </p:sp>
      <p:sp>
        <p:nvSpPr>
          <p:cNvPr id="150" name="Google Shape;150;g28dfc755657_0_142"/>
          <p:cNvSpPr txBox="1"/>
          <p:nvPr/>
        </p:nvSpPr>
        <p:spPr>
          <a:xfrm>
            <a:off x="838200" y="1920475"/>
            <a:ext cx="10439400" cy="4744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Yellow Cab has a more extensive presence and higher number of trips across most cities.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Age does have an influence on the amount paid for cab rides. Middle-aged customers (around 30-40 years) tend to spend more on their trips.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The preference for payment mode varies between companies. Pink Cab users have a more balanced preference between cash and card, while Yellow Cab users have a noticeable inclination towards using cards.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he number of cab users isn't always directly proportional to the population of the city. Some cities with smaller populations have a relatively high number of cab users, suggesting factors other than just population size influencing cab usage. Miami, Silicon Valley, and Orange County have very low cab user to population ratios and should be further investigated.</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There is evident seasonality in the number of customers using the cab service. Both companies experience a surge in demand around the months of December and January, possibly due to holidays and festive seasons.</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2020-12-18T04:50:05Z</dcterms:created>
</cp:coreProperties>
</file>