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25" r:id="rId5"/>
    <p:sldId id="350" r:id="rId6"/>
    <p:sldId id="364" r:id="rId7"/>
    <p:sldId id="365" r:id="rId8"/>
    <p:sldId id="367" r:id="rId9"/>
    <p:sldId id="368" r:id="rId10"/>
    <p:sldId id="369" r:id="rId11"/>
    <p:sldId id="370" r:id="rId12"/>
    <p:sldId id="363" r:id="rId13"/>
    <p:sldId id="360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C"/>
    <a:srgbClr val="FABD0F"/>
    <a:srgbClr val="A7A9AC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408B51-C78C-48FB-8298-7E6A0959BCD8}" v="9" dt="2025-03-04T15:42:58.685"/>
    <p1510:client id="{138908C2-B3DE-E270-9EFA-C5173D78C295}" v="996" dt="2025-03-05T15:53:54.868"/>
    <p1510:client id="{3D9D47B4-3333-DEC8-C85E-7C20F2458199}" v="107" dt="2025-03-05T16:55:43.236"/>
    <p1510:client id="{72518B5B-12C3-A4F6-FF3C-DC6F0EB6D46A}" v="1" dt="2025-03-04T15:57:57.387"/>
    <p1510:client id="{8DF352A9-B930-5C7B-9565-77E179C52E07}" v="2407" dt="2025-03-05T17:10:31.922"/>
    <p1510:client id="{B8E82FFF-0607-6FAA-955F-9E8A82F51EF3}" v="231" dt="2025-03-05T15:55:43.631"/>
    <p1510:client id="{D0DE0BB4-D1C9-63C3-A71C-587F64188855}" v="316" dt="2025-03-04T23:56:18.135"/>
    <p1510:client id="{D1720F1A-81E9-F1A3-589D-90FE301CBD73}" v="190" dt="2025-03-05T16:47:10.218"/>
    <p1510:client id="{E8043734-54C8-A662-CB2E-8AC45130CC85}" v="1" dt="2025-03-05T17:32:31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1042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3A3-DD42-A905-438119EAD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3A3-DD42-A905-438119EAD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3A3-DD42-A905-438119EADF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3A3-DD42-A905-438119EADF5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3A3-DD42-A905-438119EAD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8-BA48-A794-5420EB3BE6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18-BA48-A794-5420EB3BE6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E18-BA48-A794-5420EB3BE6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E18-BA48-A794-5420EB3BE6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85380852498E-2"/>
          <c:y val="0.87140866127910377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6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1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rgbClr val="FABD0F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0" i="0" spc="20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MONTH XX,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5DBD6-B755-CC4D-8D1E-AC4651E761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CBB4C3-5B69-5C9F-1609-D4EBA05E9D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47025" y="6057901"/>
            <a:ext cx="35496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blu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50E892-DFEC-B148-BD77-F7F79A8B6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5912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accent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magna at </a:t>
            </a:r>
            <a:r>
              <a:rPr lang="en-US" err="1"/>
              <a:t>neque</a:t>
            </a:r>
            <a:r>
              <a:rPr lang="en-US"/>
              <a:t> convallis, id vestibulum nisi </a:t>
            </a:r>
            <a:r>
              <a:rPr lang="en-US" err="1"/>
              <a:t>vulputate</a:t>
            </a:r>
            <a:r>
              <a:rPr lang="en-US"/>
              <a:t>. Sed fermentum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53333-0FCD-FF41-A359-6DE7E02F2E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1D283C-56AD-016B-4D36-17657F6C96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re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50E892-DFEC-B148-BD77-F7F79A8B6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5912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tx2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magna at </a:t>
            </a:r>
            <a:r>
              <a:rPr lang="en-US" err="1"/>
              <a:t>neque</a:t>
            </a:r>
            <a:r>
              <a:rPr lang="en-US"/>
              <a:t> convallis, id vestibulum nisi </a:t>
            </a:r>
            <a:r>
              <a:rPr lang="en-US" err="1"/>
              <a:t>vulputate</a:t>
            </a:r>
            <a:r>
              <a:rPr lang="en-US"/>
              <a:t>. Sed fermentum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53333-0FCD-FF41-A359-6DE7E02F2E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0BC315-B320-890B-A9EF-B24EE55D9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9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50E892-DFEC-B148-BD77-F7F79A8B6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591200"/>
            <a:ext cx="5170199" cy="2560124"/>
          </a:xfrm>
          <a:prstGeom prst="roundRect">
            <a:avLst>
              <a:gd name="adj" fmla="val 193"/>
            </a:avLst>
          </a:prstGeom>
          <a:solidFill>
            <a:srgbClr val="FABD0F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magna at </a:t>
            </a:r>
            <a:r>
              <a:rPr lang="en-US" err="1"/>
              <a:t>neque</a:t>
            </a:r>
            <a:r>
              <a:rPr lang="en-US"/>
              <a:t> convallis, id vestibulum nisi </a:t>
            </a:r>
            <a:r>
              <a:rPr lang="en-US" err="1"/>
              <a:t>vulputate</a:t>
            </a:r>
            <a:r>
              <a:rPr lang="en-US"/>
              <a:t>. Sed fermentum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53333-0FCD-FF41-A359-6DE7E02F2E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DFCED-DA7A-C8F2-B112-85E47D14E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57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592263"/>
            <a:ext cx="5172075" cy="457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F37168-22FB-CD40-9B53-116C84B384E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5245100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/>
              <a:t>Chart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58FB9F-3F87-6A49-9D8A-2BB899FFD8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43765-B172-C4B8-8887-D5203D933A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C9C1D9-1BE0-3B41-98B5-532649D8D85E}"/>
              </a:ext>
            </a:extLst>
          </p:cNvPr>
          <p:cNvSpPr/>
          <p:nvPr userDrawn="1"/>
        </p:nvSpPr>
        <p:spPr>
          <a:xfrm>
            <a:off x="6324600" y="1592263"/>
            <a:ext cx="5172075" cy="457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534707B-8252-B042-9F8A-82CF4C08AFD0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5346701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557EFD-0193-974B-AA18-B675053098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2E73BCD6-B567-494E-A004-604C681A52BA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211521816"/>
              </p:ext>
            </p:extLst>
          </p:nvPr>
        </p:nvGraphicFramePr>
        <p:xfrm>
          <a:off x="6560142" y="1787492"/>
          <a:ext cx="4690087" cy="3432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778706-7966-AC69-47F2-DE5326528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DAF9DC-6E5F-3D41-AD8B-E8861F8BD14C}"/>
              </a:ext>
            </a:extLst>
          </p:cNvPr>
          <p:cNvSpPr/>
          <p:nvPr userDrawn="1"/>
        </p:nvSpPr>
        <p:spPr>
          <a:xfrm>
            <a:off x="6324600" y="1592263"/>
            <a:ext cx="5172075" cy="4579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CC29C47-404C-1B45-A779-B240E1DEAFF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224068772"/>
              </p:ext>
            </p:extLst>
          </p:nvPr>
        </p:nvGraphicFramePr>
        <p:xfrm>
          <a:off x="6653734" y="1818434"/>
          <a:ext cx="4484166" cy="3443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C3B9C-F33C-8340-8DB0-ACB878D991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1C212D-EA21-2E43-99FE-661794AC19D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5346701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/>
              <a:t>Chart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F2EA3E-4882-E386-12F9-0BD75CB461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C3B9C-F33C-8340-8DB0-ACB878D99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23176883"/>
              </p:ext>
            </p:extLst>
          </p:nvPr>
        </p:nvGraphicFramePr>
        <p:xfrm>
          <a:off x="685800" y="1592262"/>
          <a:ext cx="10936087" cy="45720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5741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319396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Tactic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Estimated Costs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54005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4480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Subtotal</a:t>
                      </a:r>
                      <a:endParaRPr lang="en-CA" sz="1200" b="1" i="0"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$9,000.00</a:t>
                      </a:r>
                      <a:endParaRPr lang="en-CA" sz="1200" b="1" i="0"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CA" sz="16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15% fee</a:t>
                      </a:r>
                      <a:endParaRPr lang="en-CA" sz="1200" b="1" i="0"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 SemiBold" panose="020B0606030504020204" pitchFamily="34" charset="0"/>
                          <a:ea typeface="Open Sans SemiBold" panose="020B0606030504020204" pitchFamily="34" charset="0"/>
                          <a:cs typeface="Open Sans SemiBold" panose="020B0606030504020204" pitchFamily="34" charset="0"/>
                        </a:rPr>
                        <a:t>$1,350.00</a:t>
                      </a:r>
                      <a:endParaRPr lang="en-CA" sz="1200" b="1" i="0">
                        <a:effectLst/>
                        <a:latin typeface="Open Sans SemiBold" panose="020B0606030504020204" pitchFamily="34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CA" sz="16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Total</a:t>
                      </a:r>
                      <a:endParaRPr lang="en-CA" sz="1200" b="1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b="1" i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$10,350.00</a:t>
                      </a:r>
                      <a:endParaRPr lang="en-CA" sz="1200" b="1" i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endParaRPr lang="en-CA" sz="1600">
                        <a:effectLst/>
                        <a:latin typeface="Times" panose="02020603050405020304" pitchFamily="18" charset="0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74769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72FD4-DD9E-F80A-DED2-CA3F895F6E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5C3B9C-F33C-8340-8DB0-ACB878D991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17471B-1C3C-ECC4-9F2D-27ADB88AD4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tural presentation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705274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E587E-971A-AE4C-A03D-10208DBE7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FDC272-0386-FB29-7CD9-1E666EA90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56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67561" y="2145162"/>
            <a:ext cx="3456878" cy="2343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B73D73-65C6-F840-B924-81F2EF1B5B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 page –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682FE4F-D602-7347-B9F6-0C6B7E7C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905751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70CACF-03AD-CC46-92EA-48723E12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905751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02637-AA50-8B42-A91A-9134A912646D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217B-C783-2542-B203-819ED621A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4B6AB6-F0BB-0DA4-8F37-4A517D5EDB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47025" y="6057901"/>
            <a:ext cx="35496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34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 page – yellow">
    <p:bg>
      <p:bgPr>
        <a:solidFill>
          <a:srgbClr val="FABD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682FE4F-D602-7347-B9F6-0C6B7E7C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905751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70CACF-03AD-CC46-92EA-48723E12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905751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02637-AA50-8B42-A91A-9134A912646D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217B-C783-2542-B203-819ED621A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flipH="1">
            <a:off x="0" y="0"/>
            <a:ext cx="121920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D69B8-8E0F-EBE5-AE77-71F57DB994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47025" y="6057901"/>
            <a:ext cx="35496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642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 page –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682FE4F-D602-7347-B9F6-0C6B7E7CD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905751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A70CACF-03AD-CC46-92EA-48723E127C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905751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702637-AA50-8B42-A91A-9134A912646D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AD217B-C783-2542-B203-819ED621A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2BB00D-7F8F-FB53-873F-14AA43D87A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947025" y="6057901"/>
            <a:ext cx="3549651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65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8768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E587E-971A-AE4C-A03D-10208DBE7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656A96-3ECA-7D89-FF2B-84C2862EE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705274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10897090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E587E-971A-AE4C-A03D-10208DBE7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27BFF7-096B-9EFC-C009-79829FBE3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2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84E749-3BF0-CF43-BD8D-E70FC16313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36A1E-E28B-0F92-858E-AC205956BE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518E54-571D-EE4F-9DB6-F9EF51BA09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6E18BC-5EA4-8FB1-BC19-FF958C16F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705964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2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E50E892-DFEC-B148-BD77-F7F79A8B6B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5912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accent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Suspendisse</a:t>
            </a:r>
            <a:r>
              <a:rPr lang="en-US"/>
              <a:t> </a:t>
            </a:r>
            <a:r>
              <a:rPr lang="en-US" err="1"/>
              <a:t>mollis</a:t>
            </a:r>
            <a:r>
              <a:rPr lang="en-US"/>
              <a:t> </a:t>
            </a:r>
            <a:r>
              <a:rPr lang="en-US" err="1"/>
              <a:t>laoreet</a:t>
            </a:r>
            <a:r>
              <a:rPr lang="en-US"/>
              <a:t> </a:t>
            </a:r>
            <a:r>
              <a:rPr lang="en-US" err="1"/>
              <a:t>faucibus</a:t>
            </a:r>
            <a:r>
              <a:rPr lang="en-US"/>
              <a:t>. </a:t>
            </a:r>
            <a:r>
              <a:rPr lang="en-US" err="1"/>
              <a:t>Vivamus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magna at </a:t>
            </a:r>
            <a:r>
              <a:rPr lang="en-US" err="1"/>
              <a:t>neque</a:t>
            </a:r>
            <a:r>
              <a:rPr lang="en-US"/>
              <a:t> convallis, id vestibulum nisi </a:t>
            </a:r>
            <a:r>
              <a:rPr lang="en-US" err="1"/>
              <a:t>vulputate</a:t>
            </a:r>
            <a:r>
              <a:rPr lang="en-US"/>
              <a:t>. Sed fermentum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5267815" cy="47293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9453333-0FCD-FF41-A359-6DE7E02F2E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165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A2A2BF-683C-6D04-12A8-177A2E7A7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436913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759701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37F6A-036D-6823-4824-F0B7883F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4C74C-D503-6444-9EE9-293FAB2A7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9" r:id="rId3"/>
    <p:sldLayoutId id="2147483697" r:id="rId4"/>
    <p:sldLayoutId id="2147483703" r:id="rId5"/>
    <p:sldLayoutId id="2147483687" r:id="rId6"/>
    <p:sldLayoutId id="2147483688" r:id="rId7"/>
    <p:sldLayoutId id="2147483695" r:id="rId8"/>
    <p:sldLayoutId id="2147483689" r:id="rId9"/>
    <p:sldLayoutId id="2147483698" r:id="rId10"/>
    <p:sldLayoutId id="2147483700" r:id="rId11"/>
    <p:sldLayoutId id="2147483701" r:id="rId12"/>
    <p:sldLayoutId id="2147483696" r:id="rId13"/>
    <p:sldLayoutId id="2147483693" r:id="rId14"/>
    <p:sldLayoutId id="2147483694" r:id="rId15"/>
    <p:sldLayoutId id="2147483704" r:id="rId16"/>
    <p:sldLayoutId id="2147483705" r:id="rId17"/>
    <p:sldLayoutId id="2147483702" r:id="rId18"/>
    <p:sldLayoutId id="2147483655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orient="horz" pos="1003" userDrawn="1">
          <p15:clr>
            <a:srgbClr val="F26B43"/>
          </p15:clr>
        </p15:guide>
        <p15:guide id="4" orient="horz" pos="1224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168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672" userDrawn="1">
          <p15:clr>
            <a:srgbClr val="F26B43"/>
          </p15:clr>
        </p15:guide>
        <p15:guide id="14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1349477"/>
            <a:ext cx="8602237" cy="2249129"/>
          </a:xfrm>
        </p:spPr>
        <p:txBody>
          <a:bodyPr/>
          <a:lstStyle/>
          <a:p>
            <a:r>
              <a:rPr lang="en-US" dirty="0">
                <a:latin typeface="Open Sans SemiBold"/>
                <a:ea typeface="Open Sans SemiBold"/>
                <a:cs typeface="Open Sans SemiBold"/>
              </a:rPr>
              <a:t>A Comparative Analysis of SNARKs and Bulletproofs in Voting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533760"/>
            <a:ext cx="10891875" cy="538730"/>
          </a:xfrm>
        </p:spPr>
        <p:txBody>
          <a:bodyPr/>
          <a:lstStyle/>
          <a:p>
            <a:r>
              <a:rPr lang="en-US" dirty="0">
                <a:latin typeface="Open Sans SemiBold"/>
                <a:ea typeface="Open Sans SemiBold"/>
                <a:cs typeface="Open Sans SemiBold"/>
              </a:rPr>
              <a:t>CISC 878: Advanced Cryptographic Techniques Project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800" y="5013863"/>
            <a:ext cx="10891875" cy="389812"/>
          </a:xfrm>
        </p:spPr>
        <p:txBody>
          <a:bodyPr/>
          <a:lstStyle/>
          <a:p>
            <a:r>
              <a:rPr lang="en-US" sz="1300" i="1" dirty="0">
                <a:latin typeface="Open Sans"/>
                <a:ea typeface="Open Sans"/>
                <a:cs typeface="Open Sans"/>
              </a:rPr>
              <a:t>Matthew Richard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1B9C4-15D8-2D01-D056-D8B3A0A6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4073-E7C2-B419-5A29-4AD80B720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482" y="1343891"/>
            <a:ext cx="7868596" cy="451488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000" b="1" i="1" dirty="0"/>
              <a:t>[1]    </a:t>
            </a:r>
            <a:r>
              <a:rPr lang="en-US" sz="1000" i="1" dirty="0"/>
              <a:t>Matt Bishop and Sean </a:t>
            </a:r>
            <a:r>
              <a:rPr lang="en-US" sz="1000" i="1" dirty="0" err="1"/>
              <a:t>Peisert</a:t>
            </a:r>
            <a:r>
              <a:rPr lang="en-US" sz="1000" i="1" dirty="0"/>
              <a:t>. 2012. Security and Elections. IEEE Security &amp; Privacy 10, 5 (2012), 64–67. </a:t>
            </a:r>
            <a:r>
              <a:rPr lang="en-US" sz="1000" i="1" dirty="0" err="1"/>
              <a:t>DOI:https</a:t>
            </a:r>
            <a:r>
              <a:rPr lang="en-US" sz="1000" i="1" dirty="0"/>
              <a:t>://doi.org/10.1109/MSP.2012.127</a:t>
            </a:r>
          </a:p>
          <a:p>
            <a:pPr marL="0" indent="0">
              <a:buNone/>
            </a:pPr>
            <a:r>
              <a:rPr lang="en-US" sz="1000" b="1" i="1" dirty="0"/>
              <a:t>[2]    </a:t>
            </a:r>
            <a:r>
              <a:rPr lang="en-US" sz="1000" i="1" dirty="0"/>
              <a:t>Muharman Lubis, Mira </a:t>
            </a:r>
            <a:r>
              <a:rPr lang="en-US" sz="1000" i="1" dirty="0" err="1"/>
              <a:t>Kartiwi</a:t>
            </a:r>
            <a:r>
              <a:rPr lang="en-US" sz="1000" i="1" dirty="0"/>
              <a:t>, and Sonny </a:t>
            </a:r>
            <a:r>
              <a:rPr lang="en-US" sz="1000" i="1" dirty="0" err="1"/>
              <a:t>Zulhuda</a:t>
            </a:r>
            <a:r>
              <a:rPr lang="en-US" sz="1000" i="1" dirty="0"/>
              <a:t>. 2016. Election fraud and privacy related issues: Addressing electoral integrity. In 2016 International Conference on Informatics and Computing (ICIC), 227–232. </a:t>
            </a:r>
            <a:r>
              <a:rPr lang="en-US" sz="1000" i="1" dirty="0" err="1"/>
              <a:t>DOI:https</a:t>
            </a:r>
            <a:r>
              <a:rPr lang="en-US" sz="1000" i="1" dirty="0"/>
              <a:t>://doi.org/10.1109/IAC.2016.7905720 </a:t>
            </a:r>
          </a:p>
          <a:p>
            <a:pPr marL="0" indent="0">
              <a:buNone/>
            </a:pPr>
            <a:r>
              <a:rPr lang="en-US" sz="1000" b="1" i="1" dirty="0"/>
              <a:t>[3]    </a:t>
            </a:r>
            <a:r>
              <a:rPr lang="en-US" sz="1000" i="1" dirty="0"/>
              <a:t>Siqi Liu. 2022. Privacy Protection Revolution: Zero-knowledge Proof. In 2022 International Conference on Data Analytics, Computing and Artificial Intelligence (ICDACAI), 394–397. </a:t>
            </a:r>
            <a:r>
              <a:rPr lang="en-US" sz="1000" i="1" dirty="0" err="1"/>
              <a:t>DOI:https</a:t>
            </a:r>
            <a:r>
              <a:rPr lang="en-US" sz="1000" i="1" dirty="0"/>
              <a:t>://doi.org/10.1109/ICDACAI57211.2022.00084 </a:t>
            </a:r>
          </a:p>
          <a:p>
            <a:pPr marL="0" indent="0">
              <a:buNone/>
            </a:pPr>
            <a:r>
              <a:rPr lang="en-US" sz="1000" b="1" i="1" dirty="0"/>
              <a:t>[4]</a:t>
            </a:r>
            <a:r>
              <a:rPr lang="en-US" sz="1000" i="1" dirty="0"/>
              <a:t> Benedikt </a:t>
            </a:r>
            <a:r>
              <a:rPr lang="en-US" sz="1000" i="1" dirty="0" err="1"/>
              <a:t>Bünz</a:t>
            </a:r>
            <a:r>
              <a:rPr lang="en-US" sz="1000" i="1" dirty="0"/>
              <a:t>, Jonathan Bootle, Dan </a:t>
            </a:r>
            <a:r>
              <a:rPr lang="en-US" sz="1000" i="1" dirty="0" err="1"/>
              <a:t>Boneh</a:t>
            </a:r>
            <a:r>
              <a:rPr lang="en-US" sz="1000" i="1" dirty="0"/>
              <a:t>, Andrew Poelstra, Pieter </a:t>
            </a:r>
            <a:r>
              <a:rPr lang="en-US" sz="1000" i="1" dirty="0" err="1"/>
              <a:t>Wuille</a:t>
            </a:r>
            <a:r>
              <a:rPr lang="en-US" sz="1000" i="1" dirty="0"/>
              <a:t>, and Greg Maxwell. 2018. Bulletproofs: Short Proofs for Confidential Transactions and More. In 2018 IEEE Symposium on Security and Privacy (SP), 315–334. </a:t>
            </a:r>
            <a:r>
              <a:rPr lang="en-US" sz="1000" i="1" dirty="0" err="1"/>
              <a:t>DOI:https</a:t>
            </a:r>
            <a:r>
              <a:rPr lang="en-US" sz="1000" i="1" dirty="0"/>
              <a:t>://doi.org/10.1109/SP.2018.00020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A928-4B58-C63F-BF76-DF74469F09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6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538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FF-EB58-972E-E46A-DBBD7750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0B66D-840F-2859-FD17-8BFE12B4B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z="1600" smtClean="0">
                <a:solidFill>
                  <a:schemeClr val="tx1"/>
                </a:solidFill>
              </a:rPr>
              <a:t>1</a:t>
            </a:fld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D4C69B04-CE0A-1660-4BD3-A801B9692FF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8770752"/>
              </p:ext>
            </p:extLst>
          </p:nvPr>
        </p:nvGraphicFramePr>
        <p:xfrm>
          <a:off x="692613" y="1340696"/>
          <a:ext cx="10711144" cy="4779987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0711144">
                  <a:extLst>
                    <a:ext uri="{9D8B030D-6E8A-4147-A177-3AD203B41FA5}">
                      <a16:colId xmlns:a16="http://schemas.microsoft.com/office/drawing/2014/main" val="3849767016"/>
                    </a:ext>
                  </a:extLst>
                </a:gridCol>
              </a:tblGrid>
              <a:tr h="574579">
                <a:tc>
                  <a:txBody>
                    <a:bodyPr/>
                    <a:lstStyle/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1.    Introduction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872998"/>
                  </a:ext>
                </a:extLst>
              </a:tr>
              <a:tr h="1172552">
                <a:tc>
                  <a:txBody>
                    <a:bodyPr/>
                    <a:lstStyle/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2.    Background</a:t>
                      </a:r>
                    </a:p>
                    <a:p>
                      <a:pPr marL="342900" indent="-342900" algn="l">
                        <a:buAutoNum type="arabicPeriod" startAt="5"/>
                      </a:pPr>
                      <a:endParaRPr lang="en-CA" sz="200" b="0" dirty="0">
                        <a:solidFill>
                          <a:schemeClr val="tx1"/>
                        </a:solidFill>
                      </a:endParaRP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CA" sz="1400" b="0" i="1" dirty="0">
                          <a:solidFill>
                            <a:schemeClr val="tx1"/>
                          </a:solidFill>
                        </a:rPr>
                        <a:t>Zero-Knowledge Proofs</a:t>
                      </a:r>
                    </a:p>
                    <a:p>
                      <a:pPr marL="800100" lvl="1" indent="-342900" algn="l">
                        <a:buFont typeface="Wingdings" panose="05000000000000000000" pitchFamily="2" charset="2"/>
                        <a:buChar char="§"/>
                      </a:pPr>
                      <a:r>
                        <a:rPr lang="en-CA" sz="1400" b="0" i="1" dirty="0">
                          <a:solidFill>
                            <a:schemeClr val="tx1"/>
                          </a:solidFill>
                        </a:rPr>
                        <a:t>SNARKs &amp; Bulletproofs</a:t>
                      </a:r>
                    </a:p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28040"/>
                  </a:ext>
                </a:extLst>
              </a:tr>
              <a:tr h="892289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3.    Methodology</a:t>
                      </a:r>
                    </a:p>
                    <a:p>
                      <a:pPr marL="0" indent="0" algn="l">
                        <a:buNone/>
                      </a:pPr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83209"/>
                  </a:ext>
                </a:extLst>
              </a:tr>
              <a:tr h="892289">
                <a:tc>
                  <a:txBody>
                    <a:bodyPr/>
                    <a:lstStyle/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4.    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54915"/>
                  </a:ext>
                </a:extLst>
              </a:tr>
              <a:tr h="892289">
                <a:tc>
                  <a:txBody>
                    <a:bodyPr/>
                    <a:lstStyle/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="0" dirty="0">
                          <a:solidFill>
                            <a:schemeClr val="tx1"/>
                          </a:solidFill>
                        </a:rPr>
                        <a:t>5.    Conclusion</a:t>
                      </a:r>
                    </a:p>
                    <a:p>
                      <a:pPr algn="l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686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4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4AAE-A463-2F02-10BA-77AFAF6F4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0F84D-54E9-2CF4-99B9-0576B51AC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335713"/>
            <a:ext cx="10754697" cy="522428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Every few years, we face municipal, provincial, and federal elections, in which we gather together as a community to vote for our new representative in different levels of the government.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From decisions on national policies to local schooling and healthcare, in an election, every vote shapes our future.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Unfortunately, elections create many security vulnerabilities that can impact the integrity and privacy of voting.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i.e. Voter Fraud, Duplicate Voting, and Privacy Breaches.</a:t>
            </a:r>
          </a:p>
          <a:p>
            <a:pPr marL="0" indent="0">
              <a:buNone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To mitigate an election's security vulnerabilities; I propose the use of zero-knowledge proofs for a voting system.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In my work, I compare two different zero-knowledge proof schemes, SNARKs and Bulletproofs, in a voting domain.</a:t>
            </a:r>
          </a:p>
          <a:p>
            <a:pPr lvl="2">
              <a:buFont typeface="Wingdings"/>
              <a:buChar char="§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7CFF-472B-B4AE-61F9-9309FFD29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9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C6A76-FAE7-31F8-0851-774A79B70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4910-0040-585F-F470-5288951C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Zero-Knowledge Proofs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B8C9-E6EF-EA03-EED0-65C8FBEB9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442852"/>
            <a:ext cx="8292167" cy="47293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Zero-knowledge proofs are a cryptographic method where one party (the prover) convinces another party (the verifier) that a statement is true without revealing anything about the statement.</a:t>
            </a:r>
            <a:endParaRPr lang="en-US" sz="1400" dirty="0"/>
          </a:p>
          <a:p>
            <a:pPr>
              <a:buFont typeface="Wingdings" panose="020B0604020202020204" pitchFamily="34" charset="0"/>
              <a:buChar char="§"/>
            </a:pPr>
            <a:endParaRPr lang="en-US" sz="1400" dirty="0"/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Zero-knowledge proofs uphold privacy, security, and integrity by allowing verification without revealing sensitive information.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D913C-9C9D-0151-A2F0-035212AB9A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03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6AF7-523D-5B63-05F3-9FA4ED14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1FCE9-99CD-488D-7648-4C5A2C4F5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51B2DDDD-A317-002B-BAA4-75C3FF20F41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5882017"/>
              </p:ext>
            </p:extLst>
          </p:nvPr>
        </p:nvGraphicFramePr>
        <p:xfrm>
          <a:off x="876000" y="1159073"/>
          <a:ext cx="10440000" cy="453985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109528238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555913773"/>
                    </a:ext>
                  </a:extLst>
                </a:gridCol>
                <a:gridCol w="4680000">
                  <a:extLst>
                    <a:ext uri="{9D8B030D-6E8A-4147-A177-3AD203B41FA5}">
                      <a16:colId xmlns:a16="http://schemas.microsoft.com/office/drawing/2014/main" val="3922190081"/>
                    </a:ext>
                  </a:extLst>
                </a:gridCol>
              </a:tblGrid>
              <a:tr h="87511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SNARKs</a:t>
                      </a:r>
                    </a:p>
                    <a:p>
                      <a:pPr algn="ctr"/>
                      <a:r>
                        <a:rPr lang="en-CA" dirty="0"/>
                        <a:t>(</a:t>
                      </a:r>
                      <a:r>
                        <a:rPr lang="en-US" dirty="0"/>
                        <a:t>Succinct Non-Interactive Arguments of Knowledge</a:t>
                      </a:r>
                      <a:r>
                        <a:rPr lang="en-CA" dirty="0"/>
                        <a:t>)</a:t>
                      </a:r>
                    </a:p>
                  </a:txBody>
                  <a:tcPr anchor="ctr">
                    <a:lnR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Bulletproofs</a:t>
                      </a:r>
                    </a:p>
                  </a:txBody>
                  <a:tcPr anchor="ctr">
                    <a:lnL>
                      <a:noFill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66967"/>
                  </a:ext>
                </a:extLst>
              </a:tr>
              <a:tr h="362545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Convert a statement we want to prove into a mathematical equation.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Prover and verifier keys are generated in a trusted setup process.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The prover generates a proof using the secret value and prover key.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CA" sz="14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CA" sz="1400" dirty="0"/>
                        <a:t>The verifier checks the proof using the verifier key.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CA" sz="140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CA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Convert a statement we want to prove into a mathematical equation using range proofs.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Public parameters (generators) are created in a setup process that doesn't require trust.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The prover generates a proof using the secret value and public parameters.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400" dirty="0"/>
                        <a:t> The verifier checks the proof using the public parameters.</a:t>
                      </a:r>
                      <a:endParaRPr lang="en-CA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41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064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A21E-2D96-EA36-67F6-563FEAD1E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8857-6830-A7C9-8C78-0E6E6274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Methodology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8879-2ED7-CBA4-4CC6-46251ACDF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Language: </a:t>
            </a:r>
            <a:r>
              <a:rPr lang="en-US" sz="1400" i="1" dirty="0">
                <a:latin typeface="Open Sans"/>
                <a:ea typeface="Open Sans"/>
                <a:cs typeface="Open Sans"/>
              </a:rPr>
              <a:t>Rust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Libraries: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i="1" dirty="0" err="1">
                <a:latin typeface="Open Sans"/>
                <a:ea typeface="Open Sans"/>
                <a:cs typeface="Open Sans"/>
              </a:rPr>
              <a:t>arkworks</a:t>
            </a:r>
            <a:r>
              <a:rPr lang="en-US" sz="1400" i="1" dirty="0">
                <a:latin typeface="Open Sans"/>
                <a:ea typeface="Open Sans"/>
                <a:cs typeface="Open Sans"/>
              </a:rPr>
              <a:t> (SNARKs implementation)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i="1" dirty="0">
                <a:latin typeface="Open Sans"/>
                <a:ea typeface="Open Sans"/>
                <a:cs typeface="Open Sans"/>
              </a:rPr>
              <a:t>bulletproofs (Bulletproofs implementation)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en-US" sz="1400" b="1" dirty="0">
                <a:latin typeface="Open Sans"/>
                <a:ea typeface="Open Sans"/>
                <a:cs typeface="Open Sans"/>
              </a:rPr>
              <a:t>Experimental Process: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Setup: </a:t>
            </a:r>
            <a:r>
              <a:rPr lang="en-US" sz="1400" i="1" dirty="0">
                <a:latin typeface="Open Sans"/>
                <a:ea typeface="Open Sans"/>
                <a:cs typeface="Open Sans"/>
              </a:rPr>
              <a:t>Set up four different parties that can be voted for; Liberal, Conservative, NDP, and Green.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Testing: </a:t>
            </a:r>
            <a:r>
              <a:rPr lang="en-US" sz="1400" i="1" dirty="0">
                <a:latin typeface="Open Sans"/>
                <a:ea typeface="Open Sans"/>
                <a:cs typeface="Open Sans"/>
              </a:rPr>
              <a:t>Manually cast a vote for each of the different parties, prove and verify that each vote belongs to a valid party and the vote is not submitted by a duplicate voter, test duplicate voting to verify that there is an error.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Analysis: </a:t>
            </a:r>
            <a:r>
              <a:rPr lang="en-US" sz="1400" i="1" dirty="0">
                <a:latin typeface="Open Sans"/>
                <a:ea typeface="Open Sans"/>
                <a:cs typeface="Open Sans"/>
              </a:rPr>
              <a:t>Record performance metrics for each valid vote and find the average.</a:t>
            </a:r>
            <a:endParaRPr lang="en-US" sz="1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F4075-C838-2F3E-F8E4-70D624E51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82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F4C0-FA15-9263-47D0-B3AC3ABC4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F9E70-68A7-B602-2BA3-625811C33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6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E1663A-A5C7-C690-1725-DA17DAFC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8102"/>
          <a:stretch/>
        </p:blipFill>
        <p:spPr>
          <a:xfrm>
            <a:off x="3474834" y="784814"/>
            <a:ext cx="5242331" cy="561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5850B-FF6C-02E4-2C36-5198C50F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D797-B81A-4F14-07CC-6FF78DE0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9AE5D-7B0D-56C6-3EF9-C8129E0E0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A610F431-F845-EDA0-6BC3-48C73C14E55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9470533"/>
              </p:ext>
            </p:extLst>
          </p:nvPr>
        </p:nvGraphicFramePr>
        <p:xfrm>
          <a:off x="1351346" y="1810349"/>
          <a:ext cx="9489307" cy="369975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33423">
                  <a:extLst>
                    <a:ext uri="{9D8B030D-6E8A-4147-A177-3AD203B41FA5}">
                      <a16:colId xmlns:a16="http://schemas.microsoft.com/office/drawing/2014/main" val="2539235302"/>
                    </a:ext>
                  </a:extLst>
                </a:gridCol>
                <a:gridCol w="3727942">
                  <a:extLst>
                    <a:ext uri="{9D8B030D-6E8A-4147-A177-3AD203B41FA5}">
                      <a16:colId xmlns:a16="http://schemas.microsoft.com/office/drawing/2014/main" val="3697300421"/>
                    </a:ext>
                  </a:extLst>
                </a:gridCol>
                <a:gridCol w="3727942">
                  <a:extLst>
                    <a:ext uri="{9D8B030D-6E8A-4147-A177-3AD203B41FA5}">
                      <a16:colId xmlns:a16="http://schemas.microsoft.com/office/drawing/2014/main" val="3512112497"/>
                    </a:ext>
                  </a:extLst>
                </a:gridCol>
              </a:tblGrid>
              <a:tr h="739951">
                <a:tc>
                  <a:txBody>
                    <a:bodyPr/>
                    <a:lstStyle/>
                    <a:p>
                      <a:endParaRPr lang="en-CA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SNARKs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Bulletproofs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910022"/>
                  </a:ext>
                </a:extLst>
              </a:tr>
              <a:tr h="739951">
                <a:tc>
                  <a:txBody>
                    <a:bodyPr/>
                    <a:lstStyle/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Proof </a:t>
                      </a:r>
                    </a:p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Generation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34.16 </a:t>
                      </a:r>
                      <a:r>
                        <a:rPr lang="en-CA" sz="1600" i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CA" sz="16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275.36 </a:t>
                      </a:r>
                      <a:r>
                        <a:rPr lang="en-CA" sz="1600" i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CA" sz="16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324425"/>
                  </a:ext>
                </a:extLst>
              </a:tr>
              <a:tr h="739951">
                <a:tc>
                  <a:txBody>
                    <a:bodyPr/>
                    <a:lstStyle/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Verification </a:t>
                      </a:r>
                    </a:p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70.20 </a:t>
                      </a:r>
                      <a:r>
                        <a:rPr lang="en-CA" sz="1600" i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CA" sz="16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39.94 </a:t>
                      </a:r>
                      <a:r>
                        <a:rPr lang="en-CA" sz="1600" i="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ms</a:t>
                      </a:r>
                      <a:endParaRPr lang="en-CA" sz="1600" i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926744"/>
                  </a:ext>
                </a:extLst>
              </a:tr>
              <a:tr h="739951">
                <a:tc>
                  <a:txBody>
                    <a:bodyPr/>
                    <a:lstStyle/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Average Proof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192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488 bytes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07664"/>
                  </a:ext>
                </a:extLst>
              </a:tr>
              <a:tr h="739951">
                <a:tc>
                  <a:txBody>
                    <a:bodyPr/>
                    <a:lstStyle/>
                    <a:p>
                      <a:pPr algn="ctr"/>
                      <a:r>
                        <a:rPr lang="en-CA" sz="1500" i="1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Memory 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 KB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i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92 KB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518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01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538AD-0B0D-0429-F0E7-1417470A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Open Sans SemiBold"/>
                <a:ea typeface="Open Sans SemiBold"/>
                <a:cs typeface="Open Sans SemiBold"/>
              </a:rPr>
              <a:t>Conclusion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BD9B3-44C7-23F0-E8BD-538BB1EFC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6" y="1442852"/>
            <a:ext cx="8011014" cy="47293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In the voting domain: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SNARKs are more efficient in proof generation, proof size, and memory usage; however, they require a trusted setup which introduces new vulnerabilities and was more challenging to implement.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200" dirty="0">
              <a:latin typeface="Open Sans"/>
              <a:ea typeface="Open Sans"/>
              <a:cs typeface="Open Sans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Bulletproofs are more efficient in verification, do not require a trusted setup, and are less challenging to implement.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1400" dirty="0">
                <a:latin typeface="Open Sans"/>
                <a:ea typeface="Open Sans"/>
                <a:cs typeface="Open Sans"/>
              </a:rPr>
              <a:t>Overall, each zero-knowledge proof scheme has their own unique advantages and disadvantages but are both valid approaches for improving election security.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 marL="457200" lvl="2" indent="0">
              <a:buNone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 marL="457200" lvl="2" indent="0">
              <a:buNone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 marL="457200" lvl="2" indent="0">
              <a:buNone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1400" b="1" dirty="0">
              <a:latin typeface="Open Sans"/>
              <a:ea typeface="Open Sans"/>
              <a:cs typeface="Open Sans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1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336C-BF91-467A-E4B7-95BC6BB52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94C74C-D503-6444-9EE9-293FAB2A7F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13168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eens-unitname-powerpoint-template-internal" id="{F7AE39B2-A069-534A-BFCB-045BD6BC1FEB}" vid="{1FC30224-C953-4945-ACED-3816F6BB32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FF5E24380E949BE351042CC7B175F" ma:contentTypeVersion="5" ma:contentTypeDescription="Create a new document." ma:contentTypeScope="" ma:versionID="5c9c723ced3323eba8cc5d8a099e51f7">
  <xsd:schema xmlns:xsd="http://www.w3.org/2001/XMLSchema" xmlns:xs="http://www.w3.org/2001/XMLSchema" xmlns:p="http://schemas.microsoft.com/office/2006/metadata/properties" xmlns:ns3="a5783f26-0700-4832-9f7d-f7812bdcab87" targetNamespace="http://schemas.microsoft.com/office/2006/metadata/properties" ma:root="true" ma:fieldsID="c294b5076c5b78c685235d6fbaacc930" ns3:_="">
    <xsd:import namespace="a5783f26-0700-4832-9f7d-f7812bdcab8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783f26-0700-4832-9f7d-f7812bdcab8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399287-3D14-4A01-BEA5-B112C33015BA}">
  <ds:schemaRefs>
    <ds:schemaRef ds:uri="a5783f26-0700-4832-9f7d-f7812bdcab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7F120F-4EFF-4B50-809A-521C72556BFE}">
  <ds:schemaRefs>
    <ds:schemaRef ds:uri="a5783f26-0700-4832-9f7d-f7812bdcab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6947E7B-ADCA-46E0-A027-0F4747615D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Queen's University Presentation</Template>
  <TotalTime>463</TotalTime>
  <Words>754</Words>
  <Application>Microsoft Office PowerPoint</Application>
  <PresentationFormat>Widescreen</PresentationFormat>
  <Paragraphs>113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Open Sans</vt:lpstr>
      <vt:lpstr>Open Sans SemiBold</vt:lpstr>
      <vt:lpstr>System Font Regular</vt:lpstr>
      <vt:lpstr>Times</vt:lpstr>
      <vt:lpstr>Wingdings</vt:lpstr>
      <vt:lpstr>Queen's University Presentation</vt:lpstr>
      <vt:lpstr>A Comparative Analysis of SNARKs and Bulletproofs in Voting Systems</vt:lpstr>
      <vt:lpstr>Overview</vt:lpstr>
      <vt:lpstr>Introduction</vt:lpstr>
      <vt:lpstr>Zero-Knowledge Proofs</vt:lpstr>
      <vt:lpstr>PowerPoint Presentation</vt:lpstr>
      <vt:lpstr>Methodology</vt:lpstr>
      <vt:lpstr>PowerPoint Presentation</vt:lpstr>
      <vt:lpstr>Results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McLenaghan</dc:creator>
  <cp:lastModifiedBy>Matthew Richard</cp:lastModifiedBy>
  <cp:revision>17</cp:revision>
  <dcterms:created xsi:type="dcterms:W3CDTF">2024-09-24T18:52:10Z</dcterms:created>
  <dcterms:modified xsi:type="dcterms:W3CDTF">2025-04-03T18:43:46Z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0x010100E07FF5E24380E949BE351042CC7B175F</vt:lpwstr>
  </property>
  <property fmtid="{D5CDD505-2E9C-101B-9397-08002B2CF9AE}" pid="3" name="MediaServiceImageTags">
    <vt:lpwstr/>
  </property>
</Properties>
</file>