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2" r:id="rId3"/>
    <p:sldId id="272" r:id="rId4"/>
    <p:sldId id="263" r:id="rId5"/>
    <p:sldId id="265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312" autoAdjust="0"/>
  </p:normalViewPr>
  <p:slideViewPr>
    <p:cSldViewPr snapToGrid="0">
      <p:cViewPr varScale="1">
        <p:scale>
          <a:sx n="94" d="100"/>
          <a:sy n="94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2017 Overall Unduplicated Homeless Count: 4,636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5E0-488B-A01D-F463FB7FC66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5E0-488B-A01D-F463FB7FC66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EA25D2C5-0189-4922-B2F9-94D633FF9FD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2403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5E0-488B-A01D-F463FB7FC66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BEEF57B-BD72-465C-AAD6-4CB943F72F9A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2233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5E0-488B-A01D-F463FB7FC66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Category 1 - Literally Homeless</c:v>
                </c:pt>
                <c:pt idx="1">
                  <c:v>Category 2  - At Imminent Risk of Homelessness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2403</c:v>
                </c:pt>
                <c:pt idx="1">
                  <c:v>2233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2B-4D3C-8B31-11BCD2B4110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2017 Annual Count: 4,636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2016 Annual Count: 4636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8E-4926-9BE4-C458ED7910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8E-4926-9BE4-C458ED7910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8E-4926-9BE4-C458ED79108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Persons in Adult-Child Households</c:v>
                </c:pt>
                <c:pt idx="1">
                  <c:v>Single Adults</c:v>
                </c:pt>
                <c:pt idx="2">
                  <c:v>Unaccompanied Youth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2983</c:v>
                </c:pt>
                <c:pt idx="1">
                  <c:v>1972</c:v>
                </c:pt>
                <c:pt idx="2">
                  <c:v>140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89-4489-9148-145776C651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2018 PIT Count: 567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 PIT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A1-46AE-9401-FB1150B844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A1-46AE-9401-FB1150B844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BA1-46AE-9401-FB1150B844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Persons in Adult-Child Households</c:v>
                </c:pt>
                <c:pt idx="1">
                  <c:v>Single Adults</c:v>
                </c:pt>
                <c:pt idx="2">
                  <c:v>Unaccompanied Youth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224</c:v>
                </c:pt>
                <c:pt idx="1">
                  <c:v>336</c:v>
                </c:pt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CD-43DD-8B04-653E084A820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Annual Count 2013-2017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Homeless (Cat. 1+2)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 Count</c:v>
                </c:pt>
                <c:pt idx="1">
                  <c:v>2014 Count</c:v>
                </c:pt>
                <c:pt idx="2">
                  <c:v>2015 Count</c:v>
                </c:pt>
                <c:pt idx="3">
                  <c:v>2016 Count</c:v>
                </c:pt>
                <c:pt idx="4">
                  <c:v>2017 Count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5100</c:v>
                </c:pt>
                <c:pt idx="1">
                  <c:v>6074</c:v>
                </c:pt>
                <c:pt idx="2">
                  <c:v>5247</c:v>
                </c:pt>
                <c:pt idx="3">
                  <c:v>5205</c:v>
                </c:pt>
                <c:pt idx="4">
                  <c:v>4636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10A-43EE-89A5-E8073279B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Literally Homeless (Cat. 1)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solidFill>
                  <a:schemeClr val="accent1">
                    <a:alpha val="92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 Count</c:v>
                </c:pt>
                <c:pt idx="1">
                  <c:v>2014 Count</c:v>
                </c:pt>
                <c:pt idx="2">
                  <c:v>2015 Count</c:v>
                </c:pt>
                <c:pt idx="3">
                  <c:v>2016 Count</c:v>
                </c:pt>
                <c:pt idx="4">
                  <c:v>2017 Count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3417</c:v>
                </c:pt>
                <c:pt idx="1">
                  <c:v>3905</c:v>
                </c:pt>
                <c:pt idx="2">
                  <c:v>3705</c:v>
                </c:pt>
                <c:pt idx="3">
                  <c:v>3512</c:v>
                </c:pt>
                <c:pt idx="4">
                  <c:v>2403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10A-43EE-89A5-E8073279BF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Adults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 Count</c:v>
                </c:pt>
                <c:pt idx="1">
                  <c:v>2014 Count</c:v>
                </c:pt>
                <c:pt idx="2">
                  <c:v>2015 Count</c:v>
                </c:pt>
                <c:pt idx="3">
                  <c:v>2016 Count</c:v>
                </c:pt>
                <c:pt idx="4">
                  <c:v>2017 Count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2563</c:v>
                </c:pt>
                <c:pt idx="1">
                  <c:v>2797</c:v>
                </c:pt>
                <c:pt idx="2">
                  <c:v>2596</c:v>
                </c:pt>
                <c:pt idx="3">
                  <c:v>2554</c:v>
                </c:pt>
                <c:pt idx="4">
                  <c:v>1972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10A-43EE-89A5-E8073279BF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Un. Youth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 Count</c:v>
                </c:pt>
                <c:pt idx="1">
                  <c:v>2014 Count</c:v>
                </c:pt>
                <c:pt idx="2">
                  <c:v>2015 Count</c:v>
                </c:pt>
                <c:pt idx="3">
                  <c:v>2016 Count</c:v>
                </c:pt>
                <c:pt idx="4">
                  <c:v>2017 Count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131</c:v>
                </c:pt>
                <c:pt idx="1">
                  <c:v>142</c:v>
                </c:pt>
                <c:pt idx="2">
                  <c:v>85</c:v>
                </c:pt>
                <c:pt idx="3">
                  <c:v>84</c:v>
                </c:pt>
                <c:pt idx="4">
                  <c:v>140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10A-43EE-89A5-E8073279BF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Persons in AC Households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 Count</c:v>
                </c:pt>
                <c:pt idx="1">
                  <c:v>2014 Count</c:v>
                </c:pt>
                <c:pt idx="2">
                  <c:v>2015 Count</c:v>
                </c:pt>
                <c:pt idx="3">
                  <c:v>2016 Count</c:v>
                </c:pt>
                <c:pt idx="4">
                  <c:v>2017 Count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2832</c:v>
                </c:pt>
                <c:pt idx="1">
                  <c:v>3571</c:v>
                </c:pt>
                <c:pt idx="2">
                  <c:v>3087</c:v>
                </c:pt>
                <c:pt idx="3">
                  <c:v>3072</c:v>
                </c:pt>
                <c:pt idx="4">
                  <c:v>2983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10A-43EE-89A5-E8073279BFC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2945456"/>
        <c:axId val="162943104"/>
      </c:lineChart>
      <c:catAx>
        <c:axId val="16294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3104"/>
        <c:crosses val="autoZero"/>
        <c:auto val="1"/>
        <c:lblAlgn val="ctr"/>
        <c:lblOffset val="100"/>
        <c:noMultiLvlLbl val="0"/>
      </c:catAx>
      <c:valAx>
        <c:axId val="16294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49E10585-89E6-4AE6-B7AD-7B71EE59925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22F2D61-9873-4E12-998A-DB6521AC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9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F4161066-9E2F-4CA2-94B6-D6F0910EAFF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455127F5-77B7-4033-A595-84D52D98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  <a:p>
            <a:r>
              <a:rPr lang="en-US" dirty="0"/>
              <a:t>Overall: 5205</a:t>
            </a:r>
          </a:p>
          <a:p>
            <a:r>
              <a:rPr lang="en-US" dirty="0"/>
              <a:t>Cat.1: 3512 - 67%</a:t>
            </a:r>
          </a:p>
          <a:p>
            <a:r>
              <a:rPr lang="en-US" dirty="0"/>
              <a:t>Cat.2: 1693 - 33%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27F5-77B7-4033-A595-84D52D9846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Annual: 5,205</a:t>
            </a:r>
          </a:p>
          <a:p>
            <a:r>
              <a:rPr lang="en-US" dirty="0"/>
              <a:t>54% AC</a:t>
            </a:r>
          </a:p>
          <a:p>
            <a:r>
              <a:rPr lang="en-US" dirty="0"/>
              <a:t>45% SA</a:t>
            </a:r>
          </a:p>
          <a:p>
            <a:r>
              <a:rPr lang="en-US" dirty="0"/>
              <a:t>1% UY</a:t>
            </a:r>
          </a:p>
          <a:p>
            <a:endParaRPr lang="en-US" dirty="0"/>
          </a:p>
          <a:p>
            <a:r>
              <a:rPr lang="en-US" dirty="0"/>
              <a:t>2017 PIT 494</a:t>
            </a:r>
          </a:p>
          <a:p>
            <a:r>
              <a:rPr lang="en-US" dirty="0"/>
              <a:t>48% AC</a:t>
            </a:r>
          </a:p>
          <a:p>
            <a:r>
              <a:rPr lang="en-US" dirty="0"/>
              <a:t>48% SA</a:t>
            </a:r>
          </a:p>
          <a:p>
            <a:r>
              <a:rPr lang="en-US" dirty="0"/>
              <a:t>4% UY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27F5-77B7-4033-A595-84D52D9846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adult age up by 3 years from 2016</a:t>
            </a:r>
          </a:p>
          <a:p>
            <a:r>
              <a:rPr lang="en-US" dirty="0"/>
              <a:t>Average child age up by 1 from 2016</a:t>
            </a:r>
          </a:p>
          <a:p>
            <a:r>
              <a:rPr lang="en-US" dirty="0"/>
              <a:t>Female single parent up from 35%</a:t>
            </a:r>
          </a:p>
          <a:p>
            <a:r>
              <a:rPr lang="en-US" dirty="0"/>
              <a:t>Disability down from 31%</a:t>
            </a:r>
          </a:p>
          <a:p>
            <a:r>
              <a:rPr lang="en-US" dirty="0"/>
              <a:t>Race in 2016 was 58% black, 38% white, 1% American </a:t>
            </a:r>
            <a:r>
              <a:rPr lang="en-US" dirty="0" err="1"/>
              <a:t>indian</a:t>
            </a:r>
            <a:r>
              <a:rPr lang="en-US" dirty="0"/>
              <a:t>/Alaskan native, 1% all others</a:t>
            </a:r>
          </a:p>
          <a:p>
            <a:r>
              <a:rPr lang="en-US" dirty="0"/>
              <a:t>Ethnicity in 2016 was 5% Hispanic/</a:t>
            </a:r>
            <a:r>
              <a:rPr lang="en-US" dirty="0" err="1"/>
              <a:t>latino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27F5-77B7-4033-A595-84D52D984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Disabilities up 11%</a:t>
            </a:r>
          </a:p>
          <a:p>
            <a:r>
              <a:rPr lang="en-US" dirty="0"/>
              <a:t>DV victim/survivor down 11%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27F5-77B7-4033-A595-84D52D984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Disability up 4% compared to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27F5-77B7-4033-A595-84D52D984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 victim/survivor rate up 2% from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27F5-77B7-4033-A595-84D52D984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836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9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6174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608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46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80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Annual Count Report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annual count report is compiled after the end of each calendar year</a:t>
            </a:r>
          </a:p>
          <a:p>
            <a:r>
              <a:rPr lang="en-US" dirty="0"/>
              <a:t>This data is used as a historical record of various counts and demographics of the state of homelessness for a given year</a:t>
            </a:r>
          </a:p>
          <a:p>
            <a:r>
              <a:rPr lang="en-US" dirty="0"/>
              <a:t>HMIS data fluctuates slightly over time, from user to user, as client records are corrected or updated with new information</a:t>
            </a:r>
          </a:p>
          <a:p>
            <a:r>
              <a:rPr lang="en-US" dirty="0"/>
              <a:t>Due to this fluctuation, we advise using these annual reports for community publication, advocacy, and awareness</a:t>
            </a:r>
          </a:p>
          <a:p>
            <a:r>
              <a:rPr lang="en-US" dirty="0"/>
              <a:t>Count is for the entire calendar year and looks at both literally homeless (category 1) as well as combined literally homeless and at-risk homeless (category 1 + 2) data</a:t>
            </a:r>
          </a:p>
          <a:p>
            <a:r>
              <a:rPr lang="en-US" dirty="0"/>
              <a:t>Reports are run at a statewide level, which is used in the annual/state of homelessness report published by MSHDA</a:t>
            </a:r>
          </a:p>
          <a:p>
            <a:r>
              <a:rPr lang="en-US" dirty="0"/>
              <a:t>This is the 8</a:t>
            </a:r>
            <a:r>
              <a:rPr lang="en-US" baseline="30000" dirty="0"/>
              <a:t>th</a:t>
            </a:r>
            <a:r>
              <a:rPr lang="en-US" dirty="0"/>
              <a:t> Annual Count report that MCAH/MSHDA have published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4997025"/>
              </p:ext>
            </p:extLst>
          </p:nvPr>
        </p:nvGraphicFramePr>
        <p:xfrm>
          <a:off x="247795" y="368239"/>
          <a:ext cx="12129262" cy="619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507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011"/>
          </a:xfrm>
        </p:spPr>
        <p:txBody>
          <a:bodyPr>
            <a:normAutofit fontScale="90000"/>
          </a:bodyPr>
          <a:lstStyle/>
          <a:p>
            <a:r>
              <a:rPr lang="en-US" dirty="0"/>
              <a:t>2017 Annual Count and 2018 PIT Count </a:t>
            </a:r>
            <a:br>
              <a:rPr lang="en-US" dirty="0"/>
            </a:br>
            <a:r>
              <a:rPr lang="en-US" dirty="0"/>
              <a:t>Household Comparisons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259939"/>
              </p:ext>
            </p:extLst>
          </p:nvPr>
        </p:nvGraphicFramePr>
        <p:xfrm>
          <a:off x="1371600" y="2162433"/>
          <a:ext cx="4443413" cy="3704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61345111"/>
              </p:ext>
            </p:extLst>
          </p:nvPr>
        </p:nvGraphicFramePr>
        <p:xfrm>
          <a:off x="6524625" y="2162433"/>
          <a:ext cx="4445000" cy="3704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27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934858"/>
              </p:ext>
            </p:extLst>
          </p:nvPr>
        </p:nvGraphicFramePr>
        <p:xfrm>
          <a:off x="1371600" y="1094014"/>
          <a:ext cx="10417628" cy="482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434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2017 Overall Unduplicated Homeless Count (4,636)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4087"/>
            <a:ext cx="9601200" cy="46293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Total single adults counted in 2017: 1,972</a:t>
            </a:r>
          </a:p>
          <a:p>
            <a:r>
              <a:rPr lang="en-US" dirty="0"/>
              <a:t>Total family households counted in 2017: 1,230</a:t>
            </a:r>
          </a:p>
          <a:p>
            <a:pPr lvl="1"/>
            <a:r>
              <a:rPr lang="en-US" dirty="0"/>
              <a:t>1,273 adults and 1,710 children counted in families</a:t>
            </a:r>
          </a:p>
          <a:p>
            <a:r>
              <a:rPr lang="en-US" dirty="0"/>
              <a:t>Average Age of Adult: 33</a:t>
            </a:r>
          </a:p>
          <a:p>
            <a:r>
              <a:rPr lang="en-US" dirty="0"/>
              <a:t>Average Age of Child: 8</a:t>
            </a:r>
          </a:p>
          <a:p>
            <a:r>
              <a:rPr lang="en-US" dirty="0"/>
              <a:t>Most common household type: Female single parent (59% of family households)</a:t>
            </a:r>
          </a:p>
          <a:p>
            <a:r>
              <a:rPr lang="en-US" dirty="0"/>
              <a:t>Of 5,205 persons counted, 51% female, 49% male, less than 1% combined for transgender, gender non-conforming, and null values such as client refused/doesn’t know</a:t>
            </a:r>
          </a:p>
          <a:p>
            <a:r>
              <a:rPr lang="en-US" dirty="0"/>
              <a:t>29% identify as having a disability</a:t>
            </a:r>
          </a:p>
          <a:p>
            <a:r>
              <a:rPr lang="en-US" dirty="0"/>
              <a:t>Race breakdown:</a:t>
            </a:r>
          </a:p>
          <a:p>
            <a:pPr lvl="1"/>
            <a:r>
              <a:rPr lang="en-US" dirty="0"/>
              <a:t>60% Black</a:t>
            </a:r>
          </a:p>
          <a:p>
            <a:pPr lvl="1"/>
            <a:r>
              <a:rPr lang="en-US" dirty="0"/>
              <a:t>36% White</a:t>
            </a:r>
          </a:p>
          <a:p>
            <a:pPr lvl="1"/>
            <a:r>
              <a:rPr lang="en-US" dirty="0"/>
              <a:t>1.5% American Indian/Alaskan Native</a:t>
            </a:r>
          </a:p>
          <a:p>
            <a:pPr lvl="1"/>
            <a:r>
              <a:rPr lang="en-US" dirty="0"/>
              <a:t>&lt;1% combined other races</a:t>
            </a:r>
          </a:p>
          <a:p>
            <a:r>
              <a:rPr lang="en-US" dirty="0"/>
              <a:t>Ethnicity: 6% Hispanic/Latino</a:t>
            </a:r>
          </a:p>
        </p:txBody>
      </p:sp>
    </p:spTree>
    <p:extLst>
      <p:ext uri="{BB962C8B-B14F-4D97-AF65-F5344CB8AC3E}">
        <p14:creationId xmlns:p14="http://schemas.microsoft.com/office/powerpoint/2010/main" val="281526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Unaccompanied Youth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7157"/>
            <a:ext cx="9601200" cy="4120243"/>
          </a:xfrm>
        </p:spPr>
        <p:txBody>
          <a:bodyPr/>
          <a:lstStyle/>
          <a:p>
            <a:r>
              <a:rPr lang="en-US" dirty="0"/>
              <a:t>140 unaccompanied youth counted in 2016</a:t>
            </a:r>
          </a:p>
          <a:p>
            <a:r>
              <a:rPr lang="en-US" dirty="0"/>
              <a:t>Average age: 15</a:t>
            </a:r>
          </a:p>
          <a:p>
            <a:r>
              <a:rPr lang="en-US" dirty="0"/>
              <a:t>52% female, 47% male</a:t>
            </a:r>
          </a:p>
          <a:p>
            <a:r>
              <a:rPr lang="en-US" dirty="0"/>
              <a:t>50% black, 47% white, 3% split between American Indian/Alaskan Native/Asian/and client doesn’t know</a:t>
            </a:r>
          </a:p>
          <a:p>
            <a:r>
              <a:rPr lang="en-US" dirty="0"/>
              <a:t>9% Hispanic/Latino</a:t>
            </a:r>
          </a:p>
          <a:p>
            <a:r>
              <a:rPr lang="en-US" dirty="0"/>
              <a:t>33% identified as having one or more disabilities</a:t>
            </a:r>
          </a:p>
          <a:p>
            <a:r>
              <a:rPr lang="en-US" dirty="0"/>
              <a:t>21% identified as a DV victim or survivor</a:t>
            </a:r>
          </a:p>
          <a:p>
            <a:r>
              <a:rPr lang="en-US" dirty="0"/>
              <a:t>Unaccompanied youth count is up from 84 counted in 2016</a:t>
            </a:r>
          </a:p>
        </p:txBody>
      </p:sp>
    </p:spTree>
    <p:extLst>
      <p:ext uri="{BB962C8B-B14F-4D97-AF65-F5344CB8AC3E}">
        <p14:creationId xmlns:p14="http://schemas.microsoft.com/office/powerpoint/2010/main" val="394682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Veteran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6771"/>
            <a:ext cx="9601200" cy="3940629"/>
          </a:xfrm>
        </p:spPr>
        <p:txBody>
          <a:bodyPr/>
          <a:lstStyle/>
          <a:p>
            <a:r>
              <a:rPr lang="en-US" dirty="0"/>
              <a:t>154 homeless veterans counted in 2017</a:t>
            </a:r>
          </a:p>
          <a:p>
            <a:r>
              <a:rPr lang="en-US" dirty="0"/>
              <a:t>Average age was 50</a:t>
            </a:r>
          </a:p>
          <a:p>
            <a:r>
              <a:rPr lang="en-US" dirty="0"/>
              <a:t>85% male, 14% female, 1% client refused</a:t>
            </a:r>
          </a:p>
          <a:p>
            <a:r>
              <a:rPr lang="en-US" dirty="0"/>
              <a:t>50% white, 45% black, remaining 5% split between Asian/Native American/Alaskan Native/and client refused</a:t>
            </a:r>
          </a:p>
          <a:p>
            <a:r>
              <a:rPr lang="en-US" dirty="0"/>
              <a:t>48% identified as having one or more disabilities</a:t>
            </a:r>
          </a:p>
          <a:p>
            <a:r>
              <a:rPr lang="en-US" dirty="0"/>
              <a:t>134 Vets counted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3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2017 Overall Unduplicated Homeless Count (4,636)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Demographics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4169229"/>
          </a:xfrm>
        </p:spPr>
        <p:txBody>
          <a:bodyPr/>
          <a:lstStyle/>
          <a:p>
            <a:r>
              <a:rPr lang="en-US" dirty="0"/>
              <a:t>Highest Education:</a:t>
            </a:r>
          </a:p>
          <a:p>
            <a:pPr lvl="1"/>
            <a:r>
              <a:rPr lang="en-US" dirty="0"/>
              <a:t>High School Diploma: 26%</a:t>
            </a:r>
          </a:p>
          <a:p>
            <a:pPr lvl="1"/>
            <a:r>
              <a:rPr lang="en-US" dirty="0"/>
              <a:t>Some College: 22%</a:t>
            </a:r>
          </a:p>
          <a:p>
            <a:pPr lvl="1"/>
            <a:r>
              <a:rPr lang="en-US" dirty="0"/>
              <a:t>GED: 15%</a:t>
            </a:r>
          </a:p>
          <a:p>
            <a:pPr lvl="1"/>
            <a:r>
              <a:rPr lang="en-US" dirty="0"/>
              <a:t>College Degree: 3%</a:t>
            </a:r>
          </a:p>
          <a:p>
            <a:pPr lvl="1"/>
            <a:r>
              <a:rPr lang="en-US" dirty="0"/>
              <a:t>Technical School: 4%</a:t>
            </a:r>
          </a:p>
          <a:p>
            <a:pPr lvl="1"/>
            <a:r>
              <a:rPr lang="en-US" dirty="0"/>
              <a:t>70% with high school diploma/equivalent or higher education</a:t>
            </a:r>
          </a:p>
          <a:p>
            <a:r>
              <a:rPr lang="en-US" dirty="0"/>
              <a:t>30% of those counted identified as a DV victim or survivor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73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612</Words>
  <Application>Microsoft Office PowerPoint</Application>
  <PresentationFormat>Widescreen</PresentationFormat>
  <Paragraphs>84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2017 Annual Count Report Overview</vt:lpstr>
      <vt:lpstr>PowerPoint Presentation</vt:lpstr>
      <vt:lpstr>2017 Annual Count and 2018 PIT Count  Household Comparisons</vt:lpstr>
      <vt:lpstr>PowerPoint Presentation</vt:lpstr>
      <vt:lpstr>2017 Overall Unduplicated Homeless Count (4,636) Demographics</vt:lpstr>
      <vt:lpstr>Unaccompanied Youth Demographics</vt:lpstr>
      <vt:lpstr>Veteran Demographics</vt:lpstr>
      <vt:lpstr>2017 Overall Unduplicated Homeless Count (4,636) Demographics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Annual Count</dc:title>
  <dc:creator>Kaity Hemgesberg</dc:creator>
  <cp:lastModifiedBy>Kathy Roberts</cp:lastModifiedBy>
  <cp:revision>30</cp:revision>
  <cp:lastPrinted>2018-09-05T13:26:55Z</cp:lastPrinted>
  <dcterms:created xsi:type="dcterms:W3CDTF">2017-05-12T18:49:17Z</dcterms:created>
  <dcterms:modified xsi:type="dcterms:W3CDTF">2018-09-05T13:32:19Z</dcterms:modified>
</cp:coreProperties>
</file>