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69" r:id="rId2"/>
    <p:sldId id="256" r:id="rId3"/>
    <p:sldId id="257" r:id="rId4"/>
    <p:sldId id="264" r:id="rId5"/>
    <p:sldId id="276" r:id="rId6"/>
    <p:sldId id="273" r:id="rId7"/>
    <p:sldId id="265" r:id="rId8"/>
    <p:sldId id="267" r:id="rId9"/>
    <p:sldId id="274" r:id="rId10"/>
    <p:sldId id="278" r:id="rId11"/>
    <p:sldId id="279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 autoAdjust="0"/>
    <p:restoredTop sz="68106" autoAdjust="0"/>
  </p:normalViewPr>
  <p:slideViewPr>
    <p:cSldViewPr>
      <p:cViewPr varScale="1">
        <p:scale>
          <a:sx n="87" d="100"/>
          <a:sy n="87" d="100"/>
        </p:scale>
        <p:origin x="22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Sheltered ES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465</c:v>
                </c:pt>
                <c:pt idx="1">
                  <c:v>328</c:v>
                </c:pt>
                <c:pt idx="2">
                  <c:v>267</c:v>
                </c:pt>
                <c:pt idx="3">
                  <c:v>396</c:v>
                </c:pt>
                <c:pt idx="4">
                  <c:v>446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C37-4280-B3F5-F9CF6294FA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Sheltered TH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206</c:v>
                </c:pt>
                <c:pt idx="1">
                  <c:v>232</c:v>
                </c:pt>
                <c:pt idx="2">
                  <c:v>99</c:v>
                </c:pt>
                <c:pt idx="3">
                  <c:v>55</c:v>
                </c:pt>
                <c:pt idx="4">
                  <c:v>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C37-4280-B3F5-F9CF6294FA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Unsheltered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8</c:v>
                </c:pt>
                <c:pt idx="2">
                  <c:v>0</c:v>
                </c:pt>
                <c:pt idx="3">
                  <c:v>28</c:v>
                </c:pt>
                <c:pt idx="4">
                  <c:v>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C37-4280-B3F5-F9CF6294FA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Persons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681</c:v>
                </c:pt>
                <c:pt idx="1">
                  <c:v>568</c:v>
                </c:pt>
                <c:pt idx="2">
                  <c:v>366</c:v>
                </c:pt>
                <c:pt idx="3">
                  <c:v>479</c:v>
                </c:pt>
                <c:pt idx="4">
                  <c:v>567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C37-4280-B3F5-F9CF6294FA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4399136"/>
        <c:axId val="114402272"/>
      </c:lineChart>
      <c:catAx>
        <c:axId val="11439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4402272"/>
        <c:crosses val="autoZero"/>
        <c:auto val="1"/>
        <c:lblAlgn val="ctr"/>
        <c:lblOffset val="100"/>
        <c:noMultiLvlLbl val="0"/>
      </c:catAx>
      <c:valAx>
        <c:axId val="1144022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>
            <a:solidFill>
              <a:schemeClr val="bg2">
                <a:lumMod val="75000"/>
              </a:schemeClr>
            </a:solidFill>
          </a:ln>
        </c:spPr>
        <c:crossAx val="1143991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American Indian or Alaskan Native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8D-42ED-BEDA-7DE2F33AA2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98D-42ED-BEDA-7DE2F33AA2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Black or African-American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275</c:v>
                </c:pt>
                <c:pt idx="1">
                  <c:v>51</c:v>
                </c:pt>
                <c:pt idx="2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98D-42ED-BEDA-7DE2F33AA2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Multiple Races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23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98D-42ED-BEDA-7DE2F33AA2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Native Hawaiian or Other Pacific Islander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98D-42ED-BEDA-7DE2F33AA28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White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145</c:v>
                </c:pt>
                <c:pt idx="1">
                  <c:v>11</c:v>
                </c:pt>
                <c:pt idx="2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98D-42ED-BEDA-7DE2F33AA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14398352"/>
        <c:axId val="114404624"/>
      </c:barChart>
      <c:catAx>
        <c:axId val="11439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4404624"/>
        <c:crosses val="autoZero"/>
        <c:auto val="1"/>
        <c:lblAlgn val="ctr"/>
        <c:lblOffset val="100"/>
        <c:noMultiLvlLbl val="0"/>
      </c:catAx>
      <c:valAx>
        <c:axId val="1144046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43983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193</c:v>
                </c:pt>
                <c:pt idx="1">
                  <c:v>44</c:v>
                </c:pt>
                <c:pt idx="2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1-4D94-BBC1-7B816E9649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253</c:v>
                </c:pt>
                <c:pt idx="1">
                  <c:v>24</c:v>
                </c:pt>
                <c:pt idx="2">
                  <c:v>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A81-4D94-BBC1-7B816E9649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Transgender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A81-4D94-BBC1-7B816E9649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Doesn't Identify as female, male or transgender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Emergency Shelter</c:v>
                </c:pt>
                <c:pt idx="1">
                  <c:v>Transitional Housing</c:v>
                </c:pt>
                <c:pt idx="2">
                  <c:v>Unsheltered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A81-4D94-BBC1-7B816E964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71584560"/>
        <c:axId val="171585736"/>
      </c:barChart>
      <c:catAx>
        <c:axId val="171584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1585736"/>
        <c:crosses val="autoZero"/>
        <c:auto val="1"/>
        <c:lblAlgn val="ctr"/>
        <c:lblOffset val="100"/>
        <c:noMultiLvlLbl val="0"/>
      </c:catAx>
      <c:valAx>
        <c:axId val="1715857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15845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Adults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6</c:v>
                </c:pt>
                <c:pt idx="2">
                  <c:v>4</c:v>
                </c:pt>
                <c:pt idx="3">
                  <c:v>25</c:v>
                </c:pt>
                <c:pt idx="4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43-4153-AD6A-C857E54AE6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Unsheltered Homeless People in Families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D43-4153-AD6A-C857E54AE6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Unsheltered Homeless Unaccompanied Youth (under 25)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D43-4153-AD6A-C857E54AE6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1586912"/>
        <c:axId val="171585344"/>
      </c:barChart>
      <c:catAx>
        <c:axId val="171586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1585344"/>
        <c:crosses val="autoZero"/>
        <c:auto val="1"/>
        <c:lblAlgn val="ctr"/>
        <c:lblOffset val="100"/>
        <c:noMultiLvlLbl val="0"/>
      </c:catAx>
      <c:valAx>
        <c:axId val="171585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5869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Adults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360</c:v>
                </c:pt>
                <c:pt idx="1">
                  <c:v>209</c:v>
                </c:pt>
                <c:pt idx="2">
                  <c:v>154</c:v>
                </c:pt>
                <c:pt idx="3">
                  <c:v>238</c:v>
                </c:pt>
                <c:pt idx="4">
                  <c:v>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57-4AD3-99D6-29AC0EF6B5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Homeless People in Families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311</c:v>
                </c:pt>
                <c:pt idx="1">
                  <c:v>351</c:v>
                </c:pt>
                <c:pt idx="2">
                  <c:v>212</c:v>
                </c:pt>
                <c:pt idx="3">
                  <c:v>235</c:v>
                </c:pt>
                <c:pt idx="4">
                  <c:v>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57-4AD3-99D6-29AC0EF6B5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Homeless Unaccompanied Youth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1">
                  <c:v>44</c:v>
                </c:pt>
                <c:pt idx="2">
                  <c:v>27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657-4AD3-99D6-29AC0EF6B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69252336"/>
        <c:axId val="169253512"/>
      </c:barChart>
      <c:catAx>
        <c:axId val="16925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9253512"/>
        <c:crosses val="autoZero"/>
        <c:auto val="1"/>
        <c:lblAlgn val="ctr"/>
        <c:lblOffset val="100"/>
        <c:noMultiLvlLbl val="0"/>
      </c:catAx>
      <c:valAx>
        <c:axId val="1692535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92523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Homelessness by Age Categories</c:v>
                </c:pt>
              </c:strCache>
            </c:strRef>
          </c:tx>
          <c:explosion val="4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Adults (over 25)</c:v>
                </c:pt>
                <c:pt idx="1">
                  <c:v>Children (under 18)</c:v>
                </c:pt>
                <c:pt idx="2">
                  <c:v>Young Adults (18 - 24)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370</c:v>
                </c:pt>
                <c:pt idx="1">
                  <c:v>149</c:v>
                </c:pt>
                <c:pt idx="2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87-4889-A0DC-1A4AB426BBD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2014 - 2018</a:t>
            </a:r>
          </a:p>
        </c:rich>
      </c:tx>
      <c:layout>
        <c:manualLayout>
          <c:xMode val="edge"/>
          <c:yMode val="edge"/>
          <c:x val="0.37126919898901528"/>
          <c:y val="3.36723919307338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Children (&lt;18)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</c:v>
                </c:pt>
                <c:pt idx="1">
                  <c:v>246</c:v>
                </c:pt>
                <c:pt idx="2">
                  <c:v>147</c:v>
                </c:pt>
                <c:pt idx="3">
                  <c:v>164</c:v>
                </c:pt>
                <c:pt idx="4">
                  <c:v>149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F3-49C2-850B-8C68683F9E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Young Adults (18-24)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68</c:v>
                </c:pt>
                <c:pt idx="1">
                  <c:v>66</c:v>
                </c:pt>
                <c:pt idx="2">
                  <c:v>39</c:v>
                </c:pt>
                <c:pt idx="3">
                  <c:v>44</c:v>
                </c:pt>
                <c:pt idx="4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0F3-49C2-850B-8C68683F9E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Adults (&gt;25)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365</c:v>
                </c:pt>
                <c:pt idx="1">
                  <c:v>256</c:v>
                </c:pt>
                <c:pt idx="2">
                  <c:v>180</c:v>
                </c:pt>
                <c:pt idx="3">
                  <c:v>271</c:v>
                </c:pt>
                <c:pt idx="4">
                  <c:v>370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0F3-49C2-850B-8C68683F9E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280272"/>
        <c:axId val="113280664"/>
      </c:barChart>
      <c:catAx>
        <c:axId val="11328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80664"/>
        <c:crosses val="autoZero"/>
        <c:auto val="1"/>
        <c:lblAlgn val="ctr"/>
        <c:lblOffset val="100"/>
        <c:noMultiLvlLbl val="0"/>
      </c:catAx>
      <c:valAx>
        <c:axId val="11328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8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2014-2018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Serious Mental Illness</c:v>
                </c:pt>
                <c:pt idx="1">
                  <c:v>Substance Use Disorders</c:v>
                </c:pt>
                <c:pt idx="2">
                  <c:v>HIV/AIDS</c:v>
                </c:pt>
                <c:pt idx="3">
                  <c:v>Survivors of Domestic Violence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109</c:v>
                </c:pt>
                <c:pt idx="1">
                  <c:v>50</c:v>
                </c:pt>
                <c:pt idx="2">
                  <c:v>1</c:v>
                </c:pt>
                <c:pt idx="3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030-4AD2-BE1C-FE96F681AE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Serious Mental Illness</c:v>
                </c:pt>
                <c:pt idx="1">
                  <c:v>Substance Use Disorders</c:v>
                </c:pt>
                <c:pt idx="2">
                  <c:v>HIV/AIDS</c:v>
                </c:pt>
                <c:pt idx="3">
                  <c:v>Survivors of Domestic Violence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</c:v>
                </c:pt>
                <c:pt idx="1">
                  <c:v>14</c:v>
                </c:pt>
                <c:pt idx="2">
                  <c:v>1</c:v>
                </c:pt>
                <c:pt idx="3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030-4AD2-BE1C-FE96F681AE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Serious Mental Illness</c:v>
                </c:pt>
                <c:pt idx="1">
                  <c:v>Substance Use Disorders</c:v>
                </c:pt>
                <c:pt idx="2">
                  <c:v>HIV/AIDS</c:v>
                </c:pt>
                <c:pt idx="3">
                  <c:v>Survivors of Domestic Violence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48</c:v>
                </c:pt>
                <c:pt idx="1">
                  <c:v>24</c:v>
                </c:pt>
                <c:pt idx="2">
                  <c:v>1</c:v>
                </c:pt>
                <c:pt idx="3">
                  <c:v>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030-4AD2-BE1C-FE96F681AE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Serious Mental Illness</c:v>
                </c:pt>
                <c:pt idx="1">
                  <c:v>Substance Use Disorders</c:v>
                </c:pt>
                <c:pt idx="2">
                  <c:v>HIV/AIDS</c:v>
                </c:pt>
                <c:pt idx="3">
                  <c:v>Survivors of Domestic Violence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19</c:v>
                </c:pt>
                <c:pt idx="1">
                  <c:v>6</c:v>
                </c:pt>
                <c:pt idx="2">
                  <c:v>0</c:v>
                </c:pt>
                <c:pt idx="3">
                  <c:v>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030-4AD2-BE1C-FE96F681AE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Serious Mental Illness</c:v>
                </c:pt>
                <c:pt idx="1">
                  <c:v>Substance Use Disorders</c:v>
                </c:pt>
                <c:pt idx="2">
                  <c:v>HIV/AIDS</c:v>
                </c:pt>
                <c:pt idx="3">
                  <c:v>Survivors of Domestic Violence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58</c:v>
                </c:pt>
                <c:pt idx="1">
                  <c:v>31</c:v>
                </c:pt>
                <c:pt idx="2">
                  <c:v>2</c:v>
                </c:pt>
                <c:pt idx="3">
                  <c:v>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030-4AD2-BE1C-FE96F681A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916720"/>
        <c:axId val="115917896"/>
      </c:barChart>
      <c:catAx>
        <c:axId val="11591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17896"/>
        <c:crosses val="autoZero"/>
        <c:auto val="1"/>
        <c:lblAlgn val="ctr"/>
        <c:lblOffset val="100"/>
        <c:noMultiLvlLbl val="0"/>
      </c:catAx>
      <c:valAx>
        <c:axId val="11591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1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84ECB-B3A8-4D16-8875-396EF840C24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9BC7A-A1C8-4FF1-9B6C-2AB0C3D0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to all of our awesome volunteers and partner agencies for your work</a:t>
            </a:r>
            <a:r>
              <a:rPr lang="en-US" baseline="0" dirty="0"/>
              <a:t> on the PIT and 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2017 was the baseline year for PIT count data for tracking progress towards ending youth homelessness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2017: 36% of homeless were youth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2018: 26% of homeless were youth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incorporated into 2016 or earlier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as valid as the annual count.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Sheltered Populations (2017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Persons:</a:t>
            </a:r>
            <a:r>
              <a:rPr lang="en-US" b="1" dirty="0"/>
              <a:t>451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Households:</a:t>
            </a:r>
            <a:r>
              <a:rPr lang="en-US" b="1" dirty="0"/>
              <a:t>289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Unsheltered Populations (2017)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Persons:</a:t>
            </a:r>
            <a:r>
              <a:rPr lang="en-US" b="1" dirty="0"/>
              <a:t>28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Households:</a:t>
            </a:r>
            <a:r>
              <a:rPr lang="en-US" b="1" dirty="0"/>
              <a:t>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Total Persons: 479</a:t>
            </a:r>
            <a:endParaRPr lang="en-US" dirty="0"/>
          </a:p>
          <a:p>
            <a:endParaRPr lang="en-US" dirty="0"/>
          </a:p>
          <a:p>
            <a:r>
              <a:rPr lang="en-US" dirty="0"/>
              <a:t>HIC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less providers than last year (no KPHC or MSHDA Housing Choice Vouchers)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1015 year round beds less than last year predominantly MSHDA Housing Choice Vouchers (974)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985 less sheltered on the night of the PIT (predominantly MSHDA Housing Choice Vouchers (974)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2017 utilization rate 93%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6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/>
              <a:t>2016 shelter count only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/>
              <a:t>TH decreased while ES increased: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Char char="-"/>
            </a:pPr>
            <a:r>
              <a:rPr lang="en-US" dirty="0"/>
              <a:t>2015 - 2017 National trend - HUD reducing TH funding → increased ES stays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Race 2017				                                                Total</a:t>
            </a:r>
          </a:p>
          <a:p>
            <a:r>
              <a:rPr lang="en-US" dirty="0"/>
              <a:t>			ES	TH	</a:t>
            </a:r>
            <a:r>
              <a:rPr lang="en-US" dirty="0" err="1"/>
              <a:t>UnS</a:t>
            </a:r>
            <a:r>
              <a:rPr lang="en-US" dirty="0"/>
              <a:t>		 </a:t>
            </a:r>
          </a:p>
          <a:p>
            <a:r>
              <a:rPr lang="en-US" dirty="0"/>
              <a:t>White			125	6	13	144</a:t>
            </a:r>
          </a:p>
          <a:p>
            <a:r>
              <a:rPr lang="en-US" dirty="0"/>
              <a:t>Black or African-American		239	41	15	295</a:t>
            </a:r>
          </a:p>
          <a:p>
            <a:r>
              <a:rPr lang="en-US" dirty="0"/>
              <a:t>Asian			1	0	0	1</a:t>
            </a:r>
          </a:p>
          <a:p>
            <a:r>
              <a:rPr lang="en-US" dirty="0"/>
              <a:t>American Indian or Alaska Native	8	0	0	8</a:t>
            </a:r>
          </a:p>
          <a:p>
            <a:r>
              <a:rPr lang="en-US" dirty="0"/>
              <a:t>Native Hawaiian or Pacific Islander	1	0	0	1</a:t>
            </a:r>
          </a:p>
          <a:p>
            <a:r>
              <a:rPr lang="en-US" dirty="0"/>
              <a:t>Multiple Races			22	8	0	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Larger portion of unsheltered are female (28% v. 7% in 2017)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“homeless</a:t>
            </a:r>
            <a:r>
              <a:rPr lang="en-US" baseline="0" dirty="0">
                <a:highlight>
                  <a:srgbClr val="FFFF00"/>
                </a:highlight>
              </a:rPr>
              <a:t> profile”</a:t>
            </a:r>
          </a:p>
          <a:p>
            <a:endParaRPr lang="en-US" baseline="0" dirty="0">
              <a:highlight>
                <a:srgbClr val="FFFF00"/>
              </a:highlight>
            </a:endParaRPr>
          </a:p>
          <a:p>
            <a:r>
              <a:rPr lang="en-US" baseline="0" dirty="0">
                <a:highlight>
                  <a:srgbClr val="FFFF00"/>
                </a:highlight>
              </a:rPr>
              <a:t>	Race	Gender	HH type</a:t>
            </a:r>
          </a:p>
          <a:p>
            <a:endParaRPr lang="en-US" baseline="0" dirty="0">
              <a:highlight>
                <a:srgbClr val="FFFF00"/>
              </a:highlight>
            </a:endParaRPr>
          </a:p>
          <a:p>
            <a:r>
              <a:rPr lang="en-US" baseline="0" dirty="0">
                <a:highlight>
                  <a:srgbClr val="FFFF00"/>
                </a:highlight>
              </a:rPr>
              <a:t>ES	Black	Male	Single Adults</a:t>
            </a:r>
          </a:p>
          <a:p>
            <a:r>
              <a:rPr lang="en-US" baseline="0" dirty="0">
                <a:highlight>
                  <a:srgbClr val="FFFF00"/>
                </a:highlight>
              </a:rPr>
              <a:t>TH	Black	Female	Adult with Child</a:t>
            </a:r>
          </a:p>
          <a:p>
            <a:r>
              <a:rPr lang="en-US" baseline="0" dirty="0" err="1">
                <a:highlight>
                  <a:srgbClr val="FFFF00"/>
                </a:highlight>
              </a:rPr>
              <a:t>UnS</a:t>
            </a:r>
            <a:r>
              <a:rPr lang="en-US" baseline="0" dirty="0">
                <a:highlight>
                  <a:srgbClr val="FFFF00"/>
                </a:highlight>
              </a:rPr>
              <a:t>	B or W	Male	Single Adults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2017</a:t>
            </a:r>
          </a:p>
          <a:p>
            <a:r>
              <a:rPr lang="en-US" dirty="0"/>
              <a:t>	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Female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Male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Transgender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Identify as female, male or transgender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Emergency Shelter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233	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Transitional Housing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	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Unsheltered</a:t>
            </a:r>
            <a:r>
              <a:rPr lang="en-US" dirty="0"/>
              <a:t> 	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 rtl="0">
              <a:spcBef>
                <a:spcPts val="0"/>
              </a:spcBef>
              <a:buChar char="-"/>
            </a:pP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dirty="0"/>
              <a:t>	Total Individuals</a:t>
            </a:r>
          </a:p>
          <a:p>
            <a:pPr marL="457200" lvl="0" indent="-228600" rtl="0">
              <a:spcBef>
                <a:spcPts val="0"/>
              </a:spcBef>
              <a:buAutoNum type="arabicPlain" startAt="2014"/>
            </a:pPr>
            <a:r>
              <a:rPr lang="en-US" baseline="0" dirty="0"/>
              <a:t>: 10</a:t>
            </a:r>
          </a:p>
          <a:p>
            <a:pPr marL="457200" lvl="0" indent="-228600" rtl="0">
              <a:spcBef>
                <a:spcPts val="0"/>
              </a:spcBef>
              <a:buAutoNum type="arabicPlain" startAt="2014"/>
            </a:pPr>
            <a:r>
              <a:rPr lang="en-US" dirty="0"/>
              <a:t>: 8</a:t>
            </a:r>
          </a:p>
          <a:p>
            <a:pPr marL="457200" lvl="0" indent="-228600" rtl="0">
              <a:spcBef>
                <a:spcPts val="0"/>
              </a:spcBef>
              <a:buAutoNum type="arabicPlain" startAt="2014"/>
            </a:pPr>
            <a:r>
              <a:rPr lang="en-US" dirty="0"/>
              <a:t>: 8</a:t>
            </a:r>
          </a:p>
          <a:p>
            <a:pPr marL="457200" lvl="0" indent="-228600" rtl="0">
              <a:spcBef>
                <a:spcPts val="0"/>
              </a:spcBef>
              <a:buAutoNum type="arabicPlain" startAt="2014"/>
            </a:pPr>
            <a:r>
              <a:rPr lang="en-US" dirty="0"/>
              <a:t>: 28</a:t>
            </a:r>
          </a:p>
          <a:p>
            <a:pPr marL="457200" lvl="0" indent="-228600" rtl="0">
              <a:spcBef>
                <a:spcPts val="0"/>
              </a:spcBef>
              <a:buAutoNum type="arabicPlain" startAt="2014"/>
            </a:pPr>
            <a:r>
              <a:rPr lang="en-US" dirty="0"/>
              <a:t>: 53</a:t>
            </a:r>
          </a:p>
          <a:p>
            <a:pPr marL="457200" lvl="0" indent="-228600" rtl="0">
              <a:spcBef>
                <a:spcPts val="0"/>
              </a:spcBef>
              <a:buAutoNum type="arabicPlain" startAt="2014"/>
            </a:pP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dirty="0"/>
              <a:t>2018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dirty="0"/>
              <a:t>2017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-US" dirty="0"/>
              <a:t>unsheltered 28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-US" dirty="0"/>
              <a:t>18-24: 3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-US" dirty="0"/>
              <a:t>Unsheltered homeless veterans:</a:t>
            </a:r>
            <a:r>
              <a:rPr lang="en-US" baseline="0" dirty="0"/>
              <a:t> 0</a:t>
            </a:r>
            <a:endParaRPr lang="en-US" dirty="0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-US" dirty="0"/>
              <a:t>Unsheltered Chronic</a:t>
            </a:r>
            <a:r>
              <a:rPr lang="en-US" baseline="0" dirty="0"/>
              <a:t>: 0</a:t>
            </a:r>
            <a:endParaRPr lang="en-US" dirty="0"/>
          </a:p>
          <a:p>
            <a:pPr marL="914400" lvl="1" indent="-228600" rtl="0">
              <a:spcBef>
                <a:spcPts val="0"/>
              </a:spcBef>
              <a:buChar char="-"/>
            </a:pPr>
            <a:endParaRPr lang="en-US" dirty="0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-US" dirty="0"/>
              <a:t>no chronic, MH, SA, HIV/AIDs, DV reported - methodology issues?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dirty="0" err="1"/>
              <a:t>CoC</a:t>
            </a:r>
            <a:r>
              <a:rPr lang="en-US" dirty="0"/>
              <a:t> funding for incentives (bus tokens)?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Sheltered 2018</a:t>
            </a:r>
          </a:p>
          <a:p>
            <a:pPr lvl="0">
              <a:spcBef>
                <a:spcPts val="0"/>
              </a:spcBef>
              <a:buNone/>
            </a:pPr>
            <a:r>
              <a:rPr lang="en-US" b="0" dirty="0"/>
              <a:t>- Large increase in number of chronic (18.87% v. 5.23% in 2017)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- Double the number of people reporting mental health concerns (7.4% v. 3.8% 2017)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Chronic: 107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Vets: 20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Mental Health: 42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Substance Abuse: 29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Domestic Violence: 62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Sheltered 2017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b="0" dirty="0"/>
              <a:t>Chronic: 26</a:t>
            </a:r>
          </a:p>
          <a:p>
            <a:pPr lvl="0">
              <a:spcBef>
                <a:spcPts val="0"/>
              </a:spcBef>
              <a:buNone/>
            </a:pPr>
            <a:r>
              <a:rPr lang="en-US" b="0" dirty="0"/>
              <a:t>Vets: 18</a:t>
            </a:r>
          </a:p>
          <a:p>
            <a:pPr lvl="0">
              <a:spcBef>
                <a:spcPts val="0"/>
              </a:spcBef>
              <a:buNone/>
            </a:pPr>
            <a:r>
              <a:rPr lang="en-US" b="0" dirty="0"/>
              <a:t>Mental Health: 19</a:t>
            </a:r>
          </a:p>
          <a:p>
            <a:pPr lvl="0">
              <a:spcBef>
                <a:spcPts val="0"/>
              </a:spcBef>
              <a:buNone/>
            </a:pPr>
            <a:r>
              <a:rPr lang="en-US" b="0" dirty="0"/>
              <a:t>Substance Use Disorder:</a:t>
            </a:r>
            <a:r>
              <a:rPr lang="en-US" b="0" baseline="0" dirty="0"/>
              <a:t> 6</a:t>
            </a:r>
          </a:p>
          <a:p>
            <a:pPr lvl="0">
              <a:spcBef>
                <a:spcPts val="0"/>
              </a:spcBef>
              <a:buNone/>
            </a:pPr>
            <a:r>
              <a:rPr lang="en-US" b="0" baseline="0" dirty="0"/>
              <a:t>Domestic Violence: 79</a:t>
            </a:r>
            <a:endParaRPr lang="en-US" b="0" dirty="0"/>
          </a:p>
          <a:p>
            <a:pPr lvl="0">
              <a:spcBef>
                <a:spcPts val="0"/>
              </a:spcBef>
              <a:buNone/>
            </a:pPr>
            <a:endParaRPr lang="en-US" b="1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Unaccompanied Children: 6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Young Adults: 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1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2017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Adults (over 25): 65% 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Children (under 18): 26%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Young Adults (18-24): 9%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endParaRPr lang="en-US" baseline="0" dirty="0"/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-------------------------------------------------------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endParaRPr lang="en-US" baseline="0" dirty="0"/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2017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Adults (over 25): 57%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Children (under 18): 34%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Young Adults (18-24): 9%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endParaRPr lang="en-US" baseline="0" dirty="0"/>
          </a:p>
          <a:p>
            <a:pPr marL="0" lvl="0" indent="0">
              <a:spcBef>
                <a:spcPts val="0"/>
              </a:spcBef>
              <a:buFontTx/>
              <a:buNone/>
            </a:pPr>
            <a:endParaRPr lang="en-US" baseline="0" dirty="0"/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Total children in all housing types 164 (34%)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Total youth in all housing types 173 (43%)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endParaRPr lang="en-US" baseline="0" dirty="0"/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baseline="0" dirty="0"/>
              <a:t>-------------------------------------------------------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Households:			ES	TH	Un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Adults and Children </a:t>
            </a:r>
            <a:r>
              <a:rPr lang="en-US" dirty="0" err="1"/>
              <a:t>hh</a:t>
            </a:r>
            <a:r>
              <a:rPr lang="en-US" dirty="0"/>
              <a:t> 		</a:t>
            </a:r>
            <a:r>
              <a:rPr lang="en-US" b="1" dirty="0"/>
              <a:t>61	14</a:t>
            </a:r>
            <a:r>
              <a:rPr lang="en-US" dirty="0"/>
              <a:t>	0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total persons			194	41	0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Children in </a:t>
            </a:r>
            <a:r>
              <a:rPr lang="en-US" b="1" dirty="0" err="1"/>
              <a:t>hh</a:t>
            </a:r>
            <a:r>
              <a:rPr lang="en-US" b="1" dirty="0"/>
              <a:t>		132	26	0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Children only	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hh</a:t>
            </a:r>
            <a:r>
              <a:rPr lang="en-US" dirty="0"/>
              <a:t>			</a:t>
            </a:r>
            <a:r>
              <a:rPr lang="en-US" b="1" dirty="0"/>
              <a:t>2	3</a:t>
            </a:r>
            <a:r>
              <a:rPr lang="en-US" dirty="0"/>
              <a:t>	0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Total persons			2	4	0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Singles			200	10	28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US" baseline="0" dirty="0"/>
              <a:t>- - - - - - - - - - - - - - - -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BC7A-A1C8-4FF1-9B6C-2AB0C3D0E2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3680B0-B2AB-4CE5-864F-A06B9CE5E5D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D0002EA-5531-4353-BE10-75A5A0821F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dhdx.info/User/Default.aspx#pitHel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PIT-HIC Review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Kalamazoo </a:t>
            </a:r>
            <a:r>
              <a:rPr lang="en-US" dirty="0" err="1"/>
              <a:t>CoC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ED5B3F-6D9B-4510-A5A0-74191A9E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600" dirty="0"/>
              <a:t>Homelessness by age categories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35D3CC5-2BCF-4149-9B9C-E49C4A2BC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749348"/>
              </p:ext>
            </p:extLst>
          </p:nvPr>
        </p:nvGraphicFramePr>
        <p:xfrm>
          <a:off x="457200" y="762000"/>
          <a:ext cx="82296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47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3C24A-167E-41DD-8270-19BB9ACC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Homeless Populations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CE958C33-E2E7-4F7B-9929-09B6D31AF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0920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985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599"/>
            <a:ext cx="7772400" cy="3505201"/>
          </a:xfrm>
        </p:spPr>
        <p:txBody>
          <a:bodyPr/>
          <a:lstStyle/>
          <a:p>
            <a:pPr algn="l"/>
            <a:r>
              <a:rPr lang="en-US" sz="2000" dirty="0"/>
              <a:t>- Street Count</a:t>
            </a:r>
            <a:br>
              <a:rPr lang="en-US" sz="2000" dirty="0"/>
            </a:br>
            <a:r>
              <a:rPr lang="en-US" sz="2000" dirty="0"/>
              <a:t>	Partner with street outreach, partner agencies, faith-based 		community, KPS and other stakeholders</a:t>
            </a:r>
            <a:br>
              <a:rPr lang="en-US" sz="2000" dirty="0"/>
            </a:br>
            <a:r>
              <a:rPr lang="en-US" sz="2000" dirty="0"/>
              <a:t>	CoC or Agency funded “Care  Packages” or incentives for 		unsheltered</a:t>
            </a:r>
            <a:br>
              <a:rPr lang="en-US" sz="2000" dirty="0"/>
            </a:br>
            <a:r>
              <a:rPr lang="en-US" sz="2000" dirty="0"/>
              <a:t>- Series of Planning Meetings at the end of the year</a:t>
            </a:r>
            <a:br>
              <a:rPr lang="en-US" sz="2000" dirty="0"/>
            </a:br>
            <a:r>
              <a:rPr lang="en-US" sz="2000" dirty="0"/>
              <a:t>- Suggestions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1000"/>
            <a:ext cx="6400800" cy="12192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PIT/ HIC 2019</a:t>
            </a:r>
          </a:p>
        </p:txBody>
      </p:sp>
    </p:spTree>
    <p:extLst>
      <p:ext uri="{BB962C8B-B14F-4D97-AF65-F5344CB8AC3E}">
        <p14:creationId xmlns:p14="http://schemas.microsoft.com/office/powerpoint/2010/main" val="336290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1000" y="304800"/>
            <a:ext cx="4040188" cy="609600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b="1" dirty="0"/>
              <a:t>The Point-in-Time Count (PIT) </a:t>
            </a: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495800" y="304800"/>
            <a:ext cx="4419600" cy="609600"/>
          </a:xfrm>
        </p:spPr>
        <p:txBody>
          <a:bodyPr>
            <a:noAutofit/>
          </a:bodyPr>
          <a:lstStyle/>
          <a:p>
            <a:r>
              <a:rPr lang="en-US" sz="2000" b="1" dirty="0"/>
              <a:t>The Housing Inventory Count (HIC)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4041648" cy="4831080"/>
          </a:xfrm>
        </p:spPr>
        <p:txBody>
          <a:bodyPr>
            <a:normAutofit/>
          </a:bodyPr>
          <a:lstStyle/>
          <a:p>
            <a:r>
              <a:rPr lang="en-US" sz="2000" dirty="0"/>
              <a:t>Count of all sheltered and unsheltered homeless persons in a community on a </a:t>
            </a:r>
            <a:r>
              <a:rPr lang="en-US" sz="2000" b="1" dirty="0"/>
              <a:t>SINGLE night </a:t>
            </a:r>
            <a:r>
              <a:rPr lang="en-US" sz="2000" dirty="0"/>
              <a:t>in a year</a:t>
            </a:r>
          </a:p>
          <a:p>
            <a:r>
              <a:rPr lang="en-US" sz="2000" dirty="0" err="1"/>
              <a:t>CoCs</a:t>
            </a:r>
            <a:r>
              <a:rPr lang="en-US" sz="2000" dirty="0"/>
              <a:t> were required to conduct a </a:t>
            </a:r>
            <a:r>
              <a:rPr lang="en-US" sz="2000" b="1" dirty="0"/>
              <a:t>sheltered and an unsheltered count </a:t>
            </a:r>
            <a:r>
              <a:rPr lang="en-US" sz="2000" dirty="0"/>
              <a:t>during the last ten days of January 2017</a:t>
            </a:r>
          </a:p>
          <a:p>
            <a:endParaRPr lang="en-US" sz="2000" dirty="0"/>
          </a:p>
          <a:p>
            <a:r>
              <a:rPr lang="en-US" sz="2000" dirty="0"/>
              <a:t>Data can be used for community education and awareness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72584" y="1295400"/>
            <a:ext cx="4041648" cy="4830635"/>
          </a:xfrm>
        </p:spPr>
        <p:txBody>
          <a:bodyPr>
            <a:normAutofit/>
          </a:bodyPr>
          <a:lstStyle/>
          <a:p>
            <a:r>
              <a:rPr lang="en-US" sz="2000" dirty="0"/>
              <a:t>Count of available beds on a </a:t>
            </a:r>
            <a:r>
              <a:rPr lang="en-US" sz="2000" b="1" dirty="0"/>
              <a:t>single night </a:t>
            </a:r>
            <a:r>
              <a:rPr lang="en-US" sz="2000" dirty="0"/>
              <a:t>in a community </a:t>
            </a:r>
          </a:p>
          <a:p>
            <a:r>
              <a:rPr lang="en-US" sz="2000" dirty="0"/>
              <a:t>Report is generated and used to calculate </a:t>
            </a:r>
            <a:r>
              <a:rPr lang="en-US" sz="2000" b="1" dirty="0"/>
              <a:t>utilization rates</a:t>
            </a:r>
            <a:r>
              <a:rPr lang="en-US" sz="2000" dirty="0"/>
              <a:t> for ES,TH, PH, RRH projects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 can be used for understanding community’s level of housing capacity and utilization of resources</a:t>
            </a:r>
          </a:p>
        </p:txBody>
      </p:sp>
    </p:spTree>
    <p:extLst>
      <p:ext uri="{BB962C8B-B14F-4D97-AF65-F5344CB8AC3E}">
        <p14:creationId xmlns:p14="http://schemas.microsoft.com/office/powerpoint/2010/main" val="171797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 and HIC Summary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 – 1/31/2018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HIC – 1/31/2018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Sheltered Populations (2018)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Persons:</a:t>
            </a:r>
            <a:r>
              <a:rPr lang="en-US" b="1" dirty="0"/>
              <a:t>514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Households:</a:t>
            </a:r>
            <a:r>
              <a:rPr lang="en-US" b="1" dirty="0"/>
              <a:t>364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Unsheltered Populations (2018)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Persons:</a:t>
            </a:r>
            <a:r>
              <a:rPr lang="en-US" b="1" dirty="0"/>
              <a:t>53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Households:</a:t>
            </a:r>
            <a:r>
              <a:rPr lang="en-US" b="1" dirty="0"/>
              <a:t>47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Total Persons: 567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Organizations:</a:t>
            </a:r>
            <a:r>
              <a:rPr lang="en-US" b="1" dirty="0"/>
              <a:t>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Projects:</a:t>
            </a:r>
            <a:r>
              <a:rPr lang="en-US" b="1" dirty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Year-Round Beds:</a:t>
            </a:r>
            <a:r>
              <a:rPr lang="en-US" b="1" dirty="0"/>
              <a:t>1259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Total Sheltered PIT</a:t>
            </a:r>
            <a:r>
              <a:rPr lang="en-US" baseline="30000" dirty="0">
                <a:hlinkClick r:id="rId3"/>
              </a:rPr>
              <a:t>1</a:t>
            </a:r>
            <a:r>
              <a:rPr lang="en-US" dirty="0"/>
              <a:t>:</a:t>
            </a:r>
            <a:r>
              <a:rPr lang="en-US" b="1" dirty="0"/>
              <a:t>1137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Utilization Rate:90</a:t>
            </a:r>
            <a:r>
              <a:rPr lang="en-US" b="1" dirty="0"/>
              <a:t>%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aseline="30000" dirty="0">
                <a:hlinkClick r:id="rId3"/>
              </a:rPr>
              <a:t>1</a:t>
            </a:r>
            <a:r>
              <a:rPr lang="en-US" dirty="0"/>
              <a:t> Includes PSH clients</a:t>
            </a:r>
          </a:p>
        </p:txBody>
      </p:sp>
    </p:spTree>
    <p:extLst>
      <p:ext uri="{BB962C8B-B14F-4D97-AF65-F5344CB8AC3E}">
        <p14:creationId xmlns:p14="http://schemas.microsoft.com/office/powerpoint/2010/main" val="265439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 Count 2014 - 2018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6742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276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800" dirty="0"/>
              <a:t>2018 PIT Demographics: Race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080790"/>
              </p:ext>
            </p:extLst>
          </p:nvPr>
        </p:nvGraphicFramePr>
        <p:xfrm>
          <a:off x="533400" y="762000"/>
          <a:ext cx="8229600" cy="566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774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Demographics: Gender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091036"/>
              </p:ext>
            </p:extLst>
          </p:nvPr>
        </p:nvGraphicFramePr>
        <p:xfrm>
          <a:off x="457200" y="762000"/>
          <a:ext cx="82296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83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Unsheltered Subpopulations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012967"/>
              </p:ext>
            </p:extLst>
          </p:nvPr>
        </p:nvGraphicFramePr>
        <p:xfrm>
          <a:off x="457200" y="838200"/>
          <a:ext cx="82296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7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Sheltered Subpopulations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129123"/>
              </p:ext>
            </p:extLst>
          </p:nvPr>
        </p:nvGraphicFramePr>
        <p:xfrm>
          <a:off x="457200" y="685800"/>
          <a:ext cx="82296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352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20256"/>
            <a:ext cx="3731871" cy="1981200"/>
          </a:xfrm>
        </p:spPr>
        <p:txBody>
          <a:bodyPr/>
          <a:lstStyle/>
          <a:p>
            <a:r>
              <a:rPr lang="en-US" sz="2400" dirty="0"/>
              <a:t>26% Children (under 18) Includes children in households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423619"/>
              </p:ext>
            </p:extLst>
          </p:nvPr>
        </p:nvGraphicFramePr>
        <p:xfrm>
          <a:off x="719138" y="273050"/>
          <a:ext cx="4995862" cy="585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209800"/>
            <a:ext cx="3008313" cy="39163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Youth</a:t>
            </a:r>
            <a:r>
              <a:rPr lang="en-US" dirty="0"/>
              <a:t> are individuals 25 years of age and younger</a:t>
            </a:r>
          </a:p>
          <a:p>
            <a:endParaRPr lang="en-US" dirty="0"/>
          </a:p>
          <a:p>
            <a:r>
              <a:rPr lang="en-US" b="1" dirty="0"/>
              <a:t>Children</a:t>
            </a:r>
            <a:r>
              <a:rPr lang="en-US" dirty="0"/>
              <a:t> are individuals 18 years of age and younger</a:t>
            </a:r>
          </a:p>
          <a:p>
            <a:endParaRPr lang="en-US" dirty="0"/>
          </a:p>
          <a:p>
            <a:r>
              <a:rPr lang="en-US" b="1" dirty="0"/>
              <a:t>Young adults </a:t>
            </a:r>
            <a:r>
              <a:rPr lang="en-US" dirty="0"/>
              <a:t>are individuals 18 to 24 years of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43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6776</TotalTime>
  <Words>482</Words>
  <Application>Microsoft Office PowerPoint</Application>
  <PresentationFormat>On-screen Show (4:3)</PresentationFormat>
  <Paragraphs>171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Palatino Linotype</vt:lpstr>
      <vt:lpstr>Executive</vt:lpstr>
      <vt:lpstr>2018 PIT-HIC Review </vt:lpstr>
      <vt:lpstr>PowerPoint Presentation</vt:lpstr>
      <vt:lpstr>PIT and HIC Summary</vt:lpstr>
      <vt:lpstr>PIT Count 2014 - 2018</vt:lpstr>
      <vt:lpstr>2018 PIT Demographics: Race</vt:lpstr>
      <vt:lpstr>Demographics: Gender</vt:lpstr>
      <vt:lpstr>Unsheltered Subpopulations</vt:lpstr>
      <vt:lpstr>Sheltered Subpopulations</vt:lpstr>
      <vt:lpstr>26% Children (under 18) Includes children in households</vt:lpstr>
      <vt:lpstr>Homelessness by age categories </vt:lpstr>
      <vt:lpstr>Additional Homeless Populations</vt:lpstr>
      <vt:lpstr>- Street Count  Partner with street outreach, partner agencies, faith-based   community, KPS and other stakeholders  CoC or Agency funded “Care  Packages” or incentives for   unsheltered - Series of Planning Meetings at the end of the year - Suggestions </vt:lpstr>
    </vt:vector>
  </TitlesOfParts>
  <Company>HRIKZO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Clanton</dc:creator>
  <cp:lastModifiedBy>Kathy Roberts</cp:lastModifiedBy>
  <cp:revision>67</cp:revision>
  <dcterms:created xsi:type="dcterms:W3CDTF">2017-05-10T13:23:24Z</dcterms:created>
  <dcterms:modified xsi:type="dcterms:W3CDTF">2018-06-01T18:59:34Z</dcterms:modified>
</cp:coreProperties>
</file>