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62" r:id="rId6"/>
    <p:sldId id="267" r:id="rId7"/>
    <p:sldId id="272" r:id="rId8"/>
    <p:sldId id="263" r:id="rId9"/>
    <p:sldId id="264" r:id="rId10"/>
    <p:sldId id="265" r:id="rId11"/>
    <p:sldId id="270" r:id="rId12"/>
    <p:sldId id="266" r:id="rId13"/>
    <p:sldId id="268" r:id="rId14"/>
    <p:sldId id="271" r:id="rId15"/>
    <p:sldId id="274" r:id="rId16"/>
    <p:sldId id="269" r:id="rId17"/>
    <p:sldId id="275" r:id="rId18"/>
    <p:sldId id="26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4"/>
    <p:restoredTop sz="94647"/>
  </p:normalViewPr>
  <p:slideViewPr>
    <p:cSldViewPr snapToGrid="0" snapToObjects="1">
      <p:cViewPr>
        <p:scale>
          <a:sx n="120" d="100"/>
          <a:sy n="120" d="100"/>
        </p:scale>
        <p:origin x="11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47EFF-C863-C140-9952-3F1EB1196378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CCA58-7F11-B64D-8BE7-2202264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DD4B-AC82-DE42-B24B-3A0669FDECBA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nlp.stanford.edu/IR-book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tthewjdenny/PPOL_628_Text_As_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PPOL 628: Text as Data </a:t>
            </a:r>
            <a:r>
              <a:rPr lang="mr-IN" dirty="0" smtClean="0"/>
              <a:t>–</a:t>
            </a:r>
            <a:r>
              <a:rPr lang="en-US" dirty="0" smtClean="0"/>
              <a:t> Computational Linguistics for Social Scientists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5: Corpus Description, TF-IDF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 Reduce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inclusion of some terms in a document term matrix can actually decrease the mutual information of the joint distribution it implies.</a:t>
            </a:r>
          </a:p>
          <a:p>
            <a:r>
              <a:rPr lang="en-US" dirty="0" smtClean="0"/>
              <a:t>Possible method for identifying stop terms.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3" y="3585508"/>
            <a:ext cx="9803219" cy="30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View from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am designing a system to help a user get the best search results, which documents should I show them for a given search term?</a:t>
            </a:r>
          </a:p>
          <a:p>
            <a:r>
              <a:rPr lang="en-US" dirty="0" smtClean="0"/>
              <a:t>Which terms are the most distinctive to documents? Which terms are most “interesting” to look at?</a:t>
            </a:r>
          </a:p>
          <a:p>
            <a:r>
              <a:rPr lang="en-US" dirty="0" smtClean="0"/>
              <a:t>Naïve approach would be to use raw word counts:</a:t>
            </a:r>
          </a:p>
          <a:p>
            <a:pPr lvl="1"/>
            <a:r>
              <a:rPr lang="en-US" dirty="0" smtClean="0"/>
              <a:t>The document where a word occurs the most is likely to be the one that is most associated with that term.</a:t>
            </a:r>
          </a:p>
          <a:p>
            <a:r>
              <a:rPr lang="en-US" dirty="0" smtClean="0"/>
              <a:t>More sophisticated approach is to weight terms (either globally or within a document) based on how uniquely associated they are with that document.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i,j</a:t>
            </a:r>
            <a:r>
              <a:rPr lang="en-US" dirty="0" smtClean="0"/>
              <a:t> entries in the document term matrix.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t</a:t>
            </a:r>
            <a:r>
              <a:rPr lang="en-US" dirty="0" err="1" smtClean="0"/>
              <a:t>f</a:t>
            </a:r>
            <a:r>
              <a:rPr lang="en-US" i="1" baseline="-25000" dirty="0" err="1" smtClean="0"/>
              <a:t>t,d</a:t>
            </a:r>
            <a:r>
              <a:rPr lang="en-US" dirty="0" smtClean="0"/>
              <a:t> = count of term </a:t>
            </a:r>
            <a:r>
              <a:rPr lang="en-US" i="1" dirty="0" smtClean="0"/>
              <a:t>t</a:t>
            </a:r>
            <a:r>
              <a:rPr lang="en-US" dirty="0" smtClean="0"/>
              <a:t> in document </a:t>
            </a:r>
            <a:r>
              <a:rPr lang="en-US" i="1" dirty="0" smtClean="0"/>
              <a:t>d</a:t>
            </a:r>
            <a:br>
              <a:rPr lang="en-US" i="1" dirty="0" smtClean="0"/>
            </a:br>
            <a:endParaRPr lang="en-US" i="1" dirty="0"/>
          </a:p>
          <a:p>
            <a:r>
              <a:rPr lang="en-US" dirty="0" smtClean="0"/>
              <a:t>Alternate weightings:</a:t>
            </a:r>
          </a:p>
          <a:p>
            <a:pPr lvl="1"/>
            <a:r>
              <a:rPr lang="en-US" dirty="0" smtClean="0"/>
              <a:t>Perhaps we think that term “importance” should increase with the log of its raw count -- similar to logging GDP in economics analyses.</a:t>
            </a:r>
          </a:p>
          <a:p>
            <a:pPr lvl="1"/>
            <a:r>
              <a:rPr lang="en-US" dirty="0" smtClean="0"/>
              <a:t>May also only care that a term appears at least once in a document (</a:t>
            </a:r>
            <a:r>
              <a:rPr lang="en-US" dirty="0" err="1" smtClean="0"/>
              <a:t>boolean</a:t>
            </a:r>
            <a:r>
              <a:rPr lang="en-US" dirty="0" smtClean="0"/>
              <a:t> counting)</a:t>
            </a:r>
          </a:p>
          <a:p>
            <a:pPr lvl="1"/>
            <a:r>
              <a:rPr lang="en-US" dirty="0" smtClean="0"/>
              <a:t>May want to normalize against the average number of times terms that appear in that document appear.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0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Document Frequency Weighting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common way to emphasize likely meaningful terms is to weight term counts by the inverse of the number of documents that term appears in.</a:t>
                </a:r>
              </a:p>
              <a:p>
                <a:pPr lvl="1"/>
                <a:r>
                  <a:rPr lang="en-US" dirty="0" smtClean="0"/>
                  <a:t>Terms that appear in many documents will have counts/scores down-weighted more than unusual/infrequent terms.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Standard formulations: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	</a:t>
                </a:r>
                <a:r>
                  <a:rPr lang="en-US" dirty="0"/>
                  <a:t> </a:t>
                </a:r>
                <a:r>
                  <a:rPr lang="en-US" dirty="0" err="1" smtClean="0"/>
                  <a:t>idf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mr-IN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df</m:t>
                        </m:r>
                        <m:r>
                          <a:rPr lang="en-US" b="0" i="1" baseline="-25000" smtClean="0">
                            <a:latin typeface="Cambria Math" charset="0"/>
                          </a:rPr>
                          <m:t>𝑡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  where N is </a:t>
                </a:r>
                <a:r>
                  <a:rPr lang="en-US" dirty="0" err="1" smtClean="0"/>
                  <a:t>num</a:t>
                </a:r>
                <a:r>
                  <a:rPr lang="en-US" dirty="0" smtClean="0"/>
                  <a:t> docs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df</m:t>
                    </m:r>
                    <m:r>
                      <a:rPr lang="en-US" i="1" baseline="-2500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num</a:t>
                </a:r>
                <a:r>
                  <a:rPr lang="en-US" dirty="0" smtClean="0"/>
                  <a:t> docs</a:t>
                </a:r>
                <a:br>
                  <a:rPr lang="en-US" dirty="0" smtClean="0"/>
                </a:br>
                <a:r>
                  <a:rPr lang="en-US" dirty="0" smtClean="0"/>
                  <a:t>                                                                    containing term </a:t>
                </a:r>
                <a:r>
                  <a:rPr lang="en-US" i="1" dirty="0" smtClean="0"/>
                  <a:t>t.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7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tf-idf</a:t>
            </a:r>
            <a:r>
              <a:rPr lang="en-US" dirty="0"/>
              <a:t> weighting scheme assigns to term </a:t>
            </a:r>
            <a:r>
              <a:rPr lang="en-US" b="1" dirty="0"/>
              <a:t>t</a:t>
            </a:r>
            <a:r>
              <a:rPr lang="en-US" dirty="0"/>
              <a:t> a weight in document d given </a:t>
            </a:r>
            <a:r>
              <a:rPr lang="en-US" dirty="0" smtClean="0"/>
              <a:t>by: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</a:t>
            </a:r>
            <a:r>
              <a:rPr lang="en-US" dirty="0" err="1" smtClean="0"/>
              <a:t>tf-idf</a:t>
            </a:r>
            <a:r>
              <a:rPr lang="en-US" baseline="-25000" dirty="0" err="1" smtClean="0"/>
              <a:t>t,d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tf</a:t>
            </a:r>
            <a:r>
              <a:rPr lang="en-US" baseline="-25000" dirty="0" err="1"/>
              <a:t>t,d</a:t>
            </a:r>
            <a:r>
              <a:rPr lang="en-US" dirty="0"/>
              <a:t> × </a:t>
            </a:r>
            <a:r>
              <a:rPr lang="en-US" dirty="0" err="1"/>
              <a:t>idf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other words, </a:t>
            </a:r>
            <a:r>
              <a:rPr lang="en-US" dirty="0" err="1"/>
              <a:t>tf-idf</a:t>
            </a:r>
            <a:r>
              <a:rPr lang="en-US" baseline="-25000" dirty="0" err="1"/>
              <a:t>t,d</a:t>
            </a:r>
            <a:r>
              <a:rPr lang="en-US" dirty="0"/>
              <a:t> assigns to term </a:t>
            </a:r>
            <a:r>
              <a:rPr lang="en-US" b="1" dirty="0"/>
              <a:t>t</a:t>
            </a:r>
            <a:r>
              <a:rPr lang="en-US" dirty="0"/>
              <a:t> a weight in document </a:t>
            </a:r>
            <a:r>
              <a:rPr lang="en-US" b="1" dirty="0"/>
              <a:t>d</a:t>
            </a:r>
            <a:r>
              <a:rPr lang="en-US" dirty="0"/>
              <a:t> that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highest </a:t>
            </a:r>
            <a:r>
              <a:rPr lang="en-US" dirty="0"/>
              <a:t>when t occurs many times within a small number of documents (thus lending high discriminating power to those documents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lower </a:t>
            </a:r>
            <a:r>
              <a:rPr lang="en-US" dirty="0"/>
              <a:t>when the term occurs fewer times in a document, or occurs in many documents (thus offering a less pronounced relevance signal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lowest </a:t>
            </a:r>
            <a:r>
              <a:rPr lang="en-US" dirty="0"/>
              <a:t>when the term occurs in virtually all documents.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83989" y="6411432"/>
            <a:ext cx="289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Manning et al. (2009), p. 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04"/>
            <a:ext cx="10515600" cy="1325563"/>
          </a:xfrm>
        </p:spPr>
        <p:txBody>
          <a:bodyPr/>
          <a:lstStyle/>
          <a:p>
            <a:r>
              <a:rPr lang="en-US" smtClean="0"/>
              <a:t>IDF Formulations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0967"/>
                <a:ext cx="10515600" cy="52524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TF-IDF (no log) --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𝑑𝑡𝑚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charset="0"/>
                          </a:rPr>
                          <m:t>𝑖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×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mr-IN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num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in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corpus</m:t>
                            </m:r>
                          </m:num>
                          <m:den>
                            <m:r>
                              <a:rPr lang="en-US" i="1" dirty="0">
                                <a:latin typeface="Cambria Math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TF-IDF </a:t>
                </a:r>
                <a:r>
                  <a:rPr lang="en-US" dirty="0"/>
                  <a:t>--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𝑑𝑡𝑚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dirty="0" err="1" smtClean="0">
                            <a:latin typeface="Cambria Math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×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log</m:t>
                    </m:r>
                    <m:r>
                      <a:rPr lang="en-US" i="1" dirty="0">
                        <a:latin typeface="Cambria Math" charset="0"/>
                      </a:rPr>
                      <m:t>⁡</m:t>
                    </m:r>
                    <m:d>
                      <m:d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nu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m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in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corpus</m:t>
                            </m:r>
                          </m:num>
                          <m:den>
                            <m:r>
                              <a:rPr lang="en-US" i="1" dirty="0">
                                <a:latin typeface="Cambria Math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TF-IDF (smooth) </a:t>
                </a:r>
                <a:r>
                  <a:rPr lang="en-US" dirty="0"/>
                  <a:t>--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𝑑𝑡𝑚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charset="0"/>
                          </a:rPr>
                          <m:t>𝑖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×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log</m:t>
                    </m:r>
                    <m:r>
                      <a:rPr lang="en-US" i="1" dirty="0">
                        <a:latin typeface="Cambria Math" charset="0"/>
                      </a:rPr>
                      <m:t>⁡</m:t>
                    </m:r>
                    <m:d>
                      <m:dPr>
                        <m:ctrlPr>
                          <a:rPr lang="mr-I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1+ </m:t>
                        </m:r>
                        <m:f>
                          <m:fPr>
                            <m:ctrlPr>
                              <a:rPr lang="mr-IN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num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in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corpus</m:t>
                            </m:r>
                          </m:num>
                          <m:den>
                            <m:r>
                              <a:rPr lang="en-US" i="1" dirty="0">
                                <a:latin typeface="Cambria Math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TF-IDF </a:t>
                </a:r>
                <a:r>
                  <a:rPr lang="en-US" dirty="0" smtClean="0"/>
                  <a:t>(max smoothing) </a:t>
                </a:r>
                <a:r>
                  <a:rPr lang="en-US" dirty="0"/>
                  <a:t>--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𝑑𝑡𝑚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charset="0"/>
                          </a:rPr>
                          <m:t>𝑖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log</m:t>
                    </m:r>
                    <m:r>
                      <a:rPr lang="en-US" i="1" dirty="0">
                        <a:latin typeface="Cambria Math" charset="0"/>
                      </a:rPr>
                      <m:t>⁡</m:t>
                    </m:r>
                    <m:d>
                      <m:dPr>
                        <m:ctrlPr>
                          <a:rPr lang="mr-I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charset="0"/>
                          </a:rPr>
                          <m:t>1+ </m:t>
                        </m:r>
                        <m:f>
                          <m:fPr>
                            <m:ctrlPr>
                              <a:rPr lang="mr-IN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max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⁡(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b="0" i="0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 dirty="0">
                                <a:latin typeface="Cambria Math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TF-IDF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log) </a:t>
                </a:r>
                <a:r>
                  <a:rPr lang="en-US" dirty="0"/>
                  <a:t>--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𝑑𝑡𝑚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charset="0"/>
                          </a:rPr>
                          <m:t>𝑖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log</m:t>
                    </m:r>
                    <m:r>
                      <a:rPr lang="en-US" i="1" dirty="0">
                        <a:latin typeface="Cambria Math" charset="0"/>
                      </a:rPr>
                      <m:t>⁡</m:t>
                    </m:r>
                    <m:d>
                      <m:dPr>
                        <m:ctrlPr>
                          <a:rPr lang="mr-I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charset="0"/>
                          </a:rPr>
                          <m:t>1+ </m:t>
                        </m:r>
                        <m:f>
                          <m:fPr>
                            <m:ctrlPr>
                              <a:rPr lang="mr-IN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num</m:t>
                            </m:r>
                            <m:r>
                              <a:rPr lang="en-US" b="0" i="0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docs</m:t>
                            </m:r>
                            <m:r>
                              <a:rPr lang="en-US" b="0" i="0" dirty="0" smtClean="0">
                                <a:latin typeface="Cambria Math" charset="0"/>
                              </a:rPr>
                              <m:t> −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i="1" dirty="0">
                                <a:latin typeface="Cambria Math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doc</m:t>
                            </m:r>
                            <m:r>
                              <a:rPr lang="en-US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charset="0"/>
                              </a:rPr>
                              <m:t>counts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0967"/>
                <a:ext cx="10515600" cy="5252484"/>
              </a:xfrm>
              <a:blipFill rotWithShape="0">
                <a:blip r:embed="rId2"/>
                <a:stretch>
                  <a:fillRect l="-928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35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variants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7394"/>
            <a:ext cx="10515600" cy="3987800"/>
          </a:xfrm>
        </p:spPr>
      </p:pic>
      <p:sp>
        <p:nvSpPr>
          <p:cNvPr id="5" name="TextBox 4"/>
          <p:cNvSpPr txBox="1"/>
          <p:nvPr/>
        </p:nvSpPr>
        <p:spPr>
          <a:xfrm>
            <a:off x="9207795" y="6311900"/>
            <a:ext cx="284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Manning et al. (2009, p.128)</a:t>
            </a:r>
          </a:p>
        </p:txBody>
      </p:sp>
    </p:spTree>
    <p:extLst>
      <p:ext uri="{BB962C8B-B14F-4D97-AF65-F5344CB8AC3E}">
        <p14:creationId xmlns:p14="http://schemas.microsoft.com/office/powerpoint/2010/main" val="76032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50185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Metrics/measures from information theory can give us information about the consequences of different preprocessing specifications.</a:t>
            </a:r>
          </a:p>
          <a:p>
            <a:pPr lvl="1"/>
            <a:r>
              <a:rPr lang="en-US" dirty="0" smtClean="0"/>
              <a:t>Potentially rigorous way to think about stop terms.</a:t>
            </a:r>
          </a:p>
          <a:p>
            <a:pPr lvl="1"/>
            <a:r>
              <a:rPr lang="en-US" dirty="0" smtClean="0"/>
              <a:t>PMI a useful exploratory tool to find top terms.</a:t>
            </a:r>
          </a:p>
          <a:p>
            <a:pPr lvl="1"/>
            <a:endParaRPr lang="en-US" dirty="0"/>
          </a:p>
          <a:p>
            <a:r>
              <a:rPr lang="en-US" dirty="0" smtClean="0"/>
              <a:t>TF-IDF is a widely used weighting for DTMs in production tasks.</a:t>
            </a:r>
          </a:p>
          <a:p>
            <a:pPr lvl="1"/>
            <a:r>
              <a:rPr lang="en-US" dirty="0" smtClean="0"/>
              <a:t>Will often improve classifier performance.</a:t>
            </a:r>
          </a:p>
          <a:p>
            <a:pPr lvl="1"/>
            <a:r>
              <a:rPr lang="en-US" dirty="0" smtClean="0"/>
              <a:t>Tends to down-weight terms we think of as stop terms.   </a:t>
            </a:r>
          </a:p>
          <a:p>
            <a:pPr lvl="1"/>
            <a:r>
              <a:rPr lang="en-US" dirty="0" smtClean="0"/>
              <a:t>Flexibility in formulation allow for different weighting of terms to suit different applications </a:t>
            </a:r>
            <a:r>
              <a:rPr lang="mr-IN" dirty="0" smtClean="0"/>
              <a:t>–</a:t>
            </a:r>
            <a:r>
              <a:rPr lang="en-US" dirty="0" smtClean="0"/>
              <a:t> but less “rigorous” statistical foundations.</a:t>
            </a:r>
          </a:p>
          <a:p>
            <a:pPr lvl="1"/>
            <a:endParaRPr lang="en-US" dirty="0"/>
          </a:p>
          <a:p>
            <a:r>
              <a:rPr lang="en-US" dirty="0" smtClean="0"/>
              <a:t>These methods can be applied to documents or categories of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0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Readings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OConnor</a:t>
            </a:r>
            <a:r>
              <a:rPr lang="en-US" dirty="0"/>
              <a:t>, B. (2014). MITEXTEXPLORER: </a:t>
            </a:r>
            <a:r>
              <a:rPr lang="en-US" i="1" dirty="0"/>
              <a:t>Linked brushing and mutual information for exploratory text data analysis. </a:t>
            </a:r>
            <a:endParaRPr lang="en-US" i="1" dirty="0" smtClean="0"/>
          </a:p>
          <a:p>
            <a:r>
              <a:rPr lang="en-US" dirty="0" smtClean="0"/>
              <a:t>Lewis </a:t>
            </a:r>
            <a:r>
              <a:rPr lang="en-US" dirty="0"/>
              <a:t>(1992). </a:t>
            </a:r>
            <a:r>
              <a:rPr lang="en-US" i="1" dirty="0"/>
              <a:t>Feature selection and feature extraction for text categorization.</a:t>
            </a:r>
            <a:r>
              <a:rPr lang="en-US" dirty="0"/>
              <a:t> </a:t>
            </a:r>
          </a:p>
          <a:p>
            <a:r>
              <a:rPr lang="en-US" dirty="0" smtClean="0"/>
              <a:t>White </a:t>
            </a:r>
            <a:r>
              <a:rPr lang="en-US" dirty="0"/>
              <a:t>(2016). </a:t>
            </a:r>
            <a:r>
              <a:rPr lang="en-US" i="1" dirty="0" smtClean="0"/>
              <a:t>Bag of Works Retrieval: TF-IDF Weighting of Co-cited Works. </a:t>
            </a:r>
            <a:endParaRPr lang="en-US" i="1" dirty="0"/>
          </a:p>
          <a:p>
            <a:r>
              <a:rPr lang="en-US" dirty="0" smtClean="0"/>
              <a:t>Also highly recommend: Manning et al. (2009). </a:t>
            </a:r>
            <a:r>
              <a:rPr lang="en-US" i="1" dirty="0"/>
              <a:t>An Introduction to Information Retrieval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://www-</a:t>
            </a:r>
            <a:r>
              <a:rPr lang="en-US" dirty="0" err="1">
                <a:hlinkClick r:id="rId2"/>
              </a:rPr>
              <a:t>nlp.stanford.edu</a:t>
            </a:r>
            <a:r>
              <a:rPr lang="en-US" dirty="0">
                <a:hlinkClick r:id="rId2"/>
              </a:rPr>
              <a:t>/IR-book/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1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 +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confident are we about TF-IDF that it's not dropping important keywords that appear frequently and commonly in all documents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Depends on use case. Good to look at raw TF as well as robustness check.</a:t>
            </a:r>
          </a:p>
          <a:p>
            <a:r>
              <a:rPr lang="en-US" dirty="0" smtClean="0"/>
              <a:t>Unigrams vs. Phrases vs. combination for top terms analysis via PMI, TF-IDF?</a:t>
            </a:r>
          </a:p>
          <a:p>
            <a:pPr lvl="1"/>
            <a:r>
              <a:rPr lang="en-US" dirty="0" smtClean="0"/>
              <a:t>Balance between TF and IDF</a:t>
            </a:r>
          </a:p>
          <a:p>
            <a:r>
              <a:rPr lang="en-US" dirty="0" err="1" smtClean="0"/>
              <a:t>MiTextExplorer</a:t>
            </a:r>
            <a:r>
              <a:rPr lang="en-US" dirty="0" smtClean="0"/>
              <a:t> interoperability/R package? </a:t>
            </a:r>
          </a:p>
          <a:p>
            <a:pPr lvl="1"/>
            <a:r>
              <a:rPr lang="en-US" dirty="0" smtClean="0"/>
              <a:t>We can replicates some functionality in R (in our lab!)</a:t>
            </a:r>
          </a:p>
          <a:p>
            <a:r>
              <a:rPr lang="en-US" dirty="0" smtClean="0"/>
              <a:t>How well does TF-IDF work with a small corpus vs. large?</a:t>
            </a:r>
          </a:p>
          <a:p>
            <a:pPr lvl="1"/>
            <a:r>
              <a:rPr lang="en-US" dirty="0" smtClean="0"/>
              <a:t>These methods always work better with large corpus.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0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Lecture: key points from readings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Reading discussion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Lab: </a:t>
            </a:r>
            <a:r>
              <a:rPr lang="en-US" dirty="0" err="1" smtClean="0"/>
              <a:t>Term_Weighting.R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github.com/matthewjdenny/PPOL_628_Text_As_Data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/>
              </a:rPr>
              <a:t>document-term matrix  terms as document covariates.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What do terms tell us about documents?</a:t>
            </a:r>
          </a:p>
          <a:p>
            <a:pPr lvl="1"/>
            <a:r>
              <a:rPr lang="en-US" dirty="0" smtClean="0">
                <a:sym typeface="Wingdings"/>
              </a:rPr>
              <a:t>What terms are “important”/“informative” in this corpus?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Quantitative measures of term importance:</a:t>
            </a:r>
          </a:p>
          <a:p>
            <a:pPr lvl="1"/>
            <a:r>
              <a:rPr lang="en-US" dirty="0">
                <a:sym typeface="Wingdings"/>
              </a:rPr>
              <a:t>Information theory </a:t>
            </a:r>
            <a:r>
              <a:rPr lang="mr-IN" dirty="0">
                <a:sym typeface="Wingdings"/>
              </a:rPr>
              <a:t>–</a:t>
            </a:r>
            <a:r>
              <a:rPr lang="en-US" dirty="0">
                <a:sym typeface="Wingdings"/>
              </a:rPr>
              <a:t> how much information do terms give us about documents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r>
              <a:rPr lang="en-US" dirty="0" smtClean="0">
                <a:sym typeface="Wingdings"/>
              </a:rPr>
              <a:t>Term scoring/weighting for queries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which document is most associated with a given term?  what terms are most associated with a given document?</a:t>
            </a:r>
          </a:p>
        </p:txBody>
      </p:sp>
    </p:spTree>
    <p:extLst>
      <p:ext uri="{BB962C8B-B14F-4D97-AF65-F5344CB8AC3E}">
        <p14:creationId xmlns:p14="http://schemas.microsoft.com/office/powerpoint/2010/main" val="698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 </a:t>
            </a:r>
            <a:r>
              <a:rPr lang="en-US" dirty="0" smtClean="0">
                <a:sym typeface="Wingdings"/>
              </a:rPr>
              <a:t> 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divide each (</a:t>
            </a:r>
            <a:r>
              <a:rPr lang="en-US" i="1" dirty="0" err="1"/>
              <a:t>i</a:t>
            </a:r>
            <a:r>
              <a:rPr lang="en-US" i="1" dirty="0" err="1" smtClean="0"/>
              <a:t>,j</a:t>
            </a:r>
            <a:r>
              <a:rPr lang="en-US" dirty="0" smtClean="0"/>
              <a:t>) entry in a document-term matrix by the sum of counts of all terms in the </a:t>
            </a:r>
            <a:r>
              <a:rPr lang="en-US" dirty="0" err="1" smtClean="0"/>
              <a:t>dtm</a:t>
            </a:r>
            <a:r>
              <a:rPr lang="en-US" dirty="0" smtClean="0"/>
              <a:t>, we have an empirical joint distribution over documents and terms.</a:t>
            </a:r>
          </a:p>
          <a:p>
            <a:r>
              <a:rPr lang="en-US" dirty="0" smtClean="0"/>
              <a:t>We can think about an (</a:t>
            </a:r>
            <a:r>
              <a:rPr lang="en-US" i="1" dirty="0" err="1"/>
              <a:t>i</a:t>
            </a:r>
            <a:r>
              <a:rPr lang="en-US" i="1" dirty="0" err="1" smtClean="0"/>
              <a:t>,j</a:t>
            </a:r>
            <a:r>
              <a:rPr lang="en-US" dirty="0" smtClean="0"/>
              <a:t>) entry in this join distribution as telling us the probability of picking word </a:t>
            </a:r>
            <a:r>
              <a:rPr lang="en-US" i="1" dirty="0" smtClean="0"/>
              <a:t>j</a:t>
            </a:r>
            <a:r>
              <a:rPr lang="en-US" dirty="0" smtClean="0"/>
              <a:t> in document </a:t>
            </a:r>
            <a:r>
              <a:rPr lang="en-US" i="1" dirty="0" err="1" smtClean="0"/>
              <a:t>i</a:t>
            </a:r>
            <a:r>
              <a:rPr lang="en-US" dirty="0" smtClean="0"/>
              <a:t> if we were to pick a random word from all words in all documents.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64" y="4837815"/>
            <a:ext cx="9330072" cy="16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View from Information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theory: study of quantification, storage, communication of information.</a:t>
            </a:r>
          </a:p>
          <a:p>
            <a:r>
              <a:rPr lang="en-US" dirty="0" smtClean="0"/>
              <a:t> Deep ties to probability theory </a:t>
            </a:r>
            <a:r>
              <a:rPr lang="en-US" dirty="0" smtClean="0">
                <a:sym typeface="Wingdings"/>
              </a:rPr>
              <a:t> way to understand joint distributions, marginal distributions, relationships between random variables.</a:t>
            </a:r>
          </a:p>
          <a:p>
            <a:r>
              <a:rPr lang="en-US" dirty="0" smtClean="0">
                <a:sym typeface="Wingdings"/>
              </a:rPr>
              <a:t>Using tools from information theory, we can ask how much information the terms in a </a:t>
            </a:r>
            <a:r>
              <a:rPr lang="en-US" dirty="0" err="1" smtClean="0">
                <a:sym typeface="Wingdings"/>
              </a:rPr>
              <a:t>dtm</a:t>
            </a:r>
            <a:r>
              <a:rPr lang="en-US" dirty="0" smtClean="0">
                <a:sym typeface="Wingdings"/>
              </a:rPr>
              <a:t> give us about what documents they belong to, and vice-versa. </a:t>
            </a:r>
          </a:p>
          <a:p>
            <a:r>
              <a:rPr lang="en-US" dirty="0" smtClean="0">
                <a:sym typeface="Wingdings"/>
              </a:rPr>
              <a:t>We can also ask if a term is unusually associated with a given document, or another term.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9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Pointwise Mutual Information (PMI)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Statistical association between two discrete random variables.</a:t>
                </a:r>
              </a:p>
              <a:p>
                <a:pPr lvl="1"/>
                <a:r>
                  <a:rPr lang="en-US" dirty="0" smtClean="0"/>
                  <a:t>Can think of this as documents/categories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 smtClean="0"/>
                  <a:t> and vocabulary terms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𝑣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The PMI between any two categories tells us about how strongly associated they are.</a:t>
                </a:r>
              </a:p>
              <a:p>
                <a:pPr lvl="1"/>
                <a:r>
                  <a:rPr lang="en-US" dirty="0" smtClean="0"/>
                  <a:t>High PMI means strong association, zero PMI means independence, negative PMI means anti-associated.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83" y="4914014"/>
            <a:ext cx="4463130" cy="139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2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a Marginal Distribution H(x)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us about how “spread out” a marginal distribution is.</a:t>
            </a:r>
          </a:p>
          <a:p>
            <a:pPr lvl="1"/>
            <a:r>
              <a:rPr lang="en-US" dirty="0" smtClean="0"/>
              <a:t>Higher entropy means a more uniform distribution, lower entropy mean more concentrated.</a:t>
            </a:r>
          </a:p>
          <a:p>
            <a:pPr lvl="1"/>
            <a:endParaRPr lang="en-US" dirty="0"/>
          </a:p>
          <a:p>
            <a:r>
              <a:rPr lang="en-US" dirty="0" smtClean="0"/>
              <a:t>In the context of a document term matrix, low entropy words are highly associated with an individual document/category, while high entropy terms tend to be </a:t>
            </a:r>
            <a:r>
              <a:rPr lang="en-US" dirty="0" err="1" smtClean="0"/>
              <a:t>stopwords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5070254"/>
            <a:ext cx="7391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us for a given join distribution, how strongly the columns and rows are related.</a:t>
            </a:r>
          </a:p>
          <a:p>
            <a:pPr lvl="1"/>
            <a:r>
              <a:rPr lang="en-US" dirty="0" smtClean="0"/>
              <a:t>The expected value of PMI over the entire joint distribution.</a:t>
            </a:r>
          </a:p>
          <a:p>
            <a:pPr lvl="1"/>
            <a:r>
              <a:rPr lang="en-US" dirty="0" smtClean="0"/>
              <a:t>High MI means terms tend to give lots of information about documents/categories.</a:t>
            </a:r>
          </a:p>
          <a:p>
            <a:pPr lvl="1"/>
            <a:endParaRPr lang="en-US" dirty="0"/>
          </a:p>
          <a:p>
            <a:r>
              <a:rPr lang="en-US" dirty="0" smtClean="0"/>
              <a:t>In DTM context, can tell us about how “well” terms relate to documents.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1" b="17497"/>
          <a:stretch/>
        </p:blipFill>
        <p:spPr>
          <a:xfrm>
            <a:off x="1579526" y="5220586"/>
            <a:ext cx="9232900" cy="14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terms generally have a stronger association with documents/categories, mutual information increases.</a:t>
            </a:r>
          </a:p>
          <a:p>
            <a:r>
              <a:rPr lang="en-US" dirty="0" smtClean="0"/>
              <a:t>If all terms used the same in all documents, then mutual information of zero. Bounded above by  </a:t>
            </a:r>
            <a:r>
              <a:rPr lang="mr-IN" dirty="0" smtClean="0"/>
              <a:t>𝐼(</a:t>
            </a:r>
            <a:r>
              <a:rPr lang="en-US" dirty="0" smtClean="0"/>
              <a:t>C</a:t>
            </a:r>
            <a:r>
              <a:rPr lang="mr-IN" dirty="0" smtClean="0"/>
              <a:t>,</a:t>
            </a:r>
            <a:r>
              <a:rPr lang="en-US" dirty="0" smtClean="0"/>
              <a:t>V</a:t>
            </a:r>
            <a:r>
              <a:rPr lang="mr-IN" dirty="0" smtClean="0"/>
              <a:t>)</a:t>
            </a:r>
            <a:r>
              <a:rPr lang="en-US" dirty="0" smtClean="0"/>
              <a:t> </a:t>
            </a:r>
            <a:r>
              <a:rPr lang="mr-IN" dirty="0" smtClean="0"/>
              <a:t>≤</a:t>
            </a:r>
            <a:r>
              <a:rPr lang="en-US" dirty="0" smtClean="0"/>
              <a:t> </a:t>
            </a:r>
            <a:r>
              <a:rPr lang="mr-IN" dirty="0" err="1" smtClean="0"/>
              <a:t>min</a:t>
            </a:r>
            <a:r>
              <a:rPr lang="mr-IN" dirty="0"/>
              <a:t>[𝐻</a:t>
            </a:r>
            <a:r>
              <a:rPr lang="mr-IN" dirty="0" smtClean="0"/>
              <a:t>(</a:t>
            </a:r>
            <a:r>
              <a:rPr lang="en-US" dirty="0" smtClean="0"/>
              <a:t>C</a:t>
            </a:r>
            <a:r>
              <a:rPr lang="mr-IN" dirty="0" smtClean="0"/>
              <a:t>),</a:t>
            </a:r>
            <a:r>
              <a:rPr lang="mr-IN" dirty="0"/>
              <a:t>𝐻</a:t>
            </a:r>
            <a:r>
              <a:rPr lang="mr-IN" dirty="0" smtClean="0"/>
              <a:t>(</a:t>
            </a:r>
            <a:r>
              <a:rPr lang="en-US" dirty="0" smtClean="0"/>
              <a:t>V</a:t>
            </a:r>
            <a:r>
              <a:rPr lang="mr-IN" dirty="0" smtClean="0"/>
              <a:t>)]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26" y="3659160"/>
            <a:ext cx="9153121" cy="31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9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6156</TotalTime>
  <Words>1038</Words>
  <Application>Microsoft Macintosh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PPOL 628: Text as Data – Computational Linguistics for Social Scientists</vt:lpstr>
      <vt:lpstr>Today</vt:lpstr>
      <vt:lpstr>Corpus Description</vt:lpstr>
      <vt:lpstr>DTM  Joint Distribution</vt:lpstr>
      <vt:lpstr>A View from Information Theory</vt:lpstr>
      <vt:lpstr>Pointwise Mutual Information (PMI)</vt:lpstr>
      <vt:lpstr>Entropy of a Marginal Distribution H(x)</vt:lpstr>
      <vt:lpstr>Mutual Information</vt:lpstr>
      <vt:lpstr>Mutual Information In Practice</vt:lpstr>
      <vt:lpstr>Some Terms Reduce Information</vt:lpstr>
      <vt:lpstr>A View from Information Retrieval</vt:lpstr>
      <vt:lpstr>Term Frequency</vt:lpstr>
      <vt:lpstr>Inverse Document Frequency Weighting</vt:lpstr>
      <vt:lpstr>TF-IDF</vt:lpstr>
      <vt:lpstr>IDF Formulations</vt:lpstr>
      <vt:lpstr>TF-IDF variants </vt:lpstr>
      <vt:lpstr>General Points</vt:lpstr>
      <vt:lpstr>The Readings This Week</vt:lpstr>
      <vt:lpstr>Some Questions + Answers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PPOL 628: Text as Data – Computational Linguistics for Social Scientists</dc:title>
  <dc:creator>Microsoft Office User</dc:creator>
  <cp:lastModifiedBy>Microsoft Office User</cp:lastModifiedBy>
  <cp:revision>83</cp:revision>
  <cp:lastPrinted>2020-02-11T23:07:48Z</cp:lastPrinted>
  <dcterms:created xsi:type="dcterms:W3CDTF">2020-01-14T02:25:03Z</dcterms:created>
  <dcterms:modified xsi:type="dcterms:W3CDTF">2020-03-03T22:15:40Z</dcterms:modified>
</cp:coreProperties>
</file>