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7"/>
  </p:normalViewPr>
  <p:slideViewPr>
    <p:cSldViewPr snapToGrid="0" snapToObjects="1">
      <p:cViewPr varScale="1">
        <p:scale>
          <a:sx n="110" d="100"/>
          <a:sy n="110" d="100"/>
        </p:scale>
        <p:origin x="20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87483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8794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29447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38745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6DD4B-AC82-DE42-B24B-3A0669FDECBA}" type="datetimeFigureOut">
              <a:rPr lang="en-US" smtClean="0"/>
              <a:t>1/13/20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7567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36DD4B-AC82-DE42-B24B-3A0669FDECBA}"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2298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36DD4B-AC82-DE42-B24B-3A0669FDECBA}" type="datetimeFigureOut">
              <a:rPr lang="en-US" smtClean="0"/>
              <a:t>1/13/20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48583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36DD4B-AC82-DE42-B24B-3A0669FDECBA}" type="datetimeFigureOut">
              <a:rPr lang="en-US" smtClean="0"/>
              <a:t>1/13/20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48803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6DD4B-AC82-DE42-B24B-3A0669FDECBA}" type="datetimeFigureOut">
              <a:rPr lang="en-US" smtClean="0"/>
              <a:t>1/13/20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203591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6DD4B-AC82-DE42-B24B-3A0669FDECBA}"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9133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6DD4B-AC82-DE42-B24B-3A0669FDECBA}" type="datetimeFigureOut">
              <a:rPr lang="en-US" smtClean="0"/>
              <a:t>1/13/20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338785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6DD4B-AC82-DE42-B24B-3A0669FDECBA}" type="datetimeFigureOut">
              <a:rPr lang="en-US" smtClean="0"/>
              <a:t>1/13/20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6F11D-414C-A54A-A893-5F5D83CE09A6}" type="slidenum">
              <a:rPr lang="en-US" smtClean="0"/>
              <a:t>‹#›</a:t>
            </a:fld>
            <a:endParaRPr lang="en-US"/>
          </a:p>
        </p:txBody>
      </p:sp>
    </p:spTree>
    <p:extLst>
      <p:ext uri="{BB962C8B-B14F-4D97-AF65-F5344CB8AC3E}">
        <p14:creationId xmlns:p14="http://schemas.microsoft.com/office/powerpoint/2010/main" val="1516779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tthewjdenny/PPOL_628_Text_As_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tthewjdenny/PPOL_628_Text_As_Data" TargetMode="External"/><Relationship Id="rId3" Type="http://schemas.openxmlformats.org/officeDocument/2006/relationships/hyperlink" Target="mailto:tedellsw@terpmail.umd.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honorcouncil.georgetown.edu/system/policies/standards-of-condu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PPOL 628: Text as Data </a:t>
            </a:r>
            <a:r>
              <a:rPr lang="mr-IN" dirty="0" smtClean="0"/>
              <a:t>–</a:t>
            </a:r>
            <a:r>
              <a:rPr lang="en-US" dirty="0" smtClean="0"/>
              <a:t> Computational Linguistics for Social Scientists</a:t>
            </a:r>
            <a:endParaRPr lang="en-US" dirty="0"/>
          </a:p>
        </p:txBody>
      </p:sp>
      <p:sp>
        <p:nvSpPr>
          <p:cNvPr id="3" name="Subtitle 2"/>
          <p:cNvSpPr>
            <a:spLocks noGrp="1"/>
          </p:cNvSpPr>
          <p:nvPr>
            <p:ph type="subTitle" idx="1"/>
          </p:nvPr>
        </p:nvSpPr>
        <p:spPr/>
        <p:txBody>
          <a:bodyPr/>
          <a:lstStyle/>
          <a:p>
            <a:endParaRPr lang="en-US" dirty="0" smtClean="0"/>
          </a:p>
          <a:p>
            <a:r>
              <a:rPr lang="en-US" dirty="0" smtClean="0"/>
              <a:t>Class 1: Course Overview and String Manipulation</a:t>
            </a:r>
            <a:endParaRPr lang="en-US" dirty="0"/>
          </a:p>
        </p:txBody>
      </p:sp>
    </p:spTree>
    <p:extLst>
      <p:ext uri="{BB962C8B-B14F-4D97-AF65-F5344CB8AC3E}">
        <p14:creationId xmlns:p14="http://schemas.microsoft.com/office/powerpoint/2010/main" val="139910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p:txBody>
          <a:bodyPr/>
          <a:lstStyle/>
          <a:p>
            <a:r>
              <a:rPr lang="en-US" dirty="0" smtClean="0"/>
              <a:t>You will be asked to collect your own corpus (collection of documents) for this class. You may use a dataset you find online, one your adviser already has, one you have already collected, or one you collect for this class.</a:t>
            </a:r>
          </a:p>
          <a:p>
            <a:r>
              <a:rPr lang="en-US" dirty="0" smtClean="0"/>
              <a:t>You dataset must contain:</a:t>
            </a:r>
          </a:p>
          <a:p>
            <a:pPr lvl="1"/>
            <a:r>
              <a:rPr lang="en-US" dirty="0" smtClean="0"/>
              <a:t>100+ documents (come see me if you really want to use one with fewer).</a:t>
            </a:r>
          </a:p>
          <a:p>
            <a:pPr lvl="1"/>
            <a:r>
              <a:rPr lang="en-US" dirty="0" smtClean="0"/>
              <a:t>Dataset should be 100+ pages (~30,000+ words) in total.</a:t>
            </a:r>
          </a:p>
          <a:p>
            <a:pPr lvl="1"/>
            <a:r>
              <a:rPr lang="en-US" dirty="0" smtClean="0"/>
              <a:t>Your dataset should have one categorical variable and one continuous variable per document for at least 100 documents. You can hand-code these for a subset of documents.</a:t>
            </a:r>
            <a:endParaRPr lang="en-US" dirty="0"/>
          </a:p>
        </p:txBody>
      </p:sp>
    </p:spTree>
    <p:extLst>
      <p:ext uri="{BB962C8B-B14F-4D97-AF65-F5344CB8AC3E}">
        <p14:creationId xmlns:p14="http://schemas.microsoft.com/office/powerpoint/2010/main" val="1716291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Exercise</a:t>
            </a:r>
            <a:endParaRPr lang="en-US" dirty="0"/>
          </a:p>
        </p:txBody>
      </p:sp>
      <p:sp>
        <p:nvSpPr>
          <p:cNvPr id="3" name="Content Placeholder 2"/>
          <p:cNvSpPr>
            <a:spLocks noGrp="1"/>
          </p:cNvSpPr>
          <p:nvPr>
            <p:ph idx="1"/>
          </p:nvPr>
        </p:nvSpPr>
        <p:spPr/>
        <p:txBody>
          <a:bodyPr/>
          <a:lstStyle/>
          <a:p>
            <a:r>
              <a:rPr lang="en-US" dirty="0" smtClean="0">
                <a:hlinkClick r:id="rId2"/>
              </a:rPr>
              <a:t>github.com/matthewjdenny/PPOL_628_Text_As_Data</a:t>
            </a:r>
            <a:endParaRPr lang="en-US" dirty="0" smtClean="0"/>
          </a:p>
        </p:txBody>
      </p:sp>
    </p:spTree>
    <p:extLst>
      <p:ext uri="{BB962C8B-B14F-4D97-AF65-F5344CB8AC3E}">
        <p14:creationId xmlns:p14="http://schemas.microsoft.com/office/powerpoint/2010/main" val="70441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Info</a:t>
            </a:r>
            <a:endParaRPr lang="en-US" dirty="0"/>
          </a:p>
        </p:txBody>
      </p:sp>
      <p:sp>
        <p:nvSpPr>
          <p:cNvPr id="3" name="Content Placeholder 2"/>
          <p:cNvSpPr>
            <a:spLocks noGrp="1"/>
          </p:cNvSpPr>
          <p:nvPr>
            <p:ph idx="1"/>
          </p:nvPr>
        </p:nvSpPr>
        <p:spPr/>
        <p:txBody>
          <a:bodyPr>
            <a:normAutofit/>
          </a:bodyPr>
          <a:lstStyle/>
          <a:p>
            <a:r>
              <a:rPr lang="en-US" dirty="0" smtClean="0"/>
              <a:t>Instructor: Matt Denny -- md1723@georgetown.edu</a:t>
            </a:r>
            <a:endParaRPr lang="en-US" dirty="0" smtClean="0">
              <a:hlinkClick r:id="rId2"/>
            </a:endParaRPr>
          </a:p>
          <a:p>
            <a:endParaRPr lang="en-US" dirty="0" smtClean="0">
              <a:hlinkClick r:id="rId2"/>
            </a:endParaRPr>
          </a:p>
          <a:p>
            <a:r>
              <a:rPr lang="en-US" dirty="0" smtClean="0"/>
              <a:t>TA: Ted Ellsworth -- </a:t>
            </a:r>
            <a:r>
              <a:rPr lang="en-US" dirty="0" smtClean="0">
                <a:hlinkClick r:id="rId3"/>
              </a:rPr>
              <a:t>tedellsw@terpmail.umd.edu</a:t>
            </a:r>
            <a:endParaRPr lang="en-US" dirty="0" smtClean="0"/>
          </a:p>
          <a:p>
            <a:endParaRPr lang="en-US" dirty="0"/>
          </a:p>
          <a:p>
            <a:r>
              <a:rPr lang="en-US" dirty="0" smtClean="0"/>
              <a:t>Office Hours: </a:t>
            </a:r>
          </a:p>
          <a:p>
            <a:pPr lvl="1"/>
            <a:r>
              <a:rPr lang="en-US" dirty="0" smtClean="0"/>
              <a:t>Matt </a:t>
            </a:r>
            <a:r>
              <a:rPr lang="mr-IN" dirty="0" smtClean="0"/>
              <a:t>–</a:t>
            </a:r>
            <a:r>
              <a:rPr lang="en-US" dirty="0" smtClean="0"/>
              <a:t> 5:45-6:15 Tuesdays before class, appointments preferred. </a:t>
            </a:r>
          </a:p>
          <a:p>
            <a:pPr lvl="1"/>
            <a:r>
              <a:rPr lang="en-US" dirty="0" smtClean="0"/>
              <a:t>Ted -- remote/email, by appointment</a:t>
            </a:r>
          </a:p>
          <a:p>
            <a:endParaRPr lang="en-US" dirty="0" smtClean="0">
              <a:hlinkClick r:id="rId2"/>
            </a:endParaRPr>
          </a:p>
          <a:p>
            <a:r>
              <a:rPr lang="en-US" dirty="0" smtClean="0"/>
              <a:t>Website: </a:t>
            </a:r>
            <a:r>
              <a:rPr lang="en-US" dirty="0" smtClean="0">
                <a:hlinkClick r:id="rId2"/>
              </a:rPr>
              <a:t>github.com/matthewjdenny/PPOL_628_Text_As_Data</a:t>
            </a:r>
            <a:endParaRPr lang="en-US" dirty="0" smtClean="0"/>
          </a:p>
          <a:p>
            <a:endParaRPr lang="en-US" dirty="0"/>
          </a:p>
          <a:p>
            <a:endParaRPr lang="en-US" dirty="0"/>
          </a:p>
        </p:txBody>
      </p:sp>
    </p:spTree>
    <p:extLst>
      <p:ext uri="{BB962C8B-B14F-4D97-AF65-F5344CB8AC3E}">
        <p14:creationId xmlns:p14="http://schemas.microsoft.com/office/powerpoint/2010/main" val="111284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Overview</a:t>
            </a:r>
            <a:endParaRPr lang="en-US" dirty="0"/>
          </a:p>
        </p:txBody>
      </p:sp>
      <p:sp>
        <p:nvSpPr>
          <p:cNvPr id="3" name="Content Placeholder 2"/>
          <p:cNvSpPr>
            <a:spLocks noGrp="1"/>
          </p:cNvSpPr>
          <p:nvPr>
            <p:ph idx="1"/>
          </p:nvPr>
        </p:nvSpPr>
        <p:spPr/>
        <p:txBody>
          <a:bodyPr>
            <a:normAutofit fontScale="92500" lnSpcReduction="20000"/>
          </a:bodyPr>
          <a:lstStyle/>
          <a:p>
            <a:pPr marL="0" indent="0">
              <a:lnSpc>
                <a:spcPct val="100000"/>
              </a:lnSpc>
              <a:spcBef>
                <a:spcPts val="0"/>
              </a:spcBef>
              <a:buNone/>
            </a:pPr>
            <a:r>
              <a:rPr lang="en-US" dirty="0" smtClean="0"/>
              <a:t>This </a:t>
            </a:r>
            <a:r>
              <a:rPr lang="en-US" dirty="0"/>
              <a:t>course seeks to arm its participants with the </a:t>
            </a:r>
            <a:r>
              <a:rPr lang="en-US" b="1" dirty="0"/>
              <a:t>theoretical background, practical experience, and technical capacity</a:t>
            </a:r>
            <a:r>
              <a:rPr lang="en-US" dirty="0"/>
              <a:t> to pursue cutting edge social science research using text data.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This </a:t>
            </a:r>
            <a:r>
              <a:rPr lang="en-US" dirty="0"/>
              <a:t>course is designed to cover the key technical aspects of conducting research with text data: from </a:t>
            </a:r>
            <a:r>
              <a:rPr lang="en-US" b="1" dirty="0"/>
              <a:t>data collection and preprocessing, through to description and inferential analysis</a:t>
            </a:r>
            <a:r>
              <a:rPr lang="en-US" dirty="0"/>
              <a:t>. </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We </a:t>
            </a:r>
            <a:r>
              <a:rPr lang="en-US" dirty="0"/>
              <a:t>will cover various techniques from computational linguistics such as parts-of-speech tagging and sentiment analysis, term-category associations, supervised learning with text, topic modelling, and word </a:t>
            </a:r>
            <a:r>
              <a:rPr lang="en-US" dirty="0" err="1"/>
              <a:t>embeddings</a:t>
            </a:r>
            <a:r>
              <a:rPr lang="en-US" dirty="0"/>
              <a:t>, to name a few. </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3600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a:t>
            </a:r>
            <a:endParaRPr lang="en-US" dirty="0"/>
          </a:p>
        </p:txBody>
      </p:sp>
      <p:sp>
        <p:nvSpPr>
          <p:cNvPr id="3" name="Content Placeholder 2"/>
          <p:cNvSpPr>
            <a:spLocks noGrp="1"/>
          </p:cNvSpPr>
          <p:nvPr>
            <p:ph idx="1"/>
          </p:nvPr>
        </p:nvSpPr>
        <p:spPr/>
        <p:txBody>
          <a:bodyPr>
            <a:normAutofit/>
          </a:bodyPr>
          <a:lstStyle/>
          <a:p>
            <a:r>
              <a:rPr lang="en-US" b="1" dirty="0"/>
              <a:t>I expect that students can load in and manipulate data in R</a:t>
            </a:r>
            <a:r>
              <a:rPr lang="en-US" dirty="0" smtClean="0"/>
              <a:t>. </a:t>
            </a:r>
            <a:r>
              <a:rPr lang="en-US" dirty="0"/>
              <a:t>I also expect that students have at least some basic familiarity with concepts like conditional statements (if/then) and looping (for and while loops). </a:t>
            </a:r>
            <a:endParaRPr lang="en-US" dirty="0" smtClean="0"/>
          </a:p>
          <a:p>
            <a:r>
              <a:rPr lang="en-US" dirty="0" smtClean="0"/>
              <a:t>I </a:t>
            </a:r>
            <a:r>
              <a:rPr lang="en-US" dirty="0"/>
              <a:t>expect that students are familiar with basic concepts in statistics such as the normal, uniform, </a:t>
            </a:r>
            <a:r>
              <a:rPr lang="en-US" dirty="0" smtClean="0"/>
              <a:t>multinomial </a:t>
            </a:r>
            <a:r>
              <a:rPr lang="en-US" dirty="0"/>
              <a:t>distribution, and what it means to sample from a distribution; linear and logistic regression and the interpretation of parameter estimates from these models; basic statistical/mathematical concepts such as mean, variance, expected value, logarithmic and exponential functions. </a:t>
            </a:r>
            <a:endParaRPr lang="en-US" dirty="0" smtClean="0"/>
          </a:p>
        </p:txBody>
      </p:sp>
    </p:spTree>
    <p:extLst>
      <p:ext uri="{BB962C8B-B14F-4D97-AF65-F5344CB8AC3E}">
        <p14:creationId xmlns:p14="http://schemas.microsoft.com/office/powerpoint/2010/main" val="159746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Participation (25 %) </a:t>
            </a:r>
            <a:r>
              <a:rPr lang="en-US" b="1" dirty="0" smtClean="0"/>
              <a:t>-- </a:t>
            </a:r>
            <a:r>
              <a:rPr lang="en-US" dirty="0" smtClean="0"/>
              <a:t>I </a:t>
            </a:r>
            <a:r>
              <a:rPr lang="en-US" dirty="0"/>
              <a:t>expect students to do the readings each week, to pay attention in class, to participate in discussing the articles we read, and to try out any example code we go over for themselves. </a:t>
            </a:r>
            <a:endParaRPr lang="en-US" dirty="0" smtClean="0"/>
          </a:p>
          <a:p>
            <a:r>
              <a:rPr lang="en-US" b="1" dirty="0" smtClean="0"/>
              <a:t>Homework </a:t>
            </a:r>
            <a:r>
              <a:rPr lang="en-US" b="1" dirty="0"/>
              <a:t>(25 %) </a:t>
            </a:r>
            <a:r>
              <a:rPr lang="en-US" b="1" dirty="0" smtClean="0"/>
              <a:t>-- </a:t>
            </a:r>
            <a:r>
              <a:rPr lang="en-US" dirty="0" smtClean="0"/>
              <a:t>Each </a:t>
            </a:r>
            <a:r>
              <a:rPr lang="en-US" dirty="0"/>
              <a:t>week you will responsible for applying and/or extending the example code we went over in the previous week to your own data, and providing a short </a:t>
            </a:r>
            <a:r>
              <a:rPr lang="en-US" dirty="0" smtClean="0"/>
              <a:t>write-up </a:t>
            </a:r>
            <a:r>
              <a:rPr lang="en-US" dirty="0"/>
              <a:t>of what you found. </a:t>
            </a:r>
            <a:endParaRPr lang="en-US" dirty="0" smtClean="0"/>
          </a:p>
          <a:p>
            <a:r>
              <a:rPr lang="en-US" b="1" dirty="0"/>
              <a:t>Final Project (25 </a:t>
            </a:r>
            <a:r>
              <a:rPr lang="en-US" b="1" dirty="0" smtClean="0"/>
              <a:t>%) -- </a:t>
            </a:r>
            <a:r>
              <a:rPr lang="en-US" dirty="0" smtClean="0"/>
              <a:t>Building </a:t>
            </a:r>
            <a:r>
              <a:rPr lang="en-US" dirty="0"/>
              <a:t>off of one of the analyses you perform as part of your homework for the class, you will be asked to write an 8-10 page report fleshing out this analysis to learn something substantively interesting from your </a:t>
            </a:r>
            <a:r>
              <a:rPr lang="en-US" dirty="0" smtClean="0"/>
              <a:t>data</a:t>
            </a:r>
          </a:p>
          <a:p>
            <a:r>
              <a:rPr lang="en-US" b="1" dirty="0" smtClean="0"/>
              <a:t>Final </a:t>
            </a:r>
            <a:r>
              <a:rPr lang="en-US" b="1" dirty="0"/>
              <a:t>Exam (25%) </a:t>
            </a:r>
            <a:r>
              <a:rPr lang="mr-IN" b="1" dirty="0" smtClean="0"/>
              <a:t>–</a:t>
            </a:r>
            <a:r>
              <a:rPr lang="en-US" b="1" dirty="0" smtClean="0"/>
              <a:t> </a:t>
            </a:r>
            <a:r>
              <a:rPr lang="en-US" dirty="0" smtClean="0"/>
              <a:t>A one-hour exam where </a:t>
            </a:r>
            <a:r>
              <a:rPr lang="en-US" dirty="0"/>
              <a:t>I will ask you to answer 2-3 broad understanding questions drawn from the topics we cover in class. </a:t>
            </a:r>
            <a:endParaRPr lang="en-US" dirty="0" smtClean="0"/>
          </a:p>
        </p:txBody>
      </p:sp>
    </p:spTree>
    <p:extLst>
      <p:ext uri="{BB962C8B-B14F-4D97-AF65-F5344CB8AC3E}">
        <p14:creationId xmlns:p14="http://schemas.microsoft.com/office/powerpoint/2010/main" val="86980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Integrity, Conduct, etc. </a:t>
            </a:r>
            <a:endParaRPr lang="en-US" dirty="0"/>
          </a:p>
        </p:txBody>
      </p:sp>
      <p:sp>
        <p:nvSpPr>
          <p:cNvPr id="3" name="Content Placeholder 2"/>
          <p:cNvSpPr>
            <a:spLocks noGrp="1"/>
          </p:cNvSpPr>
          <p:nvPr>
            <p:ph idx="1"/>
          </p:nvPr>
        </p:nvSpPr>
        <p:spPr/>
        <p:txBody>
          <a:bodyPr/>
          <a:lstStyle/>
          <a:p>
            <a:r>
              <a:rPr lang="en-US" dirty="0" smtClean="0"/>
              <a:t>Do your own work. You are here to learn, don’t waste your time, or my time. (Also, I am an expert in text re-use methods).</a:t>
            </a:r>
          </a:p>
          <a:p>
            <a:endParaRPr lang="en-US" dirty="0" smtClean="0"/>
          </a:p>
          <a:p>
            <a:r>
              <a:rPr lang="en-US" dirty="0" smtClean="0"/>
              <a:t>I will follow Georgetown’s policies: </a:t>
            </a:r>
            <a:r>
              <a:rPr lang="en-US" dirty="0" smtClean="0">
                <a:hlinkClick r:id="rId2"/>
              </a:rPr>
              <a:t>honorcouncil.georgetown.edu/system/policies/standards-of-conduct/</a:t>
            </a:r>
            <a:endParaRPr lang="en-US" dirty="0" smtClean="0"/>
          </a:p>
          <a:p>
            <a:endParaRPr lang="en-US" dirty="0" smtClean="0"/>
          </a:p>
          <a:p>
            <a:r>
              <a:rPr lang="en-US" dirty="0" smtClean="0"/>
              <a:t>Respect your colleagues, instructor, TA.</a:t>
            </a:r>
            <a:endParaRPr lang="en-US" dirty="0"/>
          </a:p>
        </p:txBody>
      </p:sp>
    </p:spTree>
    <p:extLst>
      <p:ext uri="{BB962C8B-B14F-4D97-AF65-F5344CB8AC3E}">
        <p14:creationId xmlns:p14="http://schemas.microsoft.com/office/powerpoint/2010/main" val="26271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(Part 1)</a:t>
            </a:r>
            <a:endParaRPr lang="en-US" dirty="0"/>
          </a:p>
        </p:txBody>
      </p:sp>
      <p:sp>
        <p:nvSpPr>
          <p:cNvPr id="3" name="Content Placeholder 2"/>
          <p:cNvSpPr>
            <a:spLocks noGrp="1"/>
          </p:cNvSpPr>
          <p:nvPr>
            <p:ph idx="1"/>
          </p:nvPr>
        </p:nvSpPr>
        <p:spPr/>
        <p:txBody>
          <a:bodyPr>
            <a:normAutofit/>
          </a:bodyPr>
          <a:lstStyle/>
          <a:p>
            <a:r>
              <a:rPr lang="en-US" dirty="0" smtClean="0"/>
              <a:t>01/14/20 – Introductions and logistics.</a:t>
            </a:r>
          </a:p>
          <a:p>
            <a:r>
              <a:rPr lang="en-US" dirty="0" smtClean="0"/>
              <a:t>01/21/20 – An overview of the field and collecting your own data.</a:t>
            </a:r>
          </a:p>
          <a:p>
            <a:r>
              <a:rPr lang="en-US" dirty="0" smtClean="0"/>
              <a:t>01/28/20 – Text preprocessing (data collection due).</a:t>
            </a:r>
          </a:p>
          <a:p>
            <a:r>
              <a:rPr lang="en-US" dirty="0" smtClean="0"/>
              <a:t>02/04/20 – NO CLASS (Travel Conflict).</a:t>
            </a:r>
          </a:p>
          <a:p>
            <a:r>
              <a:rPr lang="en-US" dirty="0" smtClean="0"/>
              <a:t>02/11/20 – Basic NLP: Parts of speech.</a:t>
            </a:r>
          </a:p>
          <a:p>
            <a:r>
              <a:rPr lang="en-US" dirty="0" smtClean="0"/>
              <a:t>02/18/20 – NO CLASS (Holiday).</a:t>
            </a:r>
          </a:p>
          <a:p>
            <a:r>
              <a:rPr lang="en-US" dirty="0" smtClean="0"/>
              <a:t>02/25/20 – Dictionary-based methods, basic sentiment analysis.</a:t>
            </a:r>
          </a:p>
          <a:p>
            <a:r>
              <a:rPr lang="en-US" dirty="0" smtClean="0"/>
              <a:t>03/03/20 – Corpus Description, Word counts, </a:t>
            </a:r>
            <a:r>
              <a:rPr lang="en-US" dirty="0" smtClean="0"/>
              <a:t>TF-IDF.</a:t>
            </a:r>
            <a:endParaRPr lang="en-US" dirty="0"/>
          </a:p>
        </p:txBody>
      </p:sp>
    </p:spTree>
    <p:extLst>
      <p:ext uri="{BB962C8B-B14F-4D97-AF65-F5344CB8AC3E}">
        <p14:creationId xmlns:p14="http://schemas.microsoft.com/office/powerpoint/2010/main" val="58856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(Part 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03/10/20 – NO CLASS (Holiday).</a:t>
            </a:r>
          </a:p>
          <a:p>
            <a:r>
              <a:rPr lang="en-US" dirty="0" smtClean="0"/>
              <a:t>03/17/20 – Term-category associations.</a:t>
            </a:r>
          </a:p>
          <a:p>
            <a:r>
              <a:rPr lang="en-US" dirty="0" smtClean="0"/>
              <a:t>03/24/20 – Text Reuse.</a:t>
            </a:r>
          </a:p>
          <a:p>
            <a:r>
              <a:rPr lang="en-US" dirty="0" smtClean="0"/>
              <a:t>03/31/20 – Supervised Learning with Text.</a:t>
            </a:r>
          </a:p>
          <a:p>
            <a:r>
              <a:rPr lang="en-US" dirty="0" smtClean="0"/>
              <a:t>04/07/20 – Introduction to Topic Models.</a:t>
            </a:r>
          </a:p>
          <a:p>
            <a:r>
              <a:rPr lang="en-US" dirty="0" smtClean="0"/>
              <a:t>04/14/20 – Assessing Topic Models and the Structural Topic Model.</a:t>
            </a:r>
          </a:p>
          <a:p>
            <a:r>
              <a:rPr lang="en-US" dirty="0" smtClean="0"/>
              <a:t>04/21/20 – Word </a:t>
            </a:r>
            <a:r>
              <a:rPr lang="en-US" dirty="0" err="1" smtClean="0"/>
              <a:t>Embeddings</a:t>
            </a:r>
            <a:r>
              <a:rPr lang="en-US" dirty="0" smtClean="0"/>
              <a:t>.</a:t>
            </a:r>
          </a:p>
          <a:p>
            <a:r>
              <a:rPr lang="en-US" dirty="0" smtClean="0"/>
              <a:t>04/28/20 – Make up class/special topics.</a:t>
            </a:r>
          </a:p>
          <a:p>
            <a:r>
              <a:rPr lang="en-US" dirty="0" smtClean="0"/>
              <a:t>05/02/20 – Final Exam (7:00-9:00 pm).</a:t>
            </a:r>
          </a:p>
          <a:p>
            <a:r>
              <a:rPr lang="en-US" dirty="0" smtClean="0"/>
              <a:t>05/08/20 – Final Project Reports Due.</a:t>
            </a:r>
            <a:endParaRPr lang="en-US" dirty="0"/>
          </a:p>
        </p:txBody>
      </p:sp>
    </p:spTree>
    <p:extLst>
      <p:ext uri="{BB962C8B-B14F-4D97-AF65-F5344CB8AC3E}">
        <p14:creationId xmlns:p14="http://schemas.microsoft.com/office/powerpoint/2010/main" val="165622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I want to know about you!</a:t>
            </a:r>
            <a:endParaRPr lang="en-US" dirty="0"/>
          </a:p>
        </p:txBody>
      </p:sp>
      <p:sp>
        <p:nvSpPr>
          <p:cNvPr id="3" name="Content Placeholder 2"/>
          <p:cNvSpPr>
            <a:spLocks noGrp="1"/>
          </p:cNvSpPr>
          <p:nvPr>
            <p:ph idx="1"/>
          </p:nvPr>
        </p:nvSpPr>
        <p:spPr/>
        <p:txBody>
          <a:bodyPr/>
          <a:lstStyle/>
          <a:p>
            <a:r>
              <a:rPr lang="en-US" dirty="0" smtClean="0"/>
              <a:t>Your name and pronouns. </a:t>
            </a:r>
          </a:p>
          <a:p>
            <a:endParaRPr lang="en-US" dirty="0"/>
          </a:p>
          <a:p>
            <a:r>
              <a:rPr lang="en-US" dirty="0" smtClean="0"/>
              <a:t>Where you want to be in 5 years (professionally).</a:t>
            </a:r>
          </a:p>
          <a:p>
            <a:endParaRPr lang="en-US" dirty="0" smtClean="0"/>
          </a:p>
          <a:p>
            <a:r>
              <a:rPr lang="en-US" dirty="0" smtClean="0"/>
              <a:t>Something you hope to get out of this experience.</a:t>
            </a:r>
          </a:p>
          <a:p>
            <a:endParaRPr lang="en-US" dirty="0" smtClean="0"/>
          </a:p>
          <a:p>
            <a:r>
              <a:rPr lang="en-US" dirty="0" smtClean="0"/>
              <a:t>Your favorite food (or one of your favorites).</a:t>
            </a:r>
            <a:endParaRPr lang="en-US" dirty="0"/>
          </a:p>
          <a:p>
            <a:endParaRPr lang="en-US" dirty="0"/>
          </a:p>
        </p:txBody>
      </p:sp>
    </p:spTree>
    <p:extLst>
      <p:ext uri="{BB962C8B-B14F-4D97-AF65-F5344CB8AC3E}">
        <p14:creationId xmlns:p14="http://schemas.microsoft.com/office/powerpoint/2010/main" val="455233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780</Words>
  <Application>Microsoft Macintosh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Calibri Light</vt:lpstr>
      <vt:lpstr>Mangal</vt:lpstr>
      <vt:lpstr>Arial</vt:lpstr>
      <vt:lpstr>Office Theme</vt:lpstr>
      <vt:lpstr>PPOL 628: Text as Data – Computational Linguistics for Social Scientists</vt:lpstr>
      <vt:lpstr>Course Info</vt:lpstr>
      <vt:lpstr>Course Overview</vt:lpstr>
      <vt:lpstr>Prerequisites</vt:lpstr>
      <vt:lpstr>Evaluation</vt:lpstr>
      <vt:lpstr>Academic Integrity, Conduct, etc. </vt:lpstr>
      <vt:lpstr>Schedule (Part 1)</vt:lpstr>
      <vt:lpstr>Schedule (Part 2)</vt:lpstr>
      <vt:lpstr>Things I want to know about you!</vt:lpstr>
      <vt:lpstr>Data Collection</vt:lpstr>
      <vt:lpstr>R Exercise</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PPOL 628: Text as Data – Computational Linguistics for Social Scientists</dc:title>
  <dc:creator>Microsoft Office User</dc:creator>
  <cp:lastModifiedBy>Microsoft Office User</cp:lastModifiedBy>
  <cp:revision>6</cp:revision>
  <dcterms:created xsi:type="dcterms:W3CDTF">2020-01-14T02:25:03Z</dcterms:created>
  <dcterms:modified xsi:type="dcterms:W3CDTF">2020-01-14T03:11:38Z</dcterms:modified>
</cp:coreProperties>
</file>