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2" r:id="rId5"/>
    <p:sldId id="267" r:id="rId6"/>
    <p:sldId id="263" r:id="rId7"/>
    <p:sldId id="266" r:id="rId8"/>
    <p:sldId id="269" r:id="rId9"/>
    <p:sldId id="268" r:id="rId10"/>
    <p:sldId id="270" r:id="rId11"/>
    <p:sldId id="271" r:id="rId12"/>
    <p:sldId id="274" r:id="rId13"/>
    <p:sldId id="264" r:id="rId14"/>
    <p:sldId id="265" r:id="rId15"/>
    <p:sldId id="273" r:id="rId16"/>
    <p:sldId id="272"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5"/>
    <p:restoredTop sz="94647"/>
  </p:normalViewPr>
  <p:slideViewPr>
    <p:cSldViewPr snapToGrid="0" snapToObjects="1">
      <p:cViewPr>
        <p:scale>
          <a:sx n="75" d="100"/>
          <a:sy n="75" d="100"/>
        </p:scale>
        <p:origin x="776" y="1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47EFF-C863-C140-9952-3F1EB1196378}" type="datetimeFigureOut">
              <a:rPr lang="en-US" smtClean="0"/>
              <a:t>2/11/20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CCA58-7F11-B64D-8BE7-220226468188}" type="slidenum">
              <a:rPr lang="en-US" smtClean="0"/>
              <a:t>‹#›</a:t>
            </a:fld>
            <a:endParaRPr lang="en-US"/>
          </a:p>
        </p:txBody>
      </p:sp>
    </p:spTree>
    <p:extLst>
      <p:ext uri="{BB962C8B-B14F-4D97-AF65-F5344CB8AC3E}">
        <p14:creationId xmlns:p14="http://schemas.microsoft.com/office/powerpoint/2010/main" val="58081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87483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78794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29447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387453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6DD4B-AC82-DE42-B24B-3A0669FDECBA}"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75677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36DD4B-AC82-DE42-B24B-3A0669FDECBA}"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722981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36DD4B-AC82-DE42-B24B-3A0669FDECBA}" type="datetimeFigureOut">
              <a:rPr lang="en-US" smtClean="0"/>
              <a:t>2/11/20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48583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36DD4B-AC82-DE42-B24B-3A0669FDECBA}" type="datetimeFigureOut">
              <a:rPr lang="en-US" smtClean="0"/>
              <a:t>2/11/20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48803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6DD4B-AC82-DE42-B24B-3A0669FDECBA}" type="datetimeFigureOut">
              <a:rPr lang="en-US" smtClean="0"/>
              <a:t>2/11/20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203591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6DD4B-AC82-DE42-B24B-3A0669FDECBA}"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79133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6DD4B-AC82-DE42-B24B-3A0669FDECBA}"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3387858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6DD4B-AC82-DE42-B24B-3A0669FDECBA}" type="datetimeFigureOut">
              <a:rPr lang="en-US" smtClean="0"/>
              <a:t>2/11/20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6F11D-414C-A54A-A893-5F5D83CE09A6}" type="slidenum">
              <a:rPr lang="en-US" smtClean="0"/>
              <a:t>‹#›</a:t>
            </a:fld>
            <a:endParaRPr lang="en-US"/>
          </a:p>
        </p:txBody>
      </p:sp>
    </p:spTree>
    <p:extLst>
      <p:ext uri="{BB962C8B-B14F-4D97-AF65-F5344CB8AC3E}">
        <p14:creationId xmlns:p14="http://schemas.microsoft.com/office/powerpoint/2010/main" val="1516779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atthewjdenny/PPOL_628_Text_As_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atalog.ldc.upenn.edu/LDC99T4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franciscozamoraceu/a-connectionist-approach-to-partofspeech-tagging" TargetMode="Externa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PPOL 628: Text as Data </a:t>
            </a:r>
            <a:r>
              <a:rPr lang="mr-IN" dirty="0" smtClean="0"/>
              <a:t>–</a:t>
            </a:r>
            <a:r>
              <a:rPr lang="en-US" dirty="0" smtClean="0"/>
              <a:t> Computational Linguistics for Social Scientists</a:t>
            </a:r>
            <a:endParaRPr lang="en-US" dirty="0"/>
          </a:p>
        </p:txBody>
      </p:sp>
      <p:sp>
        <p:nvSpPr>
          <p:cNvPr id="3" name="Subtitle 2"/>
          <p:cNvSpPr>
            <a:spLocks noGrp="1"/>
          </p:cNvSpPr>
          <p:nvPr>
            <p:ph type="subTitle" idx="1"/>
          </p:nvPr>
        </p:nvSpPr>
        <p:spPr/>
        <p:txBody>
          <a:bodyPr/>
          <a:lstStyle/>
          <a:p>
            <a:endParaRPr lang="en-US" dirty="0" smtClean="0"/>
          </a:p>
          <a:p>
            <a:r>
              <a:rPr lang="en-US" dirty="0" smtClean="0"/>
              <a:t>Class 4: Parts of Speech and Phrases</a:t>
            </a:r>
            <a:endParaRPr lang="en-US" dirty="0"/>
          </a:p>
        </p:txBody>
      </p:sp>
    </p:spTree>
    <p:extLst>
      <p:ext uri="{BB962C8B-B14F-4D97-AF65-F5344CB8AC3E}">
        <p14:creationId xmlns:p14="http://schemas.microsoft.com/office/powerpoint/2010/main" val="1399102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Structure of Sentences</a:t>
            </a:r>
            <a:endParaRPr lang="en-US" dirty="0"/>
          </a:p>
        </p:txBody>
      </p:sp>
      <p:sp>
        <p:nvSpPr>
          <p:cNvPr id="3" name="TextBox 2"/>
          <p:cNvSpPr txBox="1"/>
          <p:nvPr/>
        </p:nvSpPr>
        <p:spPr>
          <a:xfrm>
            <a:off x="8799981" y="6311900"/>
            <a:ext cx="3392019" cy="369332"/>
          </a:xfrm>
          <a:prstGeom prst="rect">
            <a:avLst/>
          </a:prstGeom>
          <a:noFill/>
        </p:spPr>
        <p:txBody>
          <a:bodyPr wrap="none" rtlCol="0">
            <a:spAutoFit/>
          </a:bodyPr>
          <a:lstStyle/>
          <a:p>
            <a:r>
              <a:rPr lang="en-US" dirty="0" smtClean="0"/>
              <a:t>Manning and </a:t>
            </a:r>
            <a:r>
              <a:rPr lang="en-US" dirty="0" err="1" smtClean="0"/>
              <a:t>Schutze</a:t>
            </a:r>
            <a:r>
              <a:rPr lang="en-US" dirty="0" smtClean="0"/>
              <a:t> (1999, p.95)</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031" y="1690688"/>
            <a:ext cx="8018091" cy="4392611"/>
          </a:xfrm>
          <a:prstGeom prst="rect">
            <a:avLst/>
          </a:prstGeom>
        </p:spPr>
      </p:pic>
    </p:spTree>
    <p:extLst>
      <p:ext uri="{BB962C8B-B14F-4D97-AF65-F5344CB8AC3E}">
        <p14:creationId xmlns:p14="http://schemas.microsoft.com/office/powerpoint/2010/main" val="1641193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Structure of Sentences</a:t>
            </a:r>
          </a:p>
        </p:txBody>
      </p:sp>
      <p:sp>
        <p:nvSpPr>
          <p:cNvPr id="3" name="TextBox 2"/>
          <p:cNvSpPr txBox="1"/>
          <p:nvPr/>
        </p:nvSpPr>
        <p:spPr>
          <a:xfrm>
            <a:off x="8799981" y="6311900"/>
            <a:ext cx="3392019" cy="369332"/>
          </a:xfrm>
          <a:prstGeom prst="rect">
            <a:avLst/>
          </a:prstGeom>
          <a:noFill/>
        </p:spPr>
        <p:txBody>
          <a:bodyPr wrap="none" rtlCol="0">
            <a:spAutoFit/>
          </a:bodyPr>
          <a:lstStyle/>
          <a:p>
            <a:r>
              <a:rPr lang="en-US" dirty="0" smtClean="0"/>
              <a:t>Manning and </a:t>
            </a:r>
            <a:r>
              <a:rPr lang="en-US" dirty="0" err="1" smtClean="0"/>
              <a:t>Schutze</a:t>
            </a:r>
            <a:r>
              <a:rPr lang="en-US" dirty="0" smtClean="0"/>
              <a:t> (1999, p.95)</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90" y="1968500"/>
            <a:ext cx="4891809" cy="323764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699" y="2113973"/>
            <a:ext cx="6296937" cy="3767282"/>
          </a:xfrm>
          <a:prstGeom prst="rect">
            <a:avLst/>
          </a:prstGeom>
        </p:spPr>
      </p:pic>
    </p:spTree>
    <p:extLst>
      <p:ext uri="{BB962C8B-B14F-4D97-AF65-F5344CB8AC3E}">
        <p14:creationId xmlns:p14="http://schemas.microsoft.com/office/powerpoint/2010/main" val="129629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Justeson</a:t>
            </a:r>
            <a:r>
              <a:rPr lang="en-US" dirty="0" smtClean="0"/>
              <a:t> and Katz (1995) </a:t>
            </a:r>
            <a:r>
              <a:rPr lang="mr-IN" dirty="0" smtClean="0"/>
              <a:t>–</a:t>
            </a:r>
            <a:r>
              <a:rPr lang="en-US" dirty="0" smtClean="0"/>
              <a:t> TERMS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130" y="3369732"/>
            <a:ext cx="8830763" cy="3217335"/>
          </a:xfrm>
          <a:prstGeom prst="rect">
            <a:avLst/>
          </a:prstGeom>
        </p:spPr>
      </p:pic>
      <p:sp>
        <p:nvSpPr>
          <p:cNvPr id="5" name="Content Placeholder 2"/>
          <p:cNvSpPr>
            <a:spLocks noGrp="1"/>
          </p:cNvSpPr>
          <p:nvPr>
            <p:ph idx="1"/>
          </p:nvPr>
        </p:nvSpPr>
        <p:spPr>
          <a:xfrm>
            <a:off x="838200" y="1568979"/>
            <a:ext cx="10667035" cy="1950508"/>
          </a:xfrm>
        </p:spPr>
        <p:txBody>
          <a:bodyPr>
            <a:normAutofit/>
          </a:bodyPr>
          <a:lstStyle/>
          <a:p>
            <a:r>
              <a:rPr lang="en-US" dirty="0" smtClean="0"/>
              <a:t>﻿</a:t>
            </a:r>
            <a:r>
              <a:rPr lang="en-US" dirty="0" smtClean="0">
                <a:sym typeface="Wingdings"/>
              </a:rPr>
              <a:t>﻿Technical terminology (the kind of stuff you would put in an index) tends to consist of noun phrases). </a:t>
            </a:r>
          </a:p>
          <a:p>
            <a:r>
              <a:rPr lang="en-US" dirty="0" smtClean="0">
                <a:sym typeface="Wingdings"/>
              </a:rPr>
              <a:t>Simple heuristic algorithm to find these noun phrases efficiently in a document.</a:t>
            </a:r>
          </a:p>
          <a:p>
            <a:pPr lvl="1"/>
            <a:endParaRPr lang="en-US" dirty="0" smtClean="0">
              <a:sym typeface="Wingdings"/>
            </a:endParaRPr>
          </a:p>
        </p:txBody>
      </p:sp>
    </p:spTree>
    <p:extLst>
      <p:ext uri="{BB962C8B-B14F-4D97-AF65-F5344CB8AC3E}">
        <p14:creationId xmlns:p14="http://schemas.microsoft.com/office/powerpoint/2010/main" val="75650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 Patterns </a:t>
            </a:r>
            <a:r>
              <a:rPr lang="en-US" dirty="0" smtClean="0">
                <a:sym typeface="Wingdings"/>
              </a:rPr>
              <a:t> Noun Phrases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1690688"/>
            <a:ext cx="7977414" cy="5029036"/>
          </a:xfrm>
          <a:prstGeom prst="rect">
            <a:avLst/>
          </a:prstGeom>
        </p:spPr>
      </p:pic>
    </p:spTree>
    <p:extLst>
      <p:ext uri="{BB962C8B-B14F-4D97-AF65-F5344CB8AC3E}">
        <p14:creationId xmlns:p14="http://schemas.microsoft.com/office/powerpoint/2010/main" val="105033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743" y="1513918"/>
            <a:ext cx="9158514" cy="4634696"/>
          </a:xfrm>
          <a:prstGeom prst="rect">
            <a:avLst/>
          </a:prstGeom>
        </p:spPr>
      </p:pic>
      <p:sp>
        <p:nvSpPr>
          <p:cNvPr id="7" name="Title 1"/>
          <p:cNvSpPr>
            <a:spLocks noGrp="1"/>
          </p:cNvSpPr>
          <p:nvPr>
            <p:ph type="title"/>
          </p:nvPr>
        </p:nvSpPr>
        <p:spPr>
          <a:xfrm>
            <a:off x="838200" y="365125"/>
            <a:ext cx="10515600" cy="1325563"/>
          </a:xfrm>
        </p:spPr>
        <p:txBody>
          <a:bodyPr/>
          <a:lstStyle/>
          <a:p>
            <a:r>
              <a:rPr lang="en-US" dirty="0" smtClean="0"/>
              <a:t>POS Tag Patterns </a:t>
            </a:r>
            <a:r>
              <a:rPr lang="en-US" dirty="0" smtClean="0">
                <a:sym typeface="Wingdings"/>
              </a:rPr>
              <a:t> Verb Phrases</a:t>
            </a:r>
            <a:endParaRPr lang="en-US" dirty="0"/>
          </a:p>
        </p:txBody>
      </p:sp>
    </p:spTree>
    <p:extLst>
      <p:ext uri="{BB962C8B-B14F-4D97-AF65-F5344CB8AC3E}">
        <p14:creationId xmlns:p14="http://schemas.microsoft.com/office/powerpoint/2010/main" val="1256428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47255" y="228600"/>
            <a:ext cx="10515600" cy="1325563"/>
          </a:xfrm>
        </p:spPr>
        <p:txBody>
          <a:bodyPr/>
          <a:lstStyle/>
          <a:p>
            <a:r>
              <a:rPr lang="en-US" smtClean="0"/>
              <a:t>Regular Expressions over POS Tags</a:t>
            </a:r>
            <a:endParaRPr lang="en-US" dirty="0"/>
          </a:p>
        </p:txBody>
      </p:sp>
      <p:sp>
        <p:nvSpPr>
          <p:cNvPr id="8" name="Content Placeholder 2"/>
          <p:cNvSpPr>
            <a:spLocks noGrp="1"/>
          </p:cNvSpPr>
          <p:nvPr>
            <p:ph idx="1"/>
          </p:nvPr>
        </p:nvSpPr>
        <p:spPr>
          <a:xfrm>
            <a:off x="838199" y="1825625"/>
            <a:ext cx="10667035" cy="4351338"/>
          </a:xfrm>
        </p:spPr>
        <p:txBody>
          <a:bodyPr>
            <a:normAutofit/>
          </a:bodyPr>
          <a:lstStyle/>
          <a:p>
            <a:r>
              <a:rPr lang="en-US" dirty="0"/>
              <a:t>﻿</a:t>
            </a:r>
            <a:r>
              <a:rPr lang="en-US" dirty="0">
                <a:sym typeface="Wingdings"/>
              </a:rPr>
              <a:t>﻿</a:t>
            </a:r>
            <a:r>
              <a:rPr lang="en-US" b="1" dirty="0" smtClean="0">
                <a:sym typeface="Wingdings"/>
              </a:rPr>
              <a:t>Noun Phrases</a:t>
            </a:r>
            <a:r>
              <a:rPr lang="en-US" dirty="0" smtClean="0">
                <a:sym typeface="Wingdings"/>
              </a:rPr>
              <a:t>: </a:t>
            </a:r>
            <a:r>
              <a:rPr lang="mr-IN" dirty="0">
                <a:sym typeface="Wingdings"/>
              </a:rPr>
              <a:t>(A|N)*</a:t>
            </a:r>
            <a:r>
              <a:rPr lang="mr-IN" dirty="0" err="1">
                <a:sym typeface="Wingdings"/>
              </a:rPr>
              <a:t>N</a:t>
            </a:r>
            <a:r>
              <a:rPr lang="mr-IN" dirty="0">
                <a:sym typeface="Wingdings"/>
              </a:rPr>
              <a:t>(PD*(A|N)*</a:t>
            </a:r>
            <a:r>
              <a:rPr lang="mr-IN" dirty="0" err="1">
                <a:sym typeface="Wingdings"/>
              </a:rPr>
              <a:t>N</a:t>
            </a:r>
            <a:r>
              <a:rPr lang="mr-IN" dirty="0" smtClean="0">
                <a:sym typeface="Wingdings"/>
              </a:rPr>
              <a:t>)*</a:t>
            </a:r>
            <a:endParaRPr lang="en-US" dirty="0" smtClean="0">
              <a:sym typeface="Wingdings"/>
            </a:endParaRPr>
          </a:p>
          <a:p>
            <a:pPr lvl="1"/>
            <a:r>
              <a:rPr lang="en-US" dirty="0" smtClean="0">
                <a:sym typeface="Wingdings"/>
              </a:rPr>
              <a:t>Zero or more adjectives or nouns, followed by a noun, followed (optionally) by zero or more groups of terms containing a preposition and zero or more determiners, then zero or more adjectives or nouns, and ending in a noun.</a:t>
            </a:r>
          </a:p>
          <a:p>
            <a:pPr lvl="1"/>
            <a:endParaRPr lang="en-US" dirty="0" smtClean="0">
              <a:sym typeface="Wingdings"/>
            </a:endParaRPr>
          </a:p>
          <a:p>
            <a:r>
              <a:rPr lang="en-US" b="1" dirty="0" smtClean="0">
                <a:sym typeface="Wingdings"/>
              </a:rPr>
              <a:t>Verb Groups</a:t>
            </a:r>
            <a:r>
              <a:rPr lang="en-US" dirty="0" smtClean="0">
                <a:sym typeface="Wingdings"/>
              </a:rPr>
              <a:t>: </a:t>
            </a:r>
            <a:r>
              <a:rPr lang="mr-IN" dirty="0"/>
              <a:t>(M(CM)*|V)*V(M(CM)*|V)* </a:t>
            </a:r>
          </a:p>
          <a:p>
            <a:pPr lvl="1"/>
            <a:r>
              <a:rPr lang="en-US" dirty="0" smtClean="0">
                <a:sym typeface="Wingdings"/>
              </a:rPr>
              <a:t>Modifier followed by zero or more coordinating conjunction-modifier pairs, or a verb, all repeated zero or more times, then a verb, then a modifier </a:t>
            </a:r>
            <a:r>
              <a:rPr lang="en-US" dirty="0">
                <a:sym typeface="Wingdings"/>
              </a:rPr>
              <a:t>followed by zero or more coordinating conjunction-modifier pairs, or a verb, all repeated zero or more </a:t>
            </a:r>
            <a:r>
              <a:rPr lang="en-US" dirty="0" smtClean="0">
                <a:sym typeface="Wingdings"/>
              </a:rPr>
              <a:t>times.</a:t>
            </a:r>
          </a:p>
        </p:txBody>
      </p:sp>
    </p:spTree>
    <p:extLst>
      <p:ext uri="{BB962C8B-B14F-4D97-AF65-F5344CB8AC3E}">
        <p14:creationId xmlns:p14="http://schemas.microsoft.com/office/powerpoint/2010/main" val="174087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68036" y="0"/>
            <a:ext cx="10515600" cy="1325563"/>
          </a:xfrm>
        </p:spPr>
        <p:txBody>
          <a:bodyPr/>
          <a:lstStyle/>
          <a:p>
            <a:r>
              <a:rPr lang="en-US" dirty="0" smtClean="0"/>
              <a:t>Full Generalization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837" y="2300579"/>
            <a:ext cx="7993400" cy="354791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564" y="1325563"/>
            <a:ext cx="7026564" cy="9750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973" y="5848497"/>
            <a:ext cx="7493000" cy="452776"/>
          </a:xfrm>
          <a:prstGeom prst="rect">
            <a:avLst/>
          </a:prstGeom>
        </p:spPr>
      </p:pic>
    </p:spTree>
    <p:extLst>
      <p:ext uri="{BB962C8B-B14F-4D97-AF65-F5344CB8AC3E}">
        <p14:creationId xmlns:p14="http://schemas.microsoft.com/office/powerpoint/2010/main" val="136567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Readings This Week</a:t>
            </a:r>
            <a:endParaRPr lang="en-US" dirty="0"/>
          </a:p>
        </p:txBody>
      </p:sp>
      <p:sp>
        <p:nvSpPr>
          <p:cNvPr id="3" name="Content Placeholder 2"/>
          <p:cNvSpPr>
            <a:spLocks noGrp="1"/>
          </p:cNvSpPr>
          <p:nvPr>
            <p:ph idx="1"/>
          </p:nvPr>
        </p:nvSpPr>
        <p:spPr/>
        <p:txBody>
          <a:bodyPr/>
          <a:lstStyle/>
          <a:p>
            <a:r>
              <a:rPr lang="en-US" dirty="0" smtClean="0"/>
              <a:t>Manning &amp; </a:t>
            </a:r>
            <a:r>
              <a:rPr lang="en-US" dirty="0" err="1"/>
              <a:t>Schtze</a:t>
            </a:r>
            <a:r>
              <a:rPr lang="en-US" dirty="0"/>
              <a:t>, H. (1999). Foundations of Statistical Natural Language </a:t>
            </a:r>
            <a:r>
              <a:rPr lang="en-US" dirty="0" smtClean="0"/>
              <a:t>Processing. </a:t>
            </a:r>
            <a:r>
              <a:rPr lang="en-US" dirty="0"/>
              <a:t>Chapter </a:t>
            </a:r>
            <a:r>
              <a:rPr lang="en-US" dirty="0" smtClean="0"/>
              <a:t>3.</a:t>
            </a:r>
            <a:endParaRPr lang="en-US" dirty="0"/>
          </a:p>
          <a:p>
            <a:endParaRPr lang="en-US" dirty="0" smtClean="0"/>
          </a:p>
          <a:p>
            <a:r>
              <a:rPr lang="en-US" dirty="0" err="1"/>
              <a:t>Justeson</a:t>
            </a:r>
            <a:r>
              <a:rPr lang="en-US" dirty="0"/>
              <a:t>, J. S., &amp; Katz, S. M. (1995). Technical terminology: some linguistic properties and an algorithm for identification in text. Natural Language Engineering, 1(01). </a:t>
            </a:r>
            <a:endParaRPr lang="en-US" dirty="0" smtClean="0"/>
          </a:p>
          <a:p>
            <a:endParaRPr lang="en-US" dirty="0"/>
          </a:p>
          <a:p>
            <a:r>
              <a:rPr lang="en-US" dirty="0"/>
              <a:t>Handler, A., Denny, M. J., Wallach, H., &amp; </a:t>
            </a:r>
            <a:r>
              <a:rPr lang="en-US" dirty="0" err="1"/>
              <a:t>OConnor</a:t>
            </a:r>
            <a:r>
              <a:rPr lang="en-US" dirty="0"/>
              <a:t>, B. (2016). Bag of What? Simple Noun Phrase Extraction for Text Analysis. </a:t>
            </a:r>
            <a:r>
              <a:rPr lang="en-US" dirty="0" smtClean="0"/>
              <a:t>EMNLP + CSS</a:t>
            </a:r>
            <a:endParaRPr lang="en-US" dirty="0"/>
          </a:p>
          <a:p>
            <a:endParaRPr lang="en-US" dirty="0"/>
          </a:p>
          <a:p>
            <a:endParaRPr lang="en-US" dirty="0"/>
          </a:p>
        </p:txBody>
      </p:sp>
    </p:spTree>
    <p:extLst>
      <p:ext uri="{BB962C8B-B14F-4D97-AF65-F5344CB8AC3E}">
        <p14:creationId xmlns:p14="http://schemas.microsoft.com/office/powerpoint/2010/main" val="167841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normAutofit lnSpcReduction="10000"/>
          </a:bodyPr>
          <a:lstStyle/>
          <a:p>
            <a:r>
              <a:rPr lang="en-US" dirty="0" smtClean="0"/>
              <a:t>Lecture: key points from readings</a:t>
            </a:r>
            <a:endParaRPr lang="en-US" dirty="0" smtClean="0">
              <a:hlinkClick r:id="rId2"/>
            </a:endParaRPr>
          </a:p>
          <a:p>
            <a:endParaRPr lang="en-US" dirty="0" smtClean="0">
              <a:hlinkClick r:id="rId2"/>
            </a:endParaRPr>
          </a:p>
          <a:p>
            <a:r>
              <a:rPr lang="en-US" dirty="0" smtClean="0"/>
              <a:t>Reading </a:t>
            </a:r>
            <a:r>
              <a:rPr lang="en-US" dirty="0"/>
              <a:t>d</a:t>
            </a:r>
            <a:r>
              <a:rPr lang="en-US" dirty="0" smtClean="0"/>
              <a:t>iscussion</a:t>
            </a:r>
          </a:p>
          <a:p>
            <a:endParaRPr lang="en-US" dirty="0"/>
          </a:p>
          <a:p>
            <a:r>
              <a:rPr lang="en-US" dirty="0" smtClean="0"/>
              <a:t>Theory assignment questions</a:t>
            </a:r>
          </a:p>
          <a:p>
            <a:endParaRPr lang="en-US" dirty="0"/>
          </a:p>
          <a:p>
            <a:r>
              <a:rPr lang="en-US" dirty="0" smtClean="0"/>
              <a:t>Lab: </a:t>
            </a:r>
            <a:r>
              <a:rPr lang="en-US" dirty="0" err="1" smtClean="0"/>
              <a:t>partsofspeech.R</a:t>
            </a:r>
            <a:endParaRPr lang="en-US" dirty="0" smtClean="0">
              <a:hlinkClick r:id="rId2"/>
            </a:endParaRPr>
          </a:p>
          <a:p>
            <a:endParaRPr lang="en-US" dirty="0" smtClean="0">
              <a:hlinkClick r:id="rId2"/>
            </a:endParaRPr>
          </a:p>
          <a:p>
            <a:r>
              <a:rPr lang="en-US" dirty="0" smtClean="0"/>
              <a:t>Website: </a:t>
            </a:r>
            <a:r>
              <a:rPr lang="en-US" dirty="0" smtClean="0">
                <a:hlinkClick r:id="rId2"/>
              </a:rPr>
              <a:t>github.com/matthewjdenny/PPOL_628_Text_As_Data</a:t>
            </a:r>
            <a:endParaRPr lang="en-US" dirty="0" smtClean="0"/>
          </a:p>
          <a:p>
            <a:endParaRPr lang="en-US" dirty="0"/>
          </a:p>
          <a:p>
            <a:endParaRPr lang="en-US" dirty="0"/>
          </a:p>
        </p:txBody>
      </p:sp>
    </p:spTree>
    <p:extLst>
      <p:ext uri="{BB962C8B-B14F-4D97-AF65-F5344CB8AC3E}">
        <p14:creationId xmlns:p14="http://schemas.microsoft.com/office/powerpoint/2010/main" val="111284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Speech</a:t>
            </a:r>
            <a:endParaRPr lang="en-US" dirty="0"/>
          </a:p>
        </p:txBody>
      </p:sp>
      <p:sp>
        <p:nvSpPr>
          <p:cNvPr id="3" name="Content Placeholder 2"/>
          <p:cNvSpPr>
            <a:spLocks noGrp="1"/>
          </p:cNvSpPr>
          <p:nvPr>
            <p:ph idx="1"/>
          </p:nvPr>
        </p:nvSpPr>
        <p:spPr>
          <a:xfrm>
            <a:off x="838199" y="1825625"/>
            <a:ext cx="10667035" cy="4351338"/>
          </a:xfrm>
        </p:spPr>
        <p:txBody>
          <a:bodyPr>
            <a:normAutofit lnSpcReduction="10000"/>
          </a:bodyPr>
          <a:lstStyle/>
          <a:p>
            <a:r>
              <a:rPr lang="en-US" dirty="0" smtClean="0"/>
              <a:t>Grammatical Categories for words </a:t>
            </a:r>
            <a:r>
              <a:rPr lang="en-US" dirty="0" smtClean="0">
                <a:sym typeface="Wingdings"/>
              </a:rPr>
              <a:t> parts of speech.</a:t>
            </a:r>
          </a:p>
          <a:p>
            <a:endParaRPr lang="en-US" dirty="0" smtClean="0">
              <a:sym typeface="Wingdings"/>
            </a:endParaRPr>
          </a:p>
          <a:p>
            <a:r>
              <a:rPr lang="en-US" dirty="0">
                <a:sym typeface="Wingdings"/>
              </a:rPr>
              <a:t>Nouns: ﻿typically refer to people, animals, concepts and </a:t>
            </a:r>
            <a:r>
              <a:rPr lang="en-US" dirty="0" smtClean="0">
                <a:sym typeface="Wingdings"/>
              </a:rPr>
              <a:t>things.</a:t>
            </a:r>
          </a:p>
          <a:p>
            <a:pPr lvl="1"/>
            <a:r>
              <a:rPr lang="en-US" dirty="0" smtClean="0">
                <a:sym typeface="Wingdings"/>
              </a:rPr>
              <a:t>Cat, dog, watermelon, car, boat, chair, Matt, Susan, space, time.</a:t>
            </a:r>
          </a:p>
          <a:p>
            <a:r>
              <a:rPr lang="en-US" dirty="0" smtClean="0">
                <a:sym typeface="Wingdings"/>
              </a:rPr>
              <a:t>Verbs: typically express the action in a sentence.</a:t>
            </a:r>
          </a:p>
          <a:p>
            <a:pPr lvl="1"/>
            <a:r>
              <a:rPr lang="en-US" dirty="0" smtClean="0">
                <a:sym typeface="Wingdings"/>
              </a:rPr>
              <a:t>Run, throw, treat, show, write, walk, climb</a:t>
            </a:r>
          </a:p>
          <a:p>
            <a:r>
              <a:rPr lang="en-US" dirty="0" smtClean="0">
                <a:sym typeface="Wingdings"/>
              </a:rPr>
              <a:t>Adjectives: Describe the properties of nouns: </a:t>
            </a:r>
          </a:p>
          <a:p>
            <a:pPr lvl="1"/>
            <a:r>
              <a:rPr lang="en-US" dirty="0" smtClean="0">
                <a:sym typeface="Wingdings"/>
              </a:rPr>
              <a:t>Fast, green, interesting, small, hard, frequent</a:t>
            </a:r>
          </a:p>
          <a:p>
            <a:pPr lvl="1"/>
            <a:endParaRPr lang="en-US" dirty="0">
              <a:sym typeface="Wingdings"/>
            </a:endParaRPr>
          </a:p>
          <a:p>
            <a:r>
              <a:rPr lang="en-US" dirty="0" smtClean="0">
                <a:sym typeface="Wingdings"/>
              </a:rPr>
              <a:t>“Substitution test” </a:t>
            </a:r>
            <a:r>
              <a:rPr lang="mr-IN" dirty="0" smtClean="0">
                <a:sym typeface="Wingdings"/>
              </a:rPr>
              <a:t>–</a:t>
            </a:r>
            <a:r>
              <a:rPr lang="en-US" dirty="0" smtClean="0">
                <a:sym typeface="Wingdings"/>
              </a:rPr>
              <a:t> determine which words belong in the same class.</a:t>
            </a:r>
            <a:endParaRPr lang="en-US" dirty="0" smtClean="0"/>
          </a:p>
        </p:txBody>
      </p:sp>
    </p:spTree>
    <p:extLst>
      <p:ext uri="{BB962C8B-B14F-4D97-AF65-F5344CB8AC3E}">
        <p14:creationId xmlns:p14="http://schemas.microsoft.com/office/powerpoint/2010/main" val="69864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0"/>
            <a:ext cx="9835424" cy="6858000"/>
          </a:xfrm>
          <a:prstGeom prst="rect">
            <a:avLst/>
          </a:prstGeom>
        </p:spPr>
      </p:pic>
    </p:spTree>
    <p:extLst>
      <p:ext uri="{BB962C8B-B14F-4D97-AF65-F5344CB8AC3E}">
        <p14:creationId xmlns:p14="http://schemas.microsoft.com/office/powerpoint/2010/main" val="103544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US" dirty="0"/>
          </a:p>
        </p:txBody>
      </p:sp>
      <p:sp>
        <p:nvSpPr>
          <p:cNvPr id="5" name="Content Placeholder 2"/>
          <p:cNvSpPr>
            <a:spLocks noGrp="1"/>
          </p:cNvSpPr>
          <p:nvPr>
            <p:ph idx="1"/>
          </p:nvPr>
        </p:nvSpPr>
        <p:spPr>
          <a:xfrm>
            <a:off x="838199" y="1825625"/>
            <a:ext cx="10667035" cy="4351338"/>
          </a:xfrm>
        </p:spPr>
        <p:txBody>
          <a:bodyPr>
            <a:normAutofit/>
          </a:bodyPr>
          <a:lstStyle/>
          <a:p>
            <a:r>
              <a:rPr lang="en-US" dirty="0" smtClean="0"/>
              <a:t>Process of assigning a part of speech (POS) “tag” to each word in a document.</a:t>
            </a:r>
            <a:endParaRPr lang="en-US" dirty="0" smtClean="0">
              <a:sym typeface="Wingdings"/>
            </a:endParaRPr>
          </a:p>
          <a:p>
            <a:r>
              <a:rPr lang="en-US" dirty="0" smtClean="0">
                <a:sym typeface="Wingdings"/>
              </a:rPr>
              <a:t>Canonical training set of POS tags (in English) is the Penn Treebank (1999) which is maintained by the Linguistic Data Consortium:</a:t>
            </a:r>
          </a:p>
          <a:p>
            <a:pPr lvl="1"/>
            <a:r>
              <a:rPr lang="en-US" dirty="0" smtClean="0">
                <a:sym typeface="Wingdings"/>
              </a:rPr>
              <a:t> </a:t>
            </a:r>
            <a:r>
              <a:rPr lang="en-US" dirty="0" smtClean="0">
                <a:hlinkClick r:id="rId2"/>
              </a:rPr>
              <a:t>https</a:t>
            </a:r>
            <a:r>
              <a:rPr lang="en-US" dirty="0">
                <a:hlinkClick r:id="rId2"/>
              </a:rPr>
              <a:t>://</a:t>
            </a:r>
            <a:r>
              <a:rPr lang="en-US" dirty="0" smtClean="0">
                <a:hlinkClick r:id="rId2"/>
              </a:rPr>
              <a:t>catalog.ldc.upenn.edu/LDC99T42</a:t>
            </a:r>
            <a:endParaRPr lang="en-US" dirty="0" smtClean="0"/>
          </a:p>
          <a:p>
            <a:r>
              <a:rPr lang="en-US" dirty="0" smtClean="0"/>
              <a:t>In practice, this means employing either hand coding, a heuristic approach, a maximum likelihood model, a neural net, or some combination to assign POS tags to terms.</a:t>
            </a:r>
          </a:p>
          <a:p>
            <a:r>
              <a:rPr lang="en-US" dirty="0" smtClean="0">
                <a:sym typeface="Wingdings"/>
              </a:rPr>
              <a:t>Quality of POS taggers is dependent on training data</a:t>
            </a:r>
          </a:p>
          <a:p>
            <a:pPr lvl="1"/>
            <a:r>
              <a:rPr lang="en-US" dirty="0" smtClean="0">
                <a:sym typeface="Wingdings"/>
              </a:rPr>
              <a:t>Challenges in other languages, Twitter, etc.</a:t>
            </a:r>
          </a:p>
          <a:p>
            <a:pPr lvl="1"/>
            <a:endParaRPr lang="en-US" dirty="0" smtClean="0">
              <a:sym typeface="Wingdings"/>
            </a:endParaRPr>
          </a:p>
        </p:txBody>
      </p:sp>
    </p:spTree>
    <p:extLst>
      <p:ext uri="{BB962C8B-B14F-4D97-AF65-F5344CB8AC3E}">
        <p14:creationId xmlns:p14="http://schemas.microsoft.com/office/powerpoint/2010/main" val="212980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1" y="1462704"/>
            <a:ext cx="8920842" cy="5395296"/>
          </a:xfrm>
          <a:prstGeom prst="rect">
            <a:avLst/>
          </a:prstGeom>
        </p:spPr>
      </p:pic>
    </p:spTree>
    <p:extLst>
      <p:ext uri="{BB962C8B-B14F-4D97-AF65-F5344CB8AC3E}">
        <p14:creationId xmlns:p14="http://schemas.microsoft.com/office/powerpoint/2010/main" val="156857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US" dirty="0"/>
          </a:p>
        </p:txBody>
      </p:sp>
      <p:sp>
        <p:nvSpPr>
          <p:cNvPr id="4" name="TextBox 3"/>
          <p:cNvSpPr txBox="1"/>
          <p:nvPr/>
        </p:nvSpPr>
        <p:spPr>
          <a:xfrm>
            <a:off x="2662853" y="6488668"/>
            <a:ext cx="9529147" cy="369332"/>
          </a:xfrm>
          <a:prstGeom prst="rect">
            <a:avLst/>
          </a:prstGeom>
          <a:noFill/>
        </p:spPr>
        <p:txBody>
          <a:bodyPr wrap="none" rtlCol="0">
            <a:spAutoFit/>
          </a:bodyPr>
          <a:lstStyle/>
          <a:p>
            <a:r>
              <a:rPr lang="en-US" dirty="0">
                <a:hlinkClick r:id="rId2"/>
              </a:rPr>
              <a:t>https://www.slideshare.net/franciscozamoraceu/a-connectionist-approach-to-partofspeech-tagging</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964" y="1280447"/>
            <a:ext cx="8518071" cy="4924410"/>
          </a:xfrm>
          <a:prstGeom prst="rect">
            <a:avLst/>
          </a:prstGeom>
        </p:spPr>
      </p:pic>
    </p:spTree>
    <p:extLst>
      <p:ext uri="{BB962C8B-B14F-4D97-AF65-F5344CB8AC3E}">
        <p14:creationId xmlns:p14="http://schemas.microsoft.com/office/powerpoint/2010/main" val="15273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t>
            </a:r>
            <a:r>
              <a:rPr lang="en-US" dirty="0" smtClean="0">
                <a:sym typeface="Wingdings"/>
              </a:rPr>
              <a:t> </a:t>
            </a:r>
            <a:r>
              <a:rPr lang="en-US" dirty="0" smtClean="0"/>
              <a:t>Phrases</a:t>
            </a:r>
            <a:endParaRPr lang="en-US" dirty="0"/>
          </a:p>
        </p:txBody>
      </p:sp>
      <p:sp>
        <p:nvSpPr>
          <p:cNvPr id="5" name="Content Placeholder 2"/>
          <p:cNvSpPr>
            <a:spLocks noGrp="1"/>
          </p:cNvSpPr>
          <p:nvPr>
            <p:ph idx="1"/>
          </p:nvPr>
        </p:nvSpPr>
        <p:spPr>
          <a:xfrm>
            <a:off x="838199" y="1825625"/>
            <a:ext cx="10667035" cy="4351338"/>
          </a:xfrm>
        </p:spPr>
        <p:txBody>
          <a:bodyPr>
            <a:normAutofit/>
          </a:bodyPr>
          <a:lstStyle/>
          <a:p>
            <a:r>
              <a:rPr lang="en-US" dirty="0"/>
              <a:t>﻿</a:t>
            </a:r>
            <a:r>
              <a:rPr lang="en-US" b="1" dirty="0"/>
              <a:t>Syntax</a:t>
            </a:r>
            <a:r>
              <a:rPr lang="en-US" dirty="0"/>
              <a:t> is the study of the regularities and constraints of word order and phrase structure. </a:t>
            </a:r>
            <a:endParaRPr lang="en-US" dirty="0" smtClean="0"/>
          </a:p>
          <a:p>
            <a:r>
              <a:rPr lang="en-US" b="1" dirty="0" smtClean="0">
                <a:sym typeface="Wingdings"/>
              </a:rPr>
              <a:t>Phrases</a:t>
            </a:r>
            <a:r>
              <a:rPr lang="en-US" dirty="0" smtClean="0">
                <a:sym typeface="Wingdings"/>
              </a:rPr>
              <a:t> are </a:t>
            </a:r>
            <a:r>
              <a:rPr lang="en-US" i="1" dirty="0" smtClean="0">
                <a:sym typeface="Wingdings"/>
              </a:rPr>
              <a:t>syntactically coherent </a:t>
            </a:r>
            <a:r>
              <a:rPr lang="en-US" dirty="0" smtClean="0">
                <a:sym typeface="Wingdings"/>
              </a:rPr>
              <a:t>groupings of words.</a:t>
            </a:r>
          </a:p>
        </p:txBody>
      </p:sp>
      <p:sp>
        <p:nvSpPr>
          <p:cNvPr id="3" name="TextBox 2"/>
          <p:cNvSpPr txBox="1"/>
          <p:nvPr/>
        </p:nvSpPr>
        <p:spPr>
          <a:xfrm>
            <a:off x="8799981" y="6311900"/>
            <a:ext cx="3392019" cy="369332"/>
          </a:xfrm>
          <a:prstGeom prst="rect">
            <a:avLst/>
          </a:prstGeom>
          <a:noFill/>
        </p:spPr>
        <p:txBody>
          <a:bodyPr wrap="none" rtlCol="0">
            <a:spAutoFit/>
          </a:bodyPr>
          <a:lstStyle/>
          <a:p>
            <a:r>
              <a:rPr lang="en-US" dirty="0" smtClean="0"/>
              <a:t>Manning and </a:t>
            </a:r>
            <a:r>
              <a:rPr lang="en-US" dirty="0" err="1" smtClean="0"/>
              <a:t>Schutze</a:t>
            </a:r>
            <a:r>
              <a:rPr lang="en-US" dirty="0" smtClean="0"/>
              <a:t> (1999, p.94)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850" y="3640932"/>
            <a:ext cx="9512300" cy="2603500"/>
          </a:xfrm>
          <a:prstGeom prst="rect">
            <a:avLst/>
          </a:prstGeom>
        </p:spPr>
      </p:pic>
    </p:spTree>
    <p:extLst>
      <p:ext uri="{BB962C8B-B14F-4D97-AF65-F5344CB8AC3E}">
        <p14:creationId xmlns:p14="http://schemas.microsoft.com/office/powerpoint/2010/main" val="83748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5" name="Content Placeholder 2"/>
          <p:cNvSpPr>
            <a:spLocks noGrp="1"/>
          </p:cNvSpPr>
          <p:nvPr>
            <p:ph idx="1"/>
          </p:nvPr>
        </p:nvSpPr>
        <p:spPr>
          <a:xfrm>
            <a:off x="838199" y="1825625"/>
            <a:ext cx="10667035" cy="4351338"/>
          </a:xfrm>
        </p:spPr>
        <p:txBody>
          <a:bodyPr>
            <a:normAutofit/>
          </a:bodyPr>
          <a:lstStyle/>
          <a:p>
            <a:r>
              <a:rPr lang="en-US" dirty="0"/>
              <a:t>﻿</a:t>
            </a:r>
            <a:r>
              <a:rPr lang="en-US" b="1" dirty="0"/>
              <a:t>Noun phrases. </a:t>
            </a:r>
            <a:r>
              <a:rPr lang="en-US" dirty="0"/>
              <a:t>A noun is usually embedded in a phrase a </a:t>
            </a:r>
            <a:r>
              <a:rPr lang="en-US" dirty="0" smtClean="0"/>
              <a:t>syntactic </a:t>
            </a:r>
            <a:r>
              <a:rPr lang="en-US" dirty="0"/>
              <a:t>unit of the sentence in which information about the noun </a:t>
            </a:r>
            <a:r>
              <a:rPr lang="en-US" dirty="0" smtClean="0"/>
              <a:t>is gathered</a:t>
            </a:r>
            <a:r>
              <a:rPr lang="en-US" dirty="0"/>
              <a:t>. The noun is the head of the noun phrase, the central constituent that determines the syntactic character of the phrase. Noun phrases are usually the arguments of verbs, the participants in the action, activity or state described by the verb</a:t>
            </a:r>
            <a:r>
              <a:rPr lang="en-US" dirty="0" smtClean="0"/>
              <a:t>.</a:t>
            </a:r>
          </a:p>
          <a:p>
            <a:r>
              <a:rPr lang="en-US" dirty="0">
                <a:sym typeface="Wingdings"/>
              </a:rPr>
              <a:t>﻿</a:t>
            </a:r>
            <a:r>
              <a:rPr lang="en-US" b="1" dirty="0">
                <a:sym typeface="Wingdings"/>
              </a:rPr>
              <a:t>Verb phrases. </a:t>
            </a:r>
            <a:r>
              <a:rPr lang="en-US" dirty="0">
                <a:sym typeface="Wingdings"/>
              </a:rPr>
              <a:t>Analogous to the way nouns head noun phrases, the </a:t>
            </a:r>
            <a:r>
              <a:rPr lang="en-US" dirty="0" smtClean="0">
                <a:sym typeface="Wingdings"/>
              </a:rPr>
              <a:t>verb is </a:t>
            </a:r>
            <a:r>
              <a:rPr lang="en-US" dirty="0">
                <a:sym typeface="Wingdings"/>
              </a:rPr>
              <a:t>the head of the verb </a:t>
            </a:r>
            <a:r>
              <a:rPr lang="en-US" dirty="0" smtClean="0">
                <a:sym typeface="Wingdings"/>
              </a:rPr>
              <a:t>phrase </a:t>
            </a:r>
            <a:r>
              <a:rPr lang="en-US" dirty="0">
                <a:sym typeface="Wingdings"/>
              </a:rPr>
              <a:t>(VP). In general, the verb phrase organizes all elements of the sentence that depend syntactically on the verb</a:t>
            </a:r>
            <a:endParaRPr lang="en-US" dirty="0" smtClean="0">
              <a:sym typeface="Wingdings"/>
            </a:endParaRPr>
          </a:p>
        </p:txBody>
      </p:sp>
      <p:sp>
        <p:nvSpPr>
          <p:cNvPr id="3" name="TextBox 2"/>
          <p:cNvSpPr txBox="1"/>
          <p:nvPr/>
        </p:nvSpPr>
        <p:spPr>
          <a:xfrm>
            <a:off x="8799981" y="6311900"/>
            <a:ext cx="3392019" cy="369332"/>
          </a:xfrm>
          <a:prstGeom prst="rect">
            <a:avLst/>
          </a:prstGeom>
          <a:noFill/>
        </p:spPr>
        <p:txBody>
          <a:bodyPr wrap="none" rtlCol="0">
            <a:spAutoFit/>
          </a:bodyPr>
          <a:lstStyle/>
          <a:p>
            <a:r>
              <a:rPr lang="en-US" dirty="0" smtClean="0"/>
              <a:t>Manning and </a:t>
            </a:r>
            <a:r>
              <a:rPr lang="en-US" dirty="0" err="1" smtClean="0"/>
              <a:t>Schutze</a:t>
            </a:r>
            <a:r>
              <a:rPr lang="en-US" dirty="0" smtClean="0"/>
              <a:t> (1999, p.95)</a:t>
            </a:r>
            <a:endParaRPr lang="en-US" dirty="0"/>
          </a:p>
        </p:txBody>
      </p:sp>
    </p:spTree>
    <p:extLst>
      <p:ext uri="{BB962C8B-B14F-4D97-AF65-F5344CB8AC3E}">
        <p14:creationId xmlns:p14="http://schemas.microsoft.com/office/powerpoint/2010/main" val="2070389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3228</TotalTime>
  <Words>335</Words>
  <Application>Microsoft Macintosh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Mangal</vt:lpstr>
      <vt:lpstr>Wingdings</vt:lpstr>
      <vt:lpstr>Arial</vt:lpstr>
      <vt:lpstr>Office Theme</vt:lpstr>
      <vt:lpstr>PPOL 628: Text as Data – Computational Linguistics for Social Scientists</vt:lpstr>
      <vt:lpstr>Today</vt:lpstr>
      <vt:lpstr>Parts of Speech</vt:lpstr>
      <vt:lpstr>PowerPoint Presentation</vt:lpstr>
      <vt:lpstr>Part of Speech Tagging</vt:lpstr>
      <vt:lpstr>Part of Speech Tagging</vt:lpstr>
      <vt:lpstr>Part of Speech Tagging</vt:lpstr>
      <vt:lpstr>Syntax  Phrases</vt:lpstr>
      <vt:lpstr>Phrases</vt:lpstr>
      <vt:lpstr>Tree Structure of Sentences</vt:lpstr>
      <vt:lpstr>Tree Structure of Sentences</vt:lpstr>
      <vt:lpstr>Justeson and Katz (1995) – TERMS </vt:lpstr>
      <vt:lpstr>POS Tag Patterns  Noun Phrases</vt:lpstr>
      <vt:lpstr>POS Tag Patterns  Verb Phrases</vt:lpstr>
      <vt:lpstr>Regular Expressions over POS Tags</vt:lpstr>
      <vt:lpstr>Full Generalization</vt:lpstr>
      <vt:lpstr>The Readings This Week</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PPOL 628: Text as Data – Computational Linguistics for Social Scientists</dc:title>
  <dc:creator>Microsoft Office User</dc:creator>
  <cp:lastModifiedBy>Microsoft Office User</cp:lastModifiedBy>
  <cp:revision>48</cp:revision>
  <cp:lastPrinted>2020-02-11T23:07:48Z</cp:lastPrinted>
  <dcterms:created xsi:type="dcterms:W3CDTF">2020-01-14T02:25:03Z</dcterms:created>
  <dcterms:modified xsi:type="dcterms:W3CDTF">2020-02-11T23:08:16Z</dcterms:modified>
</cp:coreProperties>
</file>