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3" r:id="rId5"/>
    <p:sldId id="262" r:id="rId6"/>
    <p:sldId id="264" r:id="rId7"/>
    <p:sldId id="265" r:id="rId8"/>
    <p:sldId id="266" r:id="rId9"/>
    <p:sldId id="267" r:id="rId10"/>
    <p:sldId id="270" r:id="rId11"/>
    <p:sldId id="272" r:id="rId12"/>
    <p:sldId id="271" r:id="rId13"/>
    <p:sldId id="268" r:id="rId14"/>
    <p:sldId id="269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94647"/>
  </p:normalViewPr>
  <p:slideViewPr>
    <p:cSldViewPr snapToGrid="0" snapToObjects="1">
      <p:cViewPr varScale="1">
        <p:scale>
          <a:sx n="79" d="100"/>
          <a:sy n="79" d="100"/>
        </p:scale>
        <p:origin x="216" y="1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47EFF-C863-C140-9952-3F1EB1196378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CCA58-7F11-B64D-8BE7-220226468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12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3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4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7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8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1/27/20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3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1/27/20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1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3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8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6DD4B-AC82-DE42-B24B-3A0669FDECBA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7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thoughtco.com/function-word-grammar-1690876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anks.nl/stopword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anks.nl/stopword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atthewjdenny/PPOL_628_Text_As_Dat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PPOL 628: Text as Data </a:t>
            </a:r>
            <a:r>
              <a:rPr lang="mr-IN" dirty="0" smtClean="0"/>
              <a:t>–</a:t>
            </a:r>
            <a:r>
              <a:rPr lang="en-US" dirty="0" smtClean="0"/>
              <a:t> Computational Linguistics for Social Scientists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Class 3: Text 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102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4090"/>
            <a:ext cx="10515600" cy="6308203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b="1" dirty="0" smtClean="0"/>
              <a:t>Articles</a:t>
            </a:r>
            <a:r>
              <a:rPr lang="en-US" b="1" dirty="0"/>
              <a:t>:</a:t>
            </a:r>
            <a:r>
              <a:rPr lang="en-US" dirty="0"/>
              <a:t> a, an, the</a:t>
            </a:r>
          </a:p>
          <a:p>
            <a:pPr fontAlgn="base"/>
            <a:r>
              <a:rPr lang="en-US" b="1" dirty="0"/>
              <a:t>Demonstratives:</a:t>
            </a:r>
            <a:r>
              <a:rPr lang="en-US" dirty="0"/>
              <a:t> that, this, those, these</a:t>
            </a:r>
          </a:p>
          <a:p>
            <a:pPr fontAlgn="base"/>
            <a:r>
              <a:rPr lang="en-US" b="1" dirty="0"/>
              <a:t>Possessive pronouns:</a:t>
            </a:r>
            <a:r>
              <a:rPr lang="en-US" dirty="0"/>
              <a:t> my, your, their, our, ours, whose, his, hers, its, which </a:t>
            </a:r>
          </a:p>
          <a:p>
            <a:pPr fontAlgn="base"/>
            <a:r>
              <a:rPr lang="en-US" b="1" dirty="0"/>
              <a:t>Quantifiers:</a:t>
            </a:r>
            <a:r>
              <a:rPr lang="en-US" dirty="0"/>
              <a:t> some, both, most, many, a few, a lot of, any, much, a little, enough, several, none, </a:t>
            </a:r>
            <a:r>
              <a:rPr lang="en-US" dirty="0" smtClean="0"/>
              <a:t>all</a:t>
            </a:r>
          </a:p>
          <a:p>
            <a:pPr fontAlgn="base"/>
            <a:r>
              <a:rPr lang="en-US" b="1" dirty="0"/>
              <a:t>Conjunctions:</a:t>
            </a:r>
            <a:r>
              <a:rPr lang="en-US" dirty="0"/>
              <a:t> and, but, for, yet, neither, or, so, when, although, however, as, because, before </a:t>
            </a:r>
            <a:endParaRPr lang="en-US" dirty="0" smtClean="0"/>
          </a:p>
          <a:p>
            <a:pPr fontAlgn="base"/>
            <a:r>
              <a:rPr lang="en-US" b="1" dirty="0"/>
              <a:t>Prepositions:</a:t>
            </a:r>
            <a:r>
              <a:rPr lang="en-US" dirty="0"/>
              <a:t> in, of, between, on, with, by, at, without, through, over, across, around, into, </a:t>
            </a:r>
            <a:r>
              <a:rPr lang="en-US" dirty="0" smtClean="0"/>
              <a:t>within</a:t>
            </a:r>
          </a:p>
          <a:p>
            <a:pPr fontAlgn="base"/>
            <a:r>
              <a:rPr lang="en-US" b="1" dirty="0"/>
              <a:t>Pronouns:</a:t>
            </a:r>
            <a:r>
              <a:rPr lang="en-US" dirty="0"/>
              <a:t> she, they, he, it, him, her, you, me, anybody, somebody, someone, </a:t>
            </a:r>
            <a:r>
              <a:rPr lang="en-US" dirty="0" smtClean="0"/>
              <a:t>anyone</a:t>
            </a:r>
          </a:p>
          <a:p>
            <a:pPr fontAlgn="base"/>
            <a:r>
              <a:rPr lang="en-US" b="1" dirty="0"/>
              <a:t>Auxiliary verbs:</a:t>
            </a:r>
            <a:r>
              <a:rPr lang="en-US" dirty="0"/>
              <a:t> be, is, am, are, have, has, do, does, did, get, got, was, </a:t>
            </a:r>
            <a:r>
              <a:rPr lang="en-US" dirty="0" smtClean="0"/>
              <a:t>were</a:t>
            </a:r>
          </a:p>
          <a:p>
            <a:pPr fontAlgn="base"/>
            <a:r>
              <a:rPr lang="en-US" b="1" dirty="0"/>
              <a:t>Modals:</a:t>
            </a:r>
            <a:r>
              <a:rPr lang="en-US" dirty="0"/>
              <a:t> may, might, can, could, will, would, shall, </a:t>
            </a:r>
            <a:r>
              <a:rPr lang="en-US" dirty="0" smtClean="0"/>
              <a:t>should</a:t>
            </a:r>
          </a:p>
          <a:p>
            <a:pPr fontAlgn="base"/>
            <a:r>
              <a:rPr lang="en-US" b="1" dirty="0"/>
              <a:t>Qualifiers:</a:t>
            </a:r>
            <a:r>
              <a:rPr lang="en-US" dirty="0"/>
              <a:t> very, really, quite, somewhat, rather, too, pretty (much</a:t>
            </a:r>
            <a:r>
              <a:rPr lang="en-US" dirty="0" smtClean="0"/>
              <a:t>)</a:t>
            </a:r>
          </a:p>
          <a:p>
            <a:pPr fontAlgn="base"/>
            <a:r>
              <a:rPr lang="en-US" b="1" dirty="0"/>
              <a:t>Question words:</a:t>
            </a:r>
            <a:r>
              <a:rPr lang="en-US" dirty="0"/>
              <a:t> how, where, what, when, why, who</a:t>
            </a:r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5945157" y="32443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693927" y="6509182"/>
            <a:ext cx="3498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2"/>
              </a:rPr>
              <a:t>https://www.thoughtco.com/function-word-grammar-1690876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75421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﻿</a:t>
            </a:r>
            <a:r>
              <a:rPr lang="en-US" dirty="0">
                <a:hlinkClick r:id="rId2"/>
              </a:rPr>
              <a:t> https://www.ranks.nl/stopwords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a</a:t>
            </a:r>
            <a:r>
              <a:rPr lang="en-US" dirty="0"/>
              <a:t>, about, above, after, again, against, all, am, an, and, any, are, aren't, as, at, be, because, been, before, being, below, between, both, but, by, can't, cannot, could, couldn't, did, didn't, do, does, doesn't, doing, don't, down, during, each, few, for, from, further, had, hadn't, has, hasn't, have, haven't, having, he, he'd, he'll, he's, her, here, here's, hers, herself, him, himself, his, how, how's,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i'd</a:t>
            </a:r>
            <a:r>
              <a:rPr lang="en-US" dirty="0"/>
              <a:t>, </a:t>
            </a:r>
            <a:r>
              <a:rPr lang="en-US" dirty="0" err="1"/>
              <a:t>i'll</a:t>
            </a:r>
            <a:r>
              <a:rPr lang="en-US" dirty="0"/>
              <a:t>, </a:t>
            </a:r>
            <a:r>
              <a:rPr lang="en-US" dirty="0" err="1"/>
              <a:t>i'm</a:t>
            </a:r>
            <a:r>
              <a:rPr lang="en-US" dirty="0"/>
              <a:t>, </a:t>
            </a:r>
            <a:r>
              <a:rPr lang="en-US" dirty="0" err="1"/>
              <a:t>i've</a:t>
            </a:r>
            <a:r>
              <a:rPr lang="en-US" dirty="0"/>
              <a:t>, if, in, into, is, isn't, it, it's, its, itself, let's, me, more, most, mustn't, my, myself, no, nor, not, of, off, on, once, only, or, other, ought, our, ours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5945157" y="32443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8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﻿</a:t>
            </a:r>
            <a:r>
              <a:rPr lang="en-US" dirty="0">
                <a:hlinkClick r:id="rId2"/>
              </a:rPr>
              <a:t> https://www.ranks.nl/stopwords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36914"/>
            <a:ext cx="10787743" cy="5159829"/>
          </a:xfrm>
        </p:spPr>
        <p:txBody>
          <a:bodyPr>
            <a:normAutofit fontScale="47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a, able, about, above, </a:t>
            </a:r>
            <a:r>
              <a:rPr lang="en-US" dirty="0" err="1"/>
              <a:t>abst</a:t>
            </a:r>
            <a:r>
              <a:rPr lang="en-US" dirty="0"/>
              <a:t>, accordance, according, accordingly, across, act, actually, added, </a:t>
            </a:r>
            <a:r>
              <a:rPr lang="en-US" dirty="0" err="1"/>
              <a:t>adj</a:t>
            </a:r>
            <a:r>
              <a:rPr lang="en-US" dirty="0"/>
              <a:t>, affected, affecting, affects, after, afterwards, again, against, ah, all, almost, alone, along, already, also, although, always, am, among, amongst, an, and, announce, another, any, anybody, anyhow, anymore, anyone, anything, anyway, anyways, anywhere, apparently, approximately, are, </a:t>
            </a:r>
            <a:r>
              <a:rPr lang="en-US" dirty="0" err="1"/>
              <a:t>aren</a:t>
            </a:r>
            <a:r>
              <a:rPr lang="en-US" dirty="0"/>
              <a:t>, </a:t>
            </a:r>
            <a:r>
              <a:rPr lang="en-US" dirty="0" err="1"/>
              <a:t>arent</a:t>
            </a:r>
            <a:r>
              <a:rPr lang="en-US" dirty="0"/>
              <a:t>, arise, around, as, aside, ask, asking, at, </a:t>
            </a:r>
            <a:r>
              <a:rPr lang="en-US" dirty="0" err="1"/>
              <a:t>auth</a:t>
            </a:r>
            <a:r>
              <a:rPr lang="en-US" dirty="0"/>
              <a:t>, available, away, awfully, b, back, be, became, because, become, becomes, becoming, been, before, beforehand, begin, beginning, beginnings, begins, behind, being, believe, below, beside, besides, between, beyond, </a:t>
            </a:r>
            <a:r>
              <a:rPr lang="en-US" dirty="0" err="1"/>
              <a:t>biol</a:t>
            </a:r>
            <a:r>
              <a:rPr lang="en-US" dirty="0"/>
              <a:t>, both, brief, briefly, but, by, c, ca, came, can, cannot, can't, cause, causes, certain, certainly, co, com, come, comes, contain, containing, contains, could, </a:t>
            </a:r>
            <a:r>
              <a:rPr lang="en-US" dirty="0" err="1"/>
              <a:t>couldnt</a:t>
            </a:r>
            <a:r>
              <a:rPr lang="en-US" dirty="0"/>
              <a:t>, d, date, did, didn't, different, do, does, doesn't, doing, done, don't, down, downwards, due, during, e, each, </a:t>
            </a:r>
            <a:r>
              <a:rPr lang="en-US" dirty="0" err="1"/>
              <a:t>ed</a:t>
            </a:r>
            <a:r>
              <a:rPr lang="en-US" dirty="0"/>
              <a:t>, </a:t>
            </a:r>
            <a:r>
              <a:rPr lang="en-US" dirty="0" err="1"/>
              <a:t>edu</a:t>
            </a:r>
            <a:r>
              <a:rPr lang="en-US" dirty="0"/>
              <a:t>, effect, </a:t>
            </a:r>
            <a:r>
              <a:rPr lang="en-US" dirty="0" err="1"/>
              <a:t>eg</a:t>
            </a:r>
            <a:r>
              <a:rPr lang="en-US" dirty="0"/>
              <a:t>, eight, eighty, either, else, elsewhere, end, ending, enough, especially, et, et-al, </a:t>
            </a:r>
            <a:r>
              <a:rPr lang="en-US" dirty="0" err="1"/>
              <a:t>etc</a:t>
            </a:r>
            <a:r>
              <a:rPr lang="en-US" dirty="0"/>
              <a:t>, even, ever, every, everybody, everyone, everything, everywhere, ex, except, f, far, few, </a:t>
            </a:r>
            <a:r>
              <a:rPr lang="en-US" dirty="0" err="1"/>
              <a:t>ff</a:t>
            </a:r>
            <a:r>
              <a:rPr lang="en-US" dirty="0"/>
              <a:t>, fifth, first, five, fix, followed, following, follows, for, former, formerly, forth, found, four, from, further, furthermore, g, gave, get, gets, getting, give, given, gives, giving, go, goes, gone, got, gotten, h, had, happens, hardly, has, hasn't, have, haven't, having, he, </a:t>
            </a:r>
            <a:r>
              <a:rPr lang="en-US" dirty="0" err="1"/>
              <a:t>hed</a:t>
            </a:r>
            <a:r>
              <a:rPr lang="en-US" dirty="0"/>
              <a:t>, hence, her, here, hereafter, hereby, herein, </a:t>
            </a:r>
            <a:r>
              <a:rPr lang="en-US" dirty="0" err="1"/>
              <a:t>heres</a:t>
            </a:r>
            <a:r>
              <a:rPr lang="en-US" dirty="0"/>
              <a:t>, hereupon, hers, herself, </a:t>
            </a:r>
            <a:r>
              <a:rPr lang="en-US" dirty="0" err="1"/>
              <a:t>hes</a:t>
            </a:r>
            <a:r>
              <a:rPr lang="en-US" dirty="0"/>
              <a:t>, hi, hid, him, himself, his, hither, home, how, howbeit, however, hundred, </a:t>
            </a:r>
            <a:r>
              <a:rPr lang="en-US" dirty="0" err="1"/>
              <a:t>i</a:t>
            </a:r>
            <a:r>
              <a:rPr lang="en-US" dirty="0"/>
              <a:t>, id, </a:t>
            </a:r>
            <a:r>
              <a:rPr lang="en-US" dirty="0" err="1"/>
              <a:t>ie</a:t>
            </a:r>
            <a:r>
              <a:rPr lang="en-US" dirty="0"/>
              <a:t>, if, </a:t>
            </a:r>
            <a:r>
              <a:rPr lang="en-US" dirty="0" err="1"/>
              <a:t>i'll</a:t>
            </a:r>
            <a:r>
              <a:rPr lang="en-US" dirty="0"/>
              <a:t>, </a:t>
            </a:r>
            <a:r>
              <a:rPr lang="en-US" dirty="0" err="1"/>
              <a:t>im</a:t>
            </a:r>
            <a:r>
              <a:rPr lang="en-US" dirty="0"/>
              <a:t>, immediate, immediately, importance, important, in, </a:t>
            </a:r>
            <a:r>
              <a:rPr lang="en-US" dirty="0" err="1"/>
              <a:t>inc</a:t>
            </a:r>
            <a:r>
              <a:rPr lang="en-US" dirty="0"/>
              <a:t>, indeed, index, information, instead, into, invention, inward, is, isn't, it, </a:t>
            </a:r>
            <a:r>
              <a:rPr lang="en-US" dirty="0" err="1"/>
              <a:t>itd</a:t>
            </a:r>
            <a:r>
              <a:rPr lang="en-US" dirty="0"/>
              <a:t>, it'll, its, itself, </a:t>
            </a:r>
            <a:r>
              <a:rPr lang="en-US" dirty="0" err="1"/>
              <a:t>i've</a:t>
            </a:r>
            <a:r>
              <a:rPr lang="en-US" dirty="0"/>
              <a:t>, j, just, k, </a:t>
            </a:r>
            <a:r>
              <a:rPr lang="en-US" dirty="0" smtClean="0"/>
              <a:t>keep, keeps</a:t>
            </a:r>
            <a:r>
              <a:rPr lang="en-US" dirty="0"/>
              <a:t>, kept, kg, km, know, known, knows, l, largely, last, lately, later, latter, latterly, least, less, lest, let, lets, like, liked, likely, line, little, 'll, look, looking, looks, ltd, m, made, mainly, make, makes, many, may, maybe, me, mean, means, meantime, meanwhile, merely, mg, might, million, miss, ml, more, moreover, most, mostly, </a:t>
            </a:r>
            <a:r>
              <a:rPr lang="en-US" dirty="0" err="1"/>
              <a:t>mr</a:t>
            </a:r>
            <a:r>
              <a:rPr lang="en-US" dirty="0"/>
              <a:t>, </a:t>
            </a:r>
            <a:r>
              <a:rPr lang="en-US" dirty="0" err="1"/>
              <a:t>mrs</a:t>
            </a:r>
            <a:r>
              <a:rPr lang="en-US" dirty="0"/>
              <a:t>, much, mug, must, my, myself, n, </a:t>
            </a:r>
            <a:r>
              <a:rPr lang="en-US" dirty="0" err="1"/>
              <a:t>na</a:t>
            </a:r>
            <a:r>
              <a:rPr lang="en-US" dirty="0"/>
              <a:t>, name, namely, nay, </a:t>
            </a:r>
            <a:r>
              <a:rPr lang="en-US" dirty="0" err="1"/>
              <a:t>nd</a:t>
            </a:r>
            <a:r>
              <a:rPr lang="en-US" dirty="0"/>
              <a:t>, near, nearly, necessarily, necessary, need, needs, neither, never, nevertheless, new, next, nine, ninety, no, nobody, non, none, nonetheless, </a:t>
            </a:r>
            <a:r>
              <a:rPr lang="en-US" dirty="0" err="1"/>
              <a:t>noone</a:t>
            </a:r>
            <a:r>
              <a:rPr lang="en-US" dirty="0"/>
              <a:t>, nor, normally, </a:t>
            </a:r>
            <a:r>
              <a:rPr lang="en-US" dirty="0" err="1"/>
              <a:t>nos</a:t>
            </a:r>
            <a:r>
              <a:rPr lang="en-US" dirty="0"/>
              <a:t>, not, noted, nothing, now, nowhere, o, obtain, obtained, obviously, of, off, often, oh, ok, okay, old, omitted, on, once, one, ones, only, onto, or, </a:t>
            </a:r>
            <a:r>
              <a:rPr lang="en-US" dirty="0" err="1"/>
              <a:t>ord</a:t>
            </a:r>
            <a:r>
              <a:rPr lang="en-US" dirty="0"/>
              <a:t>, other, others, otherwise, ought, our, ours, ourselves, out, outside, over, overall, owing, own, p, page, pages, part, particular, particularly, past, per, perhaps, placed, please, plus, poorly, possible, possibly, potentially, pp, predominantly, present, previously, primarily, probably, promptly, proud, provides, put, q, que, quickly, quite, qv, r, ran, rather, </a:t>
            </a:r>
            <a:r>
              <a:rPr lang="en-US" dirty="0" err="1"/>
              <a:t>rd</a:t>
            </a:r>
            <a:r>
              <a:rPr lang="en-US" dirty="0"/>
              <a:t>, re, readily, really, recent, recently, ref, refs, regarding, regardless, regards, related, relatively, research, respectively, resulted, resulting, results, right, run, s, said, same, saw, say, saying, says, sec, section, see, seeing, seem, seemed, seeming, seems, seen, self, selves, sent, seven, several, shall, she, shed, she'll, </a:t>
            </a:r>
            <a:r>
              <a:rPr lang="en-US" dirty="0" err="1"/>
              <a:t>shes</a:t>
            </a:r>
            <a:r>
              <a:rPr lang="en-US" dirty="0"/>
              <a:t>, should, shouldn't, show, showed, shown, </a:t>
            </a:r>
            <a:r>
              <a:rPr lang="en-US" dirty="0" err="1"/>
              <a:t>showns</a:t>
            </a:r>
            <a:r>
              <a:rPr lang="en-US" dirty="0"/>
              <a:t>, shows, significant, significantly, similar, similarly, since, six, slightly, so, some, somebody, somehow, someone, </a:t>
            </a:r>
            <a:r>
              <a:rPr lang="en-US" dirty="0" err="1"/>
              <a:t>somethan</a:t>
            </a:r>
            <a:r>
              <a:rPr lang="en-US" dirty="0"/>
              <a:t>, something, sometime, sometimes, somewhat, somewhere, soon, sorry, specifically, specified, specify, specifying, still, stop, strongly, sub, substantially, successfully, such, sufficiently, suggest, sup, </a:t>
            </a:r>
            <a:r>
              <a:rPr lang="en-US" dirty="0" err="1" smtClean="0"/>
              <a:t>sure,t</a:t>
            </a:r>
            <a:r>
              <a:rPr lang="en-US" dirty="0"/>
              <a:t>, take, taken, taking, tell, tends, </a:t>
            </a:r>
            <a:r>
              <a:rPr lang="en-US" dirty="0" err="1"/>
              <a:t>th</a:t>
            </a:r>
            <a:r>
              <a:rPr lang="en-US" dirty="0"/>
              <a:t>, than, thank, thanks, </a:t>
            </a:r>
            <a:r>
              <a:rPr lang="en-US" dirty="0" err="1"/>
              <a:t>thanx</a:t>
            </a:r>
            <a:r>
              <a:rPr lang="en-US" dirty="0"/>
              <a:t>, that, that'll, </a:t>
            </a:r>
            <a:r>
              <a:rPr lang="en-US" dirty="0" err="1"/>
              <a:t>thats</a:t>
            </a:r>
            <a:r>
              <a:rPr lang="en-US" dirty="0"/>
              <a:t>, that've, the, their, theirs, them, themselves, then, thence, there, thereafter, thereby, </a:t>
            </a:r>
            <a:r>
              <a:rPr lang="en-US" dirty="0" err="1"/>
              <a:t>thered</a:t>
            </a:r>
            <a:r>
              <a:rPr lang="en-US" dirty="0"/>
              <a:t>, therefore, therein, there'll, thereof, </a:t>
            </a:r>
            <a:r>
              <a:rPr lang="en-US" dirty="0" err="1"/>
              <a:t>therere</a:t>
            </a:r>
            <a:r>
              <a:rPr lang="en-US" dirty="0"/>
              <a:t>, </a:t>
            </a:r>
            <a:r>
              <a:rPr lang="en-US" dirty="0" err="1"/>
              <a:t>theres</a:t>
            </a:r>
            <a:r>
              <a:rPr lang="en-US" dirty="0"/>
              <a:t>, thereto, thereupon, there've, these, they, </a:t>
            </a:r>
            <a:r>
              <a:rPr lang="en-US" dirty="0" err="1"/>
              <a:t>theyd</a:t>
            </a:r>
            <a:r>
              <a:rPr lang="en-US" dirty="0"/>
              <a:t>, they'll, </a:t>
            </a:r>
            <a:r>
              <a:rPr lang="en-US" dirty="0" err="1"/>
              <a:t>theyre</a:t>
            </a:r>
            <a:r>
              <a:rPr lang="en-US" dirty="0"/>
              <a:t>, they've, think, this, those, thou, though, </a:t>
            </a:r>
            <a:r>
              <a:rPr lang="en-US" dirty="0" err="1"/>
              <a:t>thoughh</a:t>
            </a:r>
            <a:r>
              <a:rPr lang="en-US" dirty="0"/>
              <a:t>, thousand, </a:t>
            </a:r>
            <a:r>
              <a:rPr lang="en-US" dirty="0" err="1"/>
              <a:t>throug</a:t>
            </a:r>
            <a:r>
              <a:rPr lang="en-US" dirty="0"/>
              <a:t>, through, throughout, thru, thus, </a:t>
            </a:r>
            <a:r>
              <a:rPr lang="en-US" dirty="0" err="1"/>
              <a:t>til</a:t>
            </a:r>
            <a:r>
              <a:rPr lang="en-US" dirty="0"/>
              <a:t>, tip, to, together, too, took, toward, towards, tried, tries, truly, try, trying, </a:t>
            </a:r>
            <a:r>
              <a:rPr lang="en-US" dirty="0" err="1"/>
              <a:t>ts</a:t>
            </a:r>
            <a:r>
              <a:rPr lang="en-US" dirty="0"/>
              <a:t>, twice, two, u, un, under, unfortunately, unless, unlike, unlikely, until, unto, up, upon, ups, us, use, used, useful, usefully, usefulness, uses, using, usually, v, value, various, 've, very, via, </a:t>
            </a:r>
            <a:r>
              <a:rPr lang="en-US" dirty="0" err="1"/>
              <a:t>viz</a:t>
            </a:r>
            <a:r>
              <a:rPr lang="en-US" dirty="0"/>
              <a:t>, </a:t>
            </a:r>
            <a:r>
              <a:rPr lang="en-US" dirty="0" err="1"/>
              <a:t>vol</a:t>
            </a:r>
            <a:r>
              <a:rPr lang="en-US" dirty="0"/>
              <a:t>, </a:t>
            </a:r>
            <a:r>
              <a:rPr lang="en-US" dirty="0" err="1"/>
              <a:t>vols</a:t>
            </a:r>
            <a:r>
              <a:rPr lang="en-US" dirty="0"/>
              <a:t>, vs, w, want, wants, was, </a:t>
            </a:r>
            <a:r>
              <a:rPr lang="en-US" dirty="0" err="1"/>
              <a:t>wasnt</a:t>
            </a:r>
            <a:r>
              <a:rPr lang="en-US" dirty="0"/>
              <a:t>, way, we, wed, welcome, we'll, went, were, </a:t>
            </a:r>
            <a:r>
              <a:rPr lang="en-US" dirty="0" err="1"/>
              <a:t>werent</a:t>
            </a:r>
            <a:r>
              <a:rPr lang="en-US" dirty="0"/>
              <a:t>, we've, what, whatever, what'll, </a:t>
            </a:r>
            <a:r>
              <a:rPr lang="en-US" dirty="0" err="1"/>
              <a:t>whats</a:t>
            </a:r>
            <a:r>
              <a:rPr lang="en-US" dirty="0"/>
              <a:t>, when, whence, whenever, where, </a:t>
            </a:r>
            <a:r>
              <a:rPr lang="en-US" dirty="0" err="1"/>
              <a:t>whereafter</a:t>
            </a:r>
            <a:r>
              <a:rPr lang="en-US" dirty="0"/>
              <a:t>, whereas, whereby, wherein, </a:t>
            </a:r>
            <a:r>
              <a:rPr lang="en-US" dirty="0" err="1"/>
              <a:t>wheres</a:t>
            </a:r>
            <a:r>
              <a:rPr lang="en-US" dirty="0"/>
              <a:t>, whereupon, wherever, whether, which, while, whim, whither, who, </a:t>
            </a:r>
            <a:r>
              <a:rPr lang="en-US" dirty="0" err="1"/>
              <a:t>whod</a:t>
            </a:r>
            <a:r>
              <a:rPr lang="en-US" dirty="0"/>
              <a:t>, whoever, whole, who'll, whom, whomever, </a:t>
            </a:r>
            <a:r>
              <a:rPr lang="en-US" dirty="0" err="1"/>
              <a:t>whos</a:t>
            </a:r>
            <a:r>
              <a:rPr lang="en-US" dirty="0"/>
              <a:t>, whose, why, widely, willing, wish, with, within, without, wont, words, world, would, </a:t>
            </a:r>
            <a:r>
              <a:rPr lang="en-US" dirty="0" err="1"/>
              <a:t>wouldnt</a:t>
            </a:r>
            <a:r>
              <a:rPr lang="en-US" dirty="0"/>
              <a:t>, www, x, y, yes, yet, you, </a:t>
            </a:r>
            <a:r>
              <a:rPr lang="en-US" dirty="0" err="1"/>
              <a:t>youd</a:t>
            </a:r>
            <a:r>
              <a:rPr lang="en-US" dirty="0"/>
              <a:t>, you'll, your, </a:t>
            </a:r>
            <a:r>
              <a:rPr lang="en-US" dirty="0" err="1"/>
              <a:t>youre</a:t>
            </a:r>
            <a:r>
              <a:rPr lang="en-US" dirty="0"/>
              <a:t>, yours, yourself, yourselves, you've, z, zero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8027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Including Multiword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Words may have different meanings/connotations/referents in different contexts:</a:t>
            </a:r>
          </a:p>
          <a:p>
            <a:pPr lvl="1"/>
            <a:r>
              <a:rPr lang="en-US" dirty="0" smtClean="0"/>
              <a:t>E.g. “security” has a different meaning in “social security”, “national security” and “security deposit box”</a:t>
            </a:r>
            <a:endParaRPr lang="en-US" dirty="0"/>
          </a:p>
          <a:p>
            <a:r>
              <a:rPr lang="en-US" dirty="0" smtClean="0"/>
              <a:t>Unigram words are often uninterpretable, whereas n-grams, phrases can be more interpretable on their own.</a:t>
            </a:r>
            <a:endParaRPr lang="en-US" dirty="0"/>
          </a:p>
          <a:p>
            <a:pPr lvl="1"/>
            <a:r>
              <a:rPr lang="en-US" dirty="0"/>
              <a:t>E</a:t>
            </a:r>
            <a:r>
              <a:rPr lang="en-US" dirty="0" smtClean="0"/>
              <a:t>.g. “product” vs. “product placement”, “gross national product” </a:t>
            </a:r>
          </a:p>
          <a:p>
            <a:r>
              <a:rPr lang="en-US" dirty="0" smtClean="0"/>
              <a:t>Can massively increase vocabulary size.</a:t>
            </a:r>
          </a:p>
          <a:p>
            <a:r>
              <a:rPr lang="en-US" dirty="0" smtClean="0"/>
              <a:t>Three main approaches: simple n-grams, colocation statistics, linguistic phrases. </a:t>
            </a:r>
          </a:p>
        </p:txBody>
      </p:sp>
      <p:sp>
        <p:nvSpPr>
          <p:cNvPr id="5" name="Rectangle 4"/>
          <p:cNvSpPr/>
          <p:nvPr/>
        </p:nvSpPr>
        <p:spPr>
          <a:xfrm>
            <a:off x="5945157" y="32443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61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﻿Infrequently Used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Decision to remove </a:t>
            </a:r>
            <a:r>
              <a:rPr lang="en-US" dirty="0" smtClean="0"/>
              <a:t>terms that appear in fewer the X number/% of documents.</a:t>
            </a:r>
          </a:p>
          <a:p>
            <a:r>
              <a:rPr lang="en-US" dirty="0" smtClean="0"/>
              <a:t>Can significantly reduce vocabulary size (</a:t>
            </a:r>
            <a:r>
              <a:rPr lang="en-US" dirty="0" err="1"/>
              <a:t>Z</a:t>
            </a:r>
            <a:r>
              <a:rPr lang="en-US" dirty="0" err="1" smtClean="0"/>
              <a:t>ipfs</a:t>
            </a:r>
            <a:r>
              <a:rPr lang="en-US" dirty="0" smtClean="0"/>
              <a:t> law).</a:t>
            </a:r>
          </a:p>
          <a:p>
            <a:r>
              <a:rPr lang="en-US" dirty="0" smtClean="0"/>
              <a:t>If we care </a:t>
            </a:r>
            <a:r>
              <a:rPr lang="en-US" dirty="0"/>
              <a:t>about understanding document </a:t>
            </a:r>
            <a:r>
              <a:rPr lang="en-US" dirty="0" smtClean="0"/>
              <a:t>similarity, or understanding how terms relate to each other, </a:t>
            </a:r>
            <a:r>
              <a:rPr lang="en-US" dirty="0" smtClean="0"/>
              <a:t>removing infrequently used terms should theoretically not effect our analysis.</a:t>
            </a:r>
          </a:p>
          <a:p>
            <a:r>
              <a:rPr lang="en-US" dirty="0" smtClean="0"/>
              <a:t>How do we set a threshold?</a:t>
            </a:r>
          </a:p>
          <a:p>
            <a:r>
              <a:rPr lang="en-US" dirty="0" smtClean="0"/>
              <a:t>When might infrequently appearing terms matter?</a:t>
            </a:r>
          </a:p>
          <a:p>
            <a:r>
              <a:rPr lang="en-US" dirty="0" smtClean="0"/>
              <a:t>May want to collapse character classes (e.g. dollar amounts) before removing.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6134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Readings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Manning &amp; </a:t>
            </a:r>
            <a:r>
              <a:rPr lang="en-US" dirty="0" err="1"/>
              <a:t>Schtze</a:t>
            </a:r>
            <a:r>
              <a:rPr lang="en-US" dirty="0"/>
              <a:t>, H. (1999). Foundations of Statistical Natural Language </a:t>
            </a:r>
            <a:r>
              <a:rPr lang="en-US" dirty="0" smtClean="0"/>
              <a:t>Processing. </a:t>
            </a:r>
            <a:r>
              <a:rPr lang="en-US" dirty="0"/>
              <a:t>Chapter 4, Section </a:t>
            </a:r>
            <a:r>
              <a:rPr lang="en-US" dirty="0" smtClean="0"/>
              <a:t>2.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Denny &amp; </a:t>
            </a:r>
            <a:r>
              <a:rPr lang="en-US" dirty="0" err="1" smtClean="0"/>
              <a:t>Spirling</a:t>
            </a:r>
            <a:r>
              <a:rPr lang="en-US" dirty="0" smtClean="0"/>
              <a:t> </a:t>
            </a:r>
            <a:r>
              <a:rPr lang="en-US" dirty="0"/>
              <a:t>(2018). Text Preprocessing For Unsupervised Learning: Why It Matters, When It Misleads, And What To Do About </a:t>
            </a:r>
            <a:r>
              <a:rPr lang="en-US" dirty="0" smtClean="0"/>
              <a:t>It.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41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Lecture: key points from readings</a:t>
            </a:r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r>
              <a:rPr lang="en-US" dirty="0" smtClean="0"/>
              <a:t>Reading Discussion</a:t>
            </a:r>
          </a:p>
          <a:p>
            <a:endParaRPr lang="en-US" dirty="0"/>
          </a:p>
          <a:p>
            <a:r>
              <a:rPr lang="en-US" dirty="0" smtClean="0"/>
              <a:t>Questions about data collection</a:t>
            </a:r>
          </a:p>
          <a:p>
            <a:endParaRPr lang="en-US" dirty="0"/>
          </a:p>
          <a:p>
            <a:r>
              <a:rPr lang="en-US" dirty="0" smtClean="0"/>
              <a:t>Lab: </a:t>
            </a:r>
            <a:r>
              <a:rPr lang="en-US" dirty="0" err="1" smtClean="0"/>
              <a:t>Preprocessing.R</a:t>
            </a:r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r>
              <a:rPr lang="en-US" dirty="0" smtClean="0"/>
              <a:t>Website: </a:t>
            </a:r>
            <a:r>
              <a:rPr lang="en-US" dirty="0" smtClean="0">
                <a:hlinkClick r:id="rId2"/>
              </a:rPr>
              <a:t>github.com/matthewjdenny/PPOL_628_Text_As_Data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84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input text to a numerical representation </a:t>
            </a:r>
            <a:r>
              <a:rPr lang="mr-IN" dirty="0" smtClean="0"/>
              <a:t>–</a:t>
            </a:r>
            <a:r>
              <a:rPr lang="en-US" dirty="0" smtClean="0"/>
              <a:t> typically a count of the number of times each unique term occurs in each document.</a:t>
            </a:r>
          </a:p>
          <a:p>
            <a:pPr lvl="1"/>
            <a:r>
              <a:rPr lang="en-US" dirty="0" smtClean="0"/>
              <a:t>This approach is commonly referred to as a “bag of words” approach since it discards word order.</a:t>
            </a:r>
          </a:p>
          <a:p>
            <a:pPr lvl="1"/>
            <a:r>
              <a:rPr lang="en-US" dirty="0" smtClean="0"/>
              <a:t>“the cool cat is cool” -&gt; [“the”: 1, “cool”: 2, “cat”: 1, “is”: 1]</a:t>
            </a:r>
          </a:p>
          <a:p>
            <a:pPr lvl="1"/>
            <a:endParaRPr lang="en-US" dirty="0"/>
          </a:p>
          <a:p>
            <a:r>
              <a:rPr lang="en-US" dirty="0" smtClean="0"/>
              <a:t>Some methods of pseudo-preserving order (like n-grams).</a:t>
            </a:r>
          </a:p>
          <a:p>
            <a:endParaRPr lang="en-US" dirty="0"/>
          </a:p>
          <a:p>
            <a:r>
              <a:rPr lang="en-US" dirty="0" smtClean="0"/>
              <a:t>Contrast to methods NLP like dictionary analysis, dependency parsing, etc. that preserve order. </a:t>
            </a:r>
          </a:p>
        </p:txBody>
      </p:sp>
    </p:spTree>
    <p:extLst>
      <p:ext uri="{BB962C8B-B14F-4D97-AF65-F5344CB8AC3E}">
        <p14:creationId xmlns:p14="http://schemas.microsoft.com/office/powerpoint/2010/main" val="69864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the input sequence of characters is split up into tokens (typically what we conceive of as words).</a:t>
            </a:r>
          </a:p>
          <a:p>
            <a:r>
              <a:rPr lang="en-US" dirty="0" smtClean="0">
                <a:sym typeface="Wingdings"/>
              </a:rPr>
              <a:t>Whitespace tokenization: “The brown fox”  [“The”, “brown”, “fox”]</a:t>
            </a:r>
          </a:p>
          <a:p>
            <a:pPr lvl="1"/>
            <a:r>
              <a:rPr lang="en-US" dirty="0" smtClean="0">
                <a:sym typeface="Wingdings"/>
              </a:rPr>
              <a:t>How to treat multiple spaces, tabs, newlines?</a:t>
            </a:r>
          </a:p>
          <a:p>
            <a:pPr lvl="1"/>
            <a:r>
              <a:rPr lang="en-US" dirty="0" smtClean="0">
                <a:sym typeface="Wingdings"/>
              </a:rPr>
              <a:t>How to treat proper nouns? </a:t>
            </a:r>
            <a:r>
              <a:rPr lang="en-US" dirty="0" err="1" smtClean="0">
                <a:sym typeface="Wingdings"/>
              </a:rPr>
              <a:t>E.g</a:t>
            </a:r>
            <a:r>
              <a:rPr lang="en-US" dirty="0" smtClean="0">
                <a:sym typeface="Wingdings"/>
              </a:rPr>
              <a:t>: “White House”</a:t>
            </a:r>
          </a:p>
          <a:p>
            <a:pPr lvl="1"/>
            <a:r>
              <a:rPr lang="en-US" dirty="0" smtClean="0">
                <a:sym typeface="Wingdings"/>
              </a:rPr>
              <a:t>How to treat hyphenated terms? E.g. “new-fangled” </a:t>
            </a:r>
          </a:p>
          <a:p>
            <a:pPr lvl="1"/>
            <a:r>
              <a:rPr lang="en-US" dirty="0" smtClean="0">
                <a:sym typeface="Wingdings"/>
              </a:rPr>
              <a:t>How to treat acronyms? “N.R.A”  “NRA” or [“N”, “R”, ”A”]? </a:t>
            </a:r>
          </a:p>
          <a:p>
            <a:r>
              <a:rPr lang="en-US" dirty="0" smtClean="0">
                <a:sym typeface="Wingdings"/>
              </a:rPr>
              <a:t>Tokenization at sentence level.</a:t>
            </a:r>
          </a:p>
          <a:p>
            <a:r>
              <a:rPr lang="en-US" dirty="0" smtClean="0">
                <a:sym typeface="Wingdings"/>
              </a:rPr>
              <a:t>Tokenization of compound words (e.g. German)</a:t>
            </a:r>
          </a:p>
          <a:p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99494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Punctuation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Often punctuation/special characters are not considered to be interpretable in a bag of words setting.</a:t>
            </a:r>
          </a:p>
          <a:p>
            <a:pPr lvl="1"/>
            <a:r>
              <a:rPr lang="en-US" dirty="0" smtClean="0"/>
              <a:t>What information does knowing the number of commas in a document give us about the document’s topical content?</a:t>
            </a:r>
          </a:p>
          <a:p>
            <a:r>
              <a:rPr lang="en-US" dirty="0" smtClean="0"/>
              <a:t>Some potential exceptions: “?”, “!”, “</a:t>
            </a:r>
            <a:r>
              <a:rPr lang="en-US" dirty="0" smtClean="0">
                <a:sym typeface="Wingdings"/>
              </a:rPr>
              <a:t>”, “2^4”, “N.R.A.”, etc. </a:t>
            </a:r>
          </a:p>
          <a:p>
            <a:pPr lvl="1"/>
            <a:r>
              <a:rPr lang="en-US" dirty="0" smtClean="0">
                <a:sym typeface="Wingdings"/>
              </a:rPr>
              <a:t>But if we don</a:t>
            </a:r>
            <a:r>
              <a:rPr lang="mr-IN" dirty="0" smtClean="0">
                <a:sym typeface="Wingdings"/>
              </a:rPr>
              <a:t>’</a:t>
            </a:r>
            <a:r>
              <a:rPr lang="en-US" dirty="0" smtClean="0">
                <a:sym typeface="Wingdings"/>
              </a:rPr>
              <a:t>t know what “?” was accompanying, can we interpret?</a:t>
            </a:r>
          </a:p>
          <a:p>
            <a:r>
              <a:rPr lang="en-US" dirty="0" smtClean="0">
                <a:sym typeface="Wingdings"/>
              </a:rPr>
              <a:t>Treat words differently if attached to punctuation?</a:t>
            </a:r>
          </a:p>
          <a:p>
            <a:pPr lvl="1"/>
            <a:r>
              <a:rPr lang="en-US" dirty="0" smtClean="0">
                <a:sym typeface="Wingdings"/>
              </a:rPr>
              <a:t>“wonderful” != “wonderful.”? </a:t>
            </a:r>
          </a:p>
          <a:p>
            <a:pPr lvl="1"/>
            <a:r>
              <a:rPr lang="en-US" dirty="0" smtClean="0">
                <a:sym typeface="Wingdings"/>
              </a:rPr>
              <a:t>We typically separate out punctuation as its own token.</a:t>
            </a:r>
          </a:p>
          <a:p>
            <a:pPr lvl="1"/>
            <a:r>
              <a:rPr lang="en-US" dirty="0" smtClean="0">
                <a:sym typeface="Wingdings"/>
              </a:rPr>
              <a:t>“Wonderful!”  [“Wonderful”, “!”]</a:t>
            </a:r>
          </a:p>
          <a:p>
            <a:r>
              <a:rPr lang="en-US" dirty="0" smtClean="0">
                <a:sym typeface="Wingdings"/>
              </a:rPr>
              <a:t>How to handle numbers? E.g. “12,340.56”  ?</a:t>
            </a: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8808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Whether or not a number is informative is often context dependent.</a:t>
            </a:r>
          </a:p>
          <a:p>
            <a:pPr lvl="1"/>
            <a:r>
              <a:rPr lang="en-US" dirty="0" smtClean="0"/>
              <a:t>Knowing that a bill was referring to Section 43 of US Code could be relevant.</a:t>
            </a:r>
          </a:p>
          <a:p>
            <a:pPr lvl="1"/>
            <a:r>
              <a:rPr lang="en-US" dirty="0" smtClean="0"/>
              <a:t>Knowing that somebody bought 8 wine glasses at the store may be irrelevant to determining what a message was about.</a:t>
            </a:r>
            <a:endParaRPr lang="en-US" dirty="0"/>
          </a:p>
          <a:p>
            <a:r>
              <a:rPr lang="en-US" dirty="0" smtClean="0"/>
              <a:t>Can we interpret the number out of context?</a:t>
            </a:r>
          </a:p>
          <a:p>
            <a:pPr lvl="1"/>
            <a:r>
              <a:rPr lang="en-US" dirty="0" smtClean="0"/>
              <a:t>“Section 43” is interpretable as a token, but what about [“Section”, ”43”]?</a:t>
            </a:r>
          </a:p>
          <a:p>
            <a:pPr lvl="1"/>
            <a:r>
              <a:rPr lang="en-US" dirty="0" smtClean="0"/>
              <a:t>May want to use n-grams approach, or something more sophisticated.</a:t>
            </a:r>
          </a:p>
          <a:p>
            <a:pPr lvl="1"/>
            <a:r>
              <a:rPr lang="en-US" dirty="0" smtClean="0"/>
              <a:t>If documents are shorter, may be able to draw stronger conclusions.</a:t>
            </a:r>
          </a:p>
          <a:p>
            <a:r>
              <a:rPr lang="en-US" dirty="0" smtClean="0"/>
              <a:t>“Jacob ate 26 Watermelons” </a:t>
            </a:r>
            <a:r>
              <a:rPr lang="en-US" dirty="0" smtClean="0">
                <a:sym typeface="Wingdings"/>
              </a:rPr>
              <a:t> [“Jacob”, “ate”, “26”, “Watermelons”]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3903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Lowercasing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step for English language texts is to lowercase all terms.</a:t>
            </a:r>
          </a:p>
          <a:p>
            <a:pPr lvl="1"/>
            <a:r>
              <a:rPr lang="en-US" dirty="0" smtClean="0"/>
              <a:t>We probably want to treat the elephant in “Elephants rule!” and “I love elephants!” as equivalent.</a:t>
            </a:r>
          </a:p>
          <a:p>
            <a:pPr lvl="1"/>
            <a:r>
              <a:rPr lang="en-US" dirty="0" smtClean="0"/>
              <a:t>Capitalizing first term of first word in sentence is convention.</a:t>
            </a:r>
          </a:p>
          <a:p>
            <a:pPr lvl="1"/>
            <a:r>
              <a:rPr lang="en-US" dirty="0" smtClean="0"/>
              <a:t>“Cool elephants are cool.” </a:t>
            </a:r>
            <a:r>
              <a:rPr lang="en-US" dirty="0" smtClean="0">
                <a:sym typeface="Wingdings"/>
              </a:rPr>
              <a:t> [“cool”:2, “elephants”:1, “are”:1]</a:t>
            </a:r>
          </a:p>
          <a:p>
            <a:r>
              <a:rPr lang="en-US" dirty="0" smtClean="0">
                <a:sym typeface="Wingdings"/>
              </a:rPr>
              <a:t>Should be asking ourselves if this makes sense in other languages/character sets.</a:t>
            </a:r>
          </a:p>
          <a:p>
            <a:r>
              <a:rPr lang="en-US" dirty="0" smtClean="0">
                <a:sym typeface="Wingdings"/>
              </a:rPr>
              <a:t>Can be valuable as a way to distinguish proper nouns.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5945157" y="32443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001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﻿Stemming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1945"/>
          </a:xfrm>
        </p:spPr>
        <p:txBody>
          <a:bodyPr>
            <a:normAutofit/>
          </a:bodyPr>
          <a:lstStyle/>
          <a:p>
            <a:r>
              <a:rPr lang="en-US" dirty="0" smtClean="0"/>
              <a:t>Reduce words to their linguistic stem.</a:t>
            </a:r>
          </a:p>
          <a:p>
            <a:pPr lvl="1"/>
            <a:r>
              <a:rPr lang="en-US" dirty="0"/>
              <a:t>﻿“party”, “partying”, and “parties”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“</a:t>
            </a:r>
            <a:r>
              <a:rPr lang="en-US" dirty="0" err="1" smtClean="0"/>
              <a:t>parti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Many words are of the form:  </a:t>
            </a:r>
          </a:p>
          <a:p>
            <a:pPr lvl="1"/>
            <a:r>
              <a:rPr lang="en-US" dirty="0" smtClean="0"/>
              <a:t>prefix (optional) + root + suffix </a:t>
            </a:r>
            <a:r>
              <a:rPr lang="en-US" dirty="0"/>
              <a:t>(optional) </a:t>
            </a:r>
            <a:endParaRPr lang="en-US" dirty="0" smtClean="0"/>
          </a:p>
          <a:p>
            <a:pPr lvl="1"/>
            <a:r>
              <a:rPr lang="en-US" dirty="0" smtClean="0"/>
              <a:t>e.g. re + act, act + </a:t>
            </a:r>
            <a:r>
              <a:rPr lang="en-US" dirty="0" err="1" smtClean="0"/>
              <a:t>ing</a:t>
            </a:r>
            <a:r>
              <a:rPr lang="en-US" dirty="0" smtClean="0"/>
              <a:t>, re + act + </a:t>
            </a:r>
            <a:r>
              <a:rPr lang="en-US" dirty="0" err="1" smtClean="0"/>
              <a:t>ing</a:t>
            </a:r>
            <a:r>
              <a:rPr lang="en-US" dirty="0" smtClean="0"/>
              <a:t> all share common root</a:t>
            </a:r>
            <a:endParaRPr lang="en-US" dirty="0"/>
          </a:p>
          <a:p>
            <a:r>
              <a:rPr lang="en-US" dirty="0" smtClean="0"/>
              <a:t>Often used as a vocabulary reduction method.</a:t>
            </a:r>
          </a:p>
          <a:p>
            <a:r>
              <a:rPr lang="en-US" dirty="0" smtClean="0"/>
              <a:t>Can work well when the words you care about in your documents keep the same meaning as they change prefix/suffix.</a:t>
            </a:r>
          </a:p>
          <a:p>
            <a:r>
              <a:rPr lang="en-US" dirty="0" smtClean="0"/>
              <a:t>Can run into problems in situations like “political </a:t>
            </a:r>
            <a:r>
              <a:rPr lang="en-US" b="1" dirty="0" smtClean="0"/>
              <a:t>party</a:t>
            </a:r>
            <a:r>
              <a:rPr lang="en-US" dirty="0" smtClean="0"/>
              <a:t>” vs. “we love </a:t>
            </a:r>
            <a:r>
              <a:rPr lang="en-US" b="1" dirty="0" smtClean="0"/>
              <a:t>party</a:t>
            </a:r>
            <a:r>
              <a:rPr lang="en-US" dirty="0" smtClean="0"/>
              <a:t>ing”.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5945157" y="32443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15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﻿</a:t>
            </a:r>
            <a:r>
              <a:rPr lang="en-US" dirty="0" err="1" smtClean="0"/>
              <a:t>Stopword</a:t>
            </a:r>
            <a:r>
              <a:rPr lang="en-US" dirty="0" smtClean="0"/>
              <a:t> </a:t>
            </a:r>
            <a:r>
              <a:rPr lang="en-US" dirty="0"/>
              <a:t>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Particularly in the case of bag of words text analysis of unigrams, some terms are not meaningful/useful/interpretable, so we sometimes remove them.</a:t>
            </a:r>
          </a:p>
          <a:p>
            <a:r>
              <a:rPr lang="en-US" dirty="0" smtClean="0"/>
              <a:t>Typically includes:</a:t>
            </a:r>
          </a:p>
          <a:p>
            <a:pPr lvl="1"/>
            <a:r>
              <a:rPr lang="en-US" dirty="0" smtClean="0"/>
              <a:t>Function words (see next slide)</a:t>
            </a:r>
          </a:p>
          <a:p>
            <a:pPr lvl="1"/>
            <a:r>
              <a:rPr lang="en-US" dirty="0" smtClean="0"/>
              <a:t>Domain specific stop words -- words that appear in nearly all documents (e.g. “congress” in federal legislation) or words that are not interpretable in the context of your corpus (e.g. income in a corpus of financial filings).</a:t>
            </a:r>
          </a:p>
          <a:p>
            <a:pPr lvl="1"/>
            <a:r>
              <a:rPr lang="en-US" dirty="0" smtClean="0"/>
              <a:t>Not the same as meaningful words removed for theoretical reasons. </a:t>
            </a:r>
          </a:p>
          <a:p>
            <a:r>
              <a:rPr lang="en-US" dirty="0" smtClean="0"/>
              <a:t>Big problems if you get the </a:t>
            </a:r>
            <a:r>
              <a:rPr lang="en-US" dirty="0" err="1" smtClean="0"/>
              <a:t>stopword</a:t>
            </a:r>
            <a:r>
              <a:rPr lang="en-US" dirty="0" smtClean="0"/>
              <a:t> list wrong.</a:t>
            </a:r>
          </a:p>
          <a:p>
            <a:r>
              <a:rPr lang="en-US" dirty="0" smtClean="0"/>
              <a:t>How to handle </a:t>
            </a:r>
            <a:r>
              <a:rPr lang="en-US" dirty="0" err="1" smtClean="0"/>
              <a:t>stopwords</a:t>
            </a:r>
            <a:r>
              <a:rPr lang="en-US" dirty="0" smtClean="0"/>
              <a:t> in context of multiword expressions? 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5945157" y="32443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31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1918</TotalTime>
  <Words>2448</Words>
  <Application>Microsoft Macintosh PowerPoint</Application>
  <PresentationFormat>Widescreen</PresentationFormat>
  <Paragraphs>113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Mangal</vt:lpstr>
      <vt:lpstr>Wingdings</vt:lpstr>
      <vt:lpstr>Arial</vt:lpstr>
      <vt:lpstr>Office Theme</vt:lpstr>
      <vt:lpstr>PPOL 628: Text as Data – Computational Linguistics for Social Scientists</vt:lpstr>
      <vt:lpstr>Today</vt:lpstr>
      <vt:lpstr>Preprocessing</vt:lpstr>
      <vt:lpstr>Tokenization</vt:lpstr>
      <vt:lpstr>Punctuation</vt:lpstr>
      <vt:lpstr>Numbers</vt:lpstr>
      <vt:lpstr>Lowercasing</vt:lpstr>
      <vt:lpstr>Stemming</vt:lpstr>
      <vt:lpstr>Stopword Removal</vt:lpstr>
      <vt:lpstr>PowerPoint Presentation</vt:lpstr>
      <vt:lpstr> https://www.ranks.nl/stopwords</vt:lpstr>
      <vt:lpstr> https://www.ranks.nl/stopwords</vt:lpstr>
      <vt:lpstr>Including Multiword Expressions</vt:lpstr>
      <vt:lpstr>Infrequently Used Terms</vt:lpstr>
      <vt:lpstr>The Readings This Week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PPOL 628: Text as Data – Computational Linguistics for Social Scientists</dc:title>
  <dc:creator>Microsoft Office User</dc:creator>
  <cp:lastModifiedBy>Microsoft Office User</cp:lastModifiedBy>
  <cp:revision>32</cp:revision>
  <dcterms:created xsi:type="dcterms:W3CDTF">2020-01-14T02:25:03Z</dcterms:created>
  <dcterms:modified xsi:type="dcterms:W3CDTF">2020-01-28T03:57:17Z</dcterms:modified>
</cp:coreProperties>
</file>