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45"/>
    <p:restoredTop sz="94647"/>
  </p:normalViewPr>
  <p:slideViewPr>
    <p:cSldViewPr snapToGrid="0" snapToObjects="1">
      <p:cViewPr>
        <p:scale>
          <a:sx n="120" d="100"/>
          <a:sy n="120" d="100"/>
        </p:scale>
        <p:origin x="104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47EFF-C863-C140-9952-3F1EB1196378}" type="datetimeFigureOut">
              <a:rPr lang="en-US" smtClean="0"/>
              <a:t>2/25/20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CCA58-7F11-B64D-8BE7-220226468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12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38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47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2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7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2/25/20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81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2/25/20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34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2/25/20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9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2/25/20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1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2/25/20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31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2/25/20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8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6DD4B-AC82-DE42-B24B-3A0669FDECBA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79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atthewjdenny/PPOL_628_Text_As_Dat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omparativeagendas.net/pages/master-codebook" TargetMode="Externa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omparativeagendas.net/tool/fRWkfk8T" TargetMode="Externa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PPOL 628: Text as Data </a:t>
            </a:r>
            <a:r>
              <a:rPr lang="mr-IN" dirty="0" smtClean="0"/>
              <a:t>–</a:t>
            </a:r>
            <a:r>
              <a:rPr lang="en-US" dirty="0" smtClean="0"/>
              <a:t> Computational Linguistics for Social Scientists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 smtClean="0"/>
              <a:t>5: </a:t>
            </a:r>
            <a:r>
              <a:rPr lang="en-US" dirty="0" smtClean="0"/>
              <a:t>Dictionaries and Sentiment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102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67035" cy="4351338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ym typeface="Wingdings"/>
              </a:rPr>
              <a:t>Basic Idea: </a:t>
            </a:r>
            <a:r>
              <a:rPr lang="en-US" dirty="0" smtClean="0">
                <a:sym typeface="Wingdings"/>
              </a:rPr>
              <a:t>some words have positive/negative valence.</a:t>
            </a:r>
          </a:p>
          <a:p>
            <a:pPr lvl="1"/>
            <a:r>
              <a:rPr lang="en-US" dirty="0" smtClean="0">
                <a:sym typeface="Wingdings"/>
              </a:rPr>
              <a:t>We can create a dictionary of words of each type.</a:t>
            </a:r>
          </a:p>
          <a:p>
            <a:pPr lvl="1"/>
            <a:r>
              <a:rPr lang="en-US" dirty="0" smtClean="0">
                <a:sym typeface="Wingdings"/>
              </a:rPr>
              <a:t>Then count how many words of each type appear in each document.</a:t>
            </a:r>
          </a:p>
          <a:p>
            <a:pPr lvl="1"/>
            <a:r>
              <a:rPr lang="en-US" dirty="0" smtClean="0">
                <a:sym typeface="Wingdings"/>
              </a:rPr>
              <a:t>Take difference in proportions. </a:t>
            </a:r>
          </a:p>
          <a:p>
            <a:pPr lvl="1"/>
            <a:endParaRPr lang="en-US" b="1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From Young and </a:t>
            </a:r>
            <a:r>
              <a:rPr lang="en-US" dirty="0" err="1" smtClean="0">
                <a:sym typeface="Wingdings"/>
              </a:rPr>
              <a:t>Soroka</a:t>
            </a:r>
            <a:r>
              <a:rPr lang="en-US" dirty="0" smtClean="0">
                <a:sym typeface="Wingdings"/>
              </a:rPr>
              <a:t>:</a:t>
            </a:r>
          </a:p>
          <a:p>
            <a:pPr lvl="1"/>
            <a:r>
              <a:rPr lang="en-US" b="1" dirty="0"/>
              <a:t>“Net tone,” our core measure of automated tone, is the proportion of positive words minus the proportion of negative words in an article</a:t>
            </a:r>
            <a:r>
              <a:rPr lang="en-US" dirty="0"/>
              <a:t>, that is: (# positive words/all words) − (# negative words/all words).24 So a score of −2.4 for crime means that, on average, in crime stories there is a 2.4-percentage-point gap between the number of negative words and the number of positive words. </a:t>
            </a:r>
          </a:p>
          <a:p>
            <a:pPr lvl="1"/>
            <a:endParaRPr lang="en-US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067985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Analysis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67035" cy="4351338"/>
          </a:xfrm>
        </p:spPr>
        <p:txBody>
          <a:bodyPr>
            <a:normAutofit/>
          </a:bodyPr>
          <a:lstStyle/>
          <a:p>
            <a:r>
              <a:rPr lang="en-US" b="1" dirty="0" smtClean="0">
                <a:sym typeface="Wingdings"/>
              </a:rPr>
              <a:t>Challenges and Limitations:</a:t>
            </a:r>
          </a:p>
          <a:p>
            <a:pPr lvl="1"/>
            <a:r>
              <a:rPr lang="en-US" dirty="0" smtClean="0">
                <a:sym typeface="Wingdings"/>
              </a:rPr>
              <a:t>Dictionaries mostly not portable to other languages.</a:t>
            </a:r>
          </a:p>
          <a:p>
            <a:pPr lvl="1"/>
            <a:r>
              <a:rPr lang="en-US" dirty="0" smtClean="0">
                <a:sym typeface="Wingdings"/>
              </a:rPr>
              <a:t>Some words have different valence in different contexts (e.g. Twitter, News, Sports Television, young vs. old people, etc.)</a:t>
            </a:r>
          </a:p>
          <a:p>
            <a:pPr lvl="1"/>
            <a:r>
              <a:rPr lang="en-US" dirty="0" smtClean="0">
                <a:sym typeface="Wingdings"/>
              </a:rPr>
              <a:t>Tricky to handle negation, sarcasm:</a:t>
            </a:r>
          </a:p>
          <a:p>
            <a:pPr lvl="2"/>
            <a:r>
              <a:rPr lang="en-US" dirty="0" smtClean="0">
                <a:sym typeface="Wingdings"/>
              </a:rPr>
              <a:t>That was so </a:t>
            </a:r>
            <a:r>
              <a:rPr lang="en-US" b="1" dirty="0" smtClean="0">
                <a:sym typeface="Wingdings"/>
              </a:rPr>
              <a:t>not cool</a:t>
            </a:r>
            <a:r>
              <a:rPr lang="en-US" dirty="0" smtClean="0">
                <a:sym typeface="Wingdings"/>
              </a:rPr>
              <a:t>!</a:t>
            </a:r>
          </a:p>
          <a:p>
            <a:pPr lvl="2"/>
            <a:r>
              <a:rPr lang="en-US" dirty="0" smtClean="0">
                <a:sym typeface="Wingdings"/>
              </a:rPr>
              <a:t>Yea that hat totally looks </a:t>
            </a:r>
            <a:r>
              <a:rPr lang="en-US" b="1" dirty="0" smtClean="0">
                <a:sym typeface="Wingdings"/>
              </a:rPr>
              <a:t>“great” </a:t>
            </a:r>
            <a:r>
              <a:rPr lang="en-US" dirty="0" smtClean="0">
                <a:sym typeface="Wingdings"/>
              </a:rPr>
              <a:t>on you.</a:t>
            </a:r>
            <a:endParaRPr lang="en-US" dirty="0"/>
          </a:p>
          <a:p>
            <a:r>
              <a:rPr lang="en-US" dirty="0" smtClean="0">
                <a:sym typeface="Wingdings"/>
              </a:rPr>
              <a:t>Emotional words may have little correlation to emotions in some domains (e.g. social media).</a:t>
            </a:r>
          </a:p>
          <a:p>
            <a:pPr lvl="1"/>
            <a:r>
              <a:rPr lang="en-US" dirty="0" smtClean="0"/>
              <a:t>Beasley et al (2016) “Inferring </a:t>
            </a:r>
            <a:r>
              <a:rPr lang="en-US" dirty="0"/>
              <a:t>Emotions and Self-Relevant Domains in Social Media: Challenges and Future </a:t>
            </a:r>
            <a:r>
              <a:rPr lang="en-US" dirty="0" smtClean="0"/>
              <a:t>Directions”</a:t>
            </a:r>
            <a:endParaRPr lang="en-US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698823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Take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6703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With advent of topic models and other unsupervised methods, people have moved away from dictionary methods.</a:t>
            </a:r>
          </a:p>
          <a:p>
            <a:pPr lvl="1"/>
            <a:r>
              <a:rPr lang="en-US" dirty="0" smtClean="0">
                <a:sym typeface="Wingdings"/>
              </a:rPr>
              <a:t>We should use dictionaries more often.</a:t>
            </a:r>
          </a:p>
          <a:p>
            <a:r>
              <a:rPr lang="en-US" dirty="0" smtClean="0">
                <a:sym typeface="Wingdings"/>
              </a:rPr>
              <a:t>Creating a dictionary can be an iterative process.</a:t>
            </a:r>
          </a:p>
          <a:p>
            <a:pPr lvl="1"/>
            <a:r>
              <a:rPr lang="en-US" dirty="0" smtClean="0">
                <a:sym typeface="Wingdings"/>
              </a:rPr>
              <a:t>New field of CS research called “query expansion”.</a:t>
            </a:r>
          </a:p>
          <a:p>
            <a:pPr lvl="1"/>
            <a:r>
              <a:rPr lang="en-US" dirty="0" smtClean="0">
                <a:sym typeface="Wingdings"/>
              </a:rPr>
              <a:t>Start with seed terms, use topic models for expansion,  manual/KWIC checks.</a:t>
            </a:r>
          </a:p>
          <a:p>
            <a:r>
              <a:rPr lang="en-US" dirty="0" smtClean="0">
                <a:sym typeface="Wingdings"/>
              </a:rPr>
              <a:t>Dictionaries are especially useful when you have a limited number of categories you are interested in.</a:t>
            </a:r>
          </a:p>
          <a:p>
            <a:r>
              <a:rPr lang="en-US" dirty="0" smtClean="0">
                <a:sym typeface="Wingdings"/>
              </a:rPr>
              <a:t>Sentiment analysis via dictionaries: be careful with interpretation.</a:t>
            </a:r>
          </a:p>
          <a:p>
            <a:pPr lvl="1"/>
            <a:r>
              <a:rPr lang="en-US" dirty="0" smtClean="0">
                <a:sym typeface="Wingdings"/>
              </a:rPr>
              <a:t>Still lots of work to do in this field, still very important.</a:t>
            </a:r>
            <a:endParaRPr lang="en-US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889597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Readings 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Young, L., &amp; </a:t>
            </a:r>
            <a:r>
              <a:rPr lang="en-US" dirty="0" err="1"/>
              <a:t>Soroka</a:t>
            </a:r>
            <a:r>
              <a:rPr lang="en-US" dirty="0"/>
              <a:t>, S. (2012). Affective News: The Automated Coding of Sentiment in Political Texts. Political Communication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/>
              <a:t>Guo</a:t>
            </a:r>
            <a:r>
              <a:rPr lang="en-US" dirty="0"/>
              <a:t> et al. (2016) Big Social Data Analytics in Journalism and Mass Communication: </a:t>
            </a:r>
            <a:r>
              <a:rPr lang="en-US" dirty="0" smtClean="0"/>
              <a:t>Comparing </a:t>
            </a:r>
            <a:r>
              <a:rPr lang="en-US" dirty="0"/>
              <a:t>Dictionary-Based Text Analysis and Unsupervised Topic Modeling. </a:t>
            </a:r>
          </a:p>
        </p:txBody>
      </p:sp>
    </p:spTree>
    <p:extLst>
      <p:ext uri="{BB962C8B-B14F-4D97-AF65-F5344CB8AC3E}">
        <p14:creationId xmlns:p14="http://schemas.microsoft.com/office/powerpoint/2010/main" val="1678417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/>
              <a:t>Follow-up </a:t>
            </a:r>
            <a:r>
              <a:rPr lang="en-US" dirty="0" smtClean="0"/>
              <a:t>questions </a:t>
            </a:r>
            <a:r>
              <a:rPr lang="en-US" dirty="0"/>
              <a:t>about </a:t>
            </a:r>
            <a:r>
              <a:rPr lang="en-US" dirty="0" smtClean="0"/>
              <a:t>phrases, </a:t>
            </a:r>
            <a:r>
              <a:rPr lang="en-US" dirty="0" err="1" smtClean="0"/>
              <a:t>rJava</a:t>
            </a:r>
            <a:r>
              <a:rPr lang="en-US" dirty="0" smtClean="0"/>
              <a:t>, etc.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Lecture: key points from readings</a:t>
            </a:r>
            <a:endParaRPr lang="en-US" dirty="0" smtClean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r>
              <a:rPr lang="en-US" dirty="0" smtClean="0"/>
              <a:t>Reading discussion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Lab: </a:t>
            </a:r>
            <a:r>
              <a:rPr lang="en-US" dirty="0" err="1" smtClean="0"/>
              <a:t>dictionaries.R</a:t>
            </a:r>
            <a:endParaRPr lang="en-US" dirty="0" smtClean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r>
              <a:rPr lang="en-US" dirty="0" smtClean="0"/>
              <a:t>Website: </a:t>
            </a:r>
            <a:r>
              <a:rPr lang="en-US" dirty="0" smtClean="0">
                <a:hlinkClick r:id="rId2"/>
              </a:rPr>
              <a:t>github.com/matthewjdenny/PPOL_628_Text_As_Data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842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Based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67035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How did we get here? Qualitative coding and analysis.</a:t>
            </a:r>
          </a:p>
          <a:p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The simplest dictionary method </a:t>
            </a:r>
            <a:r>
              <a:rPr lang="mr-IN" dirty="0" smtClean="0">
                <a:sym typeface="Wingdings"/>
              </a:rPr>
              <a:t>–</a:t>
            </a:r>
            <a:r>
              <a:rPr lang="en-US" dirty="0" smtClean="0">
                <a:sym typeface="Wingdings"/>
              </a:rPr>
              <a:t> grep.</a:t>
            </a: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Constructing dictionaries.</a:t>
            </a: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Supervised vs. dictionary vs. unsupervised methods.</a:t>
            </a: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Sentiment analysis.</a:t>
            </a:r>
          </a:p>
          <a:p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Some takeaways.</a:t>
            </a:r>
          </a:p>
          <a:p>
            <a:endParaRPr lang="en-US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698649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 Coding </a:t>
            </a:r>
            <a:r>
              <a:rPr lang="en-US" dirty="0" smtClean="0">
                <a:sym typeface="Wingdings"/>
              </a:rPr>
              <a:t>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67035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Research question </a:t>
            </a:r>
            <a:r>
              <a:rPr lang="en-US" dirty="0" smtClean="0">
                <a:sym typeface="Wingdings"/>
              </a:rPr>
              <a:t> </a:t>
            </a:r>
          </a:p>
          <a:p>
            <a:pPr lvl="1"/>
            <a:r>
              <a:rPr lang="en-US" dirty="0">
                <a:sym typeface="Wingdings"/>
              </a:rPr>
              <a:t>R</a:t>
            </a:r>
            <a:r>
              <a:rPr lang="en-US" dirty="0" smtClean="0">
                <a:sym typeface="Wingdings"/>
              </a:rPr>
              <a:t>elevant information in text  </a:t>
            </a:r>
          </a:p>
          <a:p>
            <a:pPr lvl="1"/>
            <a:r>
              <a:rPr lang="en-US" dirty="0">
                <a:sym typeface="Wingdings"/>
              </a:rPr>
              <a:t>C</a:t>
            </a:r>
            <a:r>
              <a:rPr lang="en-US" dirty="0" smtClean="0">
                <a:sym typeface="Wingdings"/>
              </a:rPr>
              <a:t>oding guidelines </a:t>
            </a:r>
          </a:p>
          <a:p>
            <a:pPr lvl="1"/>
            <a:r>
              <a:rPr lang="en-US" dirty="0" smtClean="0">
                <a:sym typeface="Wingdings"/>
              </a:rPr>
              <a:t>Data collection and validation </a:t>
            </a:r>
          </a:p>
          <a:p>
            <a:pPr lvl="1"/>
            <a:r>
              <a:rPr lang="en-US" dirty="0" smtClean="0">
                <a:sym typeface="Wingdings"/>
              </a:rPr>
              <a:t>Analysis</a:t>
            </a:r>
          </a:p>
          <a:p>
            <a:pPr lvl="1"/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One natural extension is to use hand coded documents as a training set for supervised methods.</a:t>
            </a: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Another approach is to manually formulate dictionaries, then use counts of those words in documents as scalable approach.</a:t>
            </a:r>
          </a:p>
        </p:txBody>
      </p:sp>
    </p:spTree>
    <p:extLst>
      <p:ext uri="{BB962C8B-B14F-4D97-AF65-F5344CB8AC3E}">
        <p14:creationId xmlns:p14="http://schemas.microsoft.com/office/powerpoint/2010/main" val="1814948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65066" y="6400800"/>
            <a:ext cx="6126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https://www.comparativeagendas.net/pages/master-codebook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08" y="538875"/>
            <a:ext cx="9975516" cy="551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295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89897" y="6488668"/>
            <a:ext cx="5219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https://www.comparativeagendas.net/tool/fRWkfk8T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0"/>
            <a:ext cx="11079747" cy="650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49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Methods as Preprocessing and Analysis </a:t>
            </a:r>
            <a:r>
              <a:rPr lang="mr-IN" dirty="0" smtClean="0"/>
              <a:t>–</a:t>
            </a:r>
            <a:r>
              <a:rPr lang="en-US" dirty="0" smtClean="0"/>
              <a:t> grep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67035" cy="4351338"/>
          </a:xfrm>
        </p:spPr>
        <p:txBody>
          <a:bodyPr>
            <a:normAutofit/>
          </a:bodyPr>
          <a:lstStyle/>
          <a:p>
            <a:r>
              <a:rPr lang="en-US" dirty="0">
                <a:sym typeface="Wingdings"/>
              </a:rPr>
              <a:t>g</a:t>
            </a:r>
            <a:r>
              <a:rPr lang="en-US" dirty="0" smtClean="0">
                <a:sym typeface="Wingdings"/>
              </a:rPr>
              <a:t>rep has been around since 1974 </a:t>
            </a:r>
            <a:r>
              <a:rPr lang="mr-IN" dirty="0" smtClean="0">
                <a:sym typeface="Wingdings"/>
              </a:rPr>
              <a:t>–</a:t>
            </a:r>
            <a:r>
              <a:rPr lang="en-US" dirty="0" smtClean="0">
                <a:sym typeface="Wingdings"/>
              </a:rPr>
              <a:t> simplest form of dictionary method is to check for whether/number of times a single word appears in each document.</a:t>
            </a: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Using grep()/</a:t>
            </a:r>
            <a:r>
              <a:rPr lang="en-US" dirty="0" err="1" smtClean="0">
                <a:sym typeface="Wingdings"/>
              </a:rPr>
              <a:t>stringr</a:t>
            </a:r>
            <a:r>
              <a:rPr lang="en-US" dirty="0" smtClean="0">
                <a:sym typeface="Wingdings"/>
              </a:rPr>
              <a:t>::</a:t>
            </a:r>
            <a:r>
              <a:rPr lang="en-US" dirty="0" err="1" smtClean="0">
                <a:sym typeface="Wingdings"/>
              </a:rPr>
              <a:t>str_extract_all</a:t>
            </a:r>
            <a:r>
              <a:rPr lang="en-US" dirty="0" smtClean="0">
                <a:sym typeface="Wingdings"/>
              </a:rPr>
              <a:t>() allows you to match arbitrary character sequences/regular expressions. </a:t>
            </a:r>
          </a:p>
          <a:p>
            <a:pPr lvl="1"/>
            <a:r>
              <a:rPr lang="en-US" dirty="0" smtClean="0">
                <a:sym typeface="Wingdings"/>
              </a:rPr>
              <a:t>If all you care about is the use of a well defined set of terms, you just use this approach and have total control/flexibility over how terms are matched.</a:t>
            </a:r>
          </a:p>
          <a:p>
            <a:pPr lvl="1"/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Key challenge is in construction of dictionary.</a:t>
            </a:r>
          </a:p>
          <a:p>
            <a:endParaRPr lang="en-US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070160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Gou et al. Dictionary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67035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/>
              </a:rPr>
              <a:t>A-priori </a:t>
            </a:r>
            <a:r>
              <a:rPr lang="mr-IN" dirty="0" smtClean="0">
                <a:sym typeface="Wingdings"/>
              </a:rPr>
              <a:t>–</a:t>
            </a:r>
            <a:r>
              <a:rPr lang="en-US" dirty="0" smtClean="0">
                <a:sym typeface="Wingdings"/>
              </a:rPr>
              <a:t> 16 major issue areas from literature review. </a:t>
            </a:r>
          </a:p>
          <a:p>
            <a:r>
              <a:rPr lang="en-US" dirty="0" smtClean="0">
                <a:sym typeface="Wingdings"/>
              </a:rPr>
              <a:t>Stem, remove punctuation, numbers, special characters, “</a:t>
            </a:r>
            <a:r>
              <a:rPr lang="en-US" dirty="0" err="1" smtClean="0">
                <a:sym typeface="Wingdings"/>
              </a:rPr>
              <a:t>stopwords</a:t>
            </a:r>
            <a:r>
              <a:rPr lang="en-US" dirty="0" smtClean="0">
                <a:sym typeface="Wingdings"/>
              </a:rPr>
              <a:t>”.</a:t>
            </a:r>
          </a:p>
          <a:p>
            <a:r>
              <a:rPr lang="en-US" dirty="0" smtClean="0">
                <a:sym typeface="Wingdings"/>
              </a:rPr>
              <a:t>Only look at words that appeared more than 1,000 times.</a:t>
            </a:r>
          </a:p>
          <a:p>
            <a:r>
              <a:rPr lang="en-US" dirty="0" smtClean="0">
                <a:sym typeface="Wingdings"/>
              </a:rPr>
              <a:t>Look at top terms and determine which ones should go with which issue areas: </a:t>
            </a:r>
          </a:p>
          <a:p>
            <a:endParaRPr lang="en-US" dirty="0" smtClean="0">
              <a:sym typeface="Wingdings"/>
            </a:endParaRPr>
          </a:p>
          <a:p>
            <a:endParaRPr lang="en-US" dirty="0">
              <a:sym typeface="Wingding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245" y="4470400"/>
            <a:ext cx="82931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055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vs. Dictionaries vs. Unsupervised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67035" cy="4351338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ym typeface="Wingdings"/>
              </a:rPr>
              <a:t>Supervised</a:t>
            </a:r>
            <a:r>
              <a:rPr lang="en-US" dirty="0" smtClean="0">
                <a:sym typeface="Wingdings"/>
              </a:rPr>
              <a:t>: Hand coding documents and then training a model on features of those document to predict class of unseen documents.</a:t>
            </a:r>
          </a:p>
          <a:p>
            <a:pPr lvl="1"/>
            <a:r>
              <a:rPr lang="en-US" dirty="0" smtClean="0">
                <a:sym typeface="Wingdings"/>
              </a:rPr>
              <a:t>If you have a good coding scheme and enough coders, works really well.</a:t>
            </a:r>
            <a:endParaRPr lang="en-US" dirty="0">
              <a:sym typeface="Wingdings"/>
            </a:endParaRPr>
          </a:p>
          <a:p>
            <a:r>
              <a:rPr lang="en-US" b="1" dirty="0" smtClean="0">
                <a:sym typeface="Wingdings"/>
              </a:rPr>
              <a:t>Dictionaries</a:t>
            </a:r>
            <a:r>
              <a:rPr lang="en-US" dirty="0" smtClean="0">
                <a:sym typeface="Wingdings"/>
              </a:rPr>
              <a:t>: Come up with a list of terms and look for them.</a:t>
            </a:r>
          </a:p>
          <a:p>
            <a:pPr lvl="1"/>
            <a:r>
              <a:rPr lang="en-US" dirty="0" smtClean="0">
                <a:sym typeface="Wingdings"/>
              </a:rPr>
              <a:t>Strongly depends on ability to generate good dictionary.</a:t>
            </a:r>
          </a:p>
          <a:p>
            <a:pPr lvl="1"/>
            <a:r>
              <a:rPr lang="en-US" dirty="0" smtClean="0">
                <a:sym typeface="Wingdings"/>
              </a:rPr>
              <a:t>Better performance when looking for specific content over general classification.</a:t>
            </a:r>
          </a:p>
          <a:p>
            <a:r>
              <a:rPr lang="en-US" b="1" dirty="0" smtClean="0">
                <a:sym typeface="Wingdings"/>
              </a:rPr>
              <a:t>Unsupervised</a:t>
            </a:r>
            <a:r>
              <a:rPr lang="en-US" dirty="0" smtClean="0">
                <a:sym typeface="Wingdings"/>
              </a:rPr>
              <a:t>: Computer determines clusters of words that co-occur, user interprets.</a:t>
            </a:r>
          </a:p>
          <a:p>
            <a:pPr lvl="1"/>
            <a:r>
              <a:rPr lang="en-US" dirty="0" smtClean="0">
                <a:sym typeface="Wingdings"/>
              </a:rPr>
              <a:t>Good for discovery, can feed into dictionaries, has its own problems we will learn about!</a:t>
            </a:r>
            <a:endParaRPr lang="en-US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631216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4113</TotalTime>
  <Words>783</Words>
  <Application>Microsoft Macintosh PowerPoint</Application>
  <PresentationFormat>Widescreen</PresentationFormat>
  <Paragraphs>88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Mangal</vt:lpstr>
      <vt:lpstr>Wingdings</vt:lpstr>
      <vt:lpstr>Office Theme</vt:lpstr>
      <vt:lpstr>PPOL 628: Text as Data – Computational Linguistics for Social Scientists</vt:lpstr>
      <vt:lpstr>Today</vt:lpstr>
      <vt:lpstr>Dictionary Based Methods</vt:lpstr>
      <vt:lpstr>Hand Coding </vt:lpstr>
      <vt:lpstr>PowerPoint Presentation</vt:lpstr>
      <vt:lpstr>PowerPoint Presentation</vt:lpstr>
      <vt:lpstr>Dictionary Methods as Preprocessing and Analysis – grep </vt:lpstr>
      <vt:lpstr>Gou et al. Dictionary Creation</vt:lpstr>
      <vt:lpstr>Supervised vs. Dictionaries vs. Unsupervised</vt:lpstr>
      <vt:lpstr>Sentiment Analysis</vt:lpstr>
      <vt:lpstr>Sentiment Analysis (continued)</vt:lpstr>
      <vt:lpstr>My Take</vt:lpstr>
      <vt:lpstr>The Readings This Week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PPOL 628: Text as Data – Computational Linguistics for Social Scientists</dc:title>
  <dc:creator>Microsoft Office User</dc:creator>
  <cp:lastModifiedBy>Microsoft Office User</cp:lastModifiedBy>
  <cp:revision>61</cp:revision>
  <cp:lastPrinted>2020-02-11T23:07:48Z</cp:lastPrinted>
  <dcterms:created xsi:type="dcterms:W3CDTF">2020-01-14T02:25:03Z</dcterms:created>
  <dcterms:modified xsi:type="dcterms:W3CDTF">2020-02-25T22:25:40Z</dcterms:modified>
</cp:coreProperties>
</file>