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0" r:id="rId6"/>
    <p:sldId id="273" r:id="rId7"/>
    <p:sldId id="274" r:id="rId8"/>
    <p:sldId id="277" r:id="rId9"/>
    <p:sldId id="275" r:id="rId10"/>
    <p:sldId id="276" r:id="rId11"/>
    <p:sldId id="262" r:id="rId12"/>
    <p:sldId id="260" r:id="rId13"/>
    <p:sldId id="271" r:id="rId14"/>
    <p:sldId id="268" r:id="rId15"/>
    <p:sldId id="261" r:id="rId16"/>
    <p:sldId id="264" r:id="rId17"/>
    <p:sldId id="265" r:id="rId18"/>
    <p:sldId id="266" r:id="rId19"/>
    <p:sldId id="267" r:id="rId20"/>
    <p:sldId id="263" r:id="rId21"/>
    <p:sldId id="27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/>
    <p:restoredTop sz="94647"/>
  </p:normalViewPr>
  <p:slideViewPr>
    <p:cSldViewPr snapToGrid="0" snapToObjects="1">
      <p:cViewPr>
        <p:scale>
          <a:sx n="112" d="100"/>
          <a:sy n="112" d="100"/>
        </p:scale>
        <p:origin x="256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3/25/20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renocon.com/confusion_matrix_diagram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9: Supervised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Sanity Checks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Look at results, spot check some predictions to see if they make sense on new data.</a:t>
            </a:r>
          </a:p>
          <a:p>
            <a:r>
              <a:rPr lang="en-US" dirty="0" smtClean="0">
                <a:sym typeface="Wingdings"/>
              </a:rPr>
              <a:t>Apply coding criteria to cases classifier found difficult.</a:t>
            </a:r>
          </a:p>
          <a:p>
            <a:pPr lvl="1"/>
            <a:r>
              <a:rPr lang="en-US" dirty="0" smtClean="0">
                <a:sym typeface="Wingdings"/>
              </a:rPr>
              <a:t>Can feed back into Active Learning process.</a:t>
            </a:r>
          </a:p>
          <a:p>
            <a:pPr lvl="1"/>
            <a:r>
              <a:rPr lang="en-US" dirty="0" smtClean="0">
                <a:sym typeface="Wingdings"/>
              </a:rPr>
              <a:t>Can report results as a robustness check.</a:t>
            </a:r>
          </a:p>
          <a:p>
            <a:r>
              <a:rPr lang="en-US" dirty="0" smtClean="0">
                <a:sym typeface="Wingdings"/>
              </a:rPr>
              <a:t>Come up with tests based on available metadata</a:t>
            </a:r>
          </a:p>
          <a:p>
            <a:pPr lvl="1"/>
            <a:r>
              <a:rPr lang="en-US" dirty="0" smtClean="0">
                <a:sym typeface="Wingdings"/>
              </a:rPr>
              <a:t>Try to think of associations that should theoretically hold between your class labels and some other available metadata and check to see if they hold.</a:t>
            </a:r>
          </a:p>
          <a:p>
            <a:pPr lvl="1"/>
            <a:r>
              <a:rPr lang="en-US" dirty="0" smtClean="0">
                <a:sym typeface="Wingdings"/>
              </a:rPr>
              <a:t>For example, if you expect that 5-10% of your documents should be in a particular class and you see 40%, need to investigate and square with your theory. </a:t>
            </a:r>
          </a:p>
          <a:p>
            <a:r>
              <a:rPr lang="en-US" dirty="0" smtClean="0">
                <a:sym typeface="Wingdings"/>
              </a:rPr>
              <a:t>Report all sanity checks in your write up.</a:t>
            </a:r>
          </a:p>
        </p:txBody>
      </p:sp>
    </p:spTree>
    <p:extLst>
      <p:ext uri="{BB962C8B-B14F-4D97-AF65-F5344CB8AC3E}">
        <p14:creationId xmlns:p14="http://schemas.microsoft.com/office/powerpoint/2010/main" val="33350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Classification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Infrequent class(</a:t>
            </a:r>
            <a:r>
              <a:rPr lang="en-US" b="1" dirty="0" err="1" smtClean="0">
                <a:sym typeface="Wingdings"/>
              </a:rPr>
              <a:t>es</a:t>
            </a:r>
            <a:r>
              <a:rPr lang="en-US" b="1" dirty="0" smtClean="0">
                <a:sym typeface="Wingdings"/>
              </a:rPr>
              <a:t>) of interest: </a:t>
            </a:r>
            <a:r>
              <a:rPr lang="en-US" dirty="0" smtClean="0">
                <a:sym typeface="Wingdings"/>
              </a:rPr>
              <a:t>The class(</a:t>
            </a:r>
            <a:r>
              <a:rPr lang="en-US" dirty="0" err="1" smtClean="0">
                <a:sym typeface="Wingdings"/>
              </a:rPr>
              <a:t>es</a:t>
            </a:r>
            <a:r>
              <a:rPr lang="en-US" dirty="0" smtClean="0">
                <a:sym typeface="Wingdings"/>
              </a:rPr>
              <a:t>) of documents that you care about identifying are relatively rare within the corpus.</a:t>
            </a:r>
          </a:p>
          <a:p>
            <a:pPr lvl="1"/>
            <a:r>
              <a:rPr lang="en-US" dirty="0" smtClean="0">
                <a:sym typeface="Wingdings"/>
              </a:rPr>
              <a:t>Assess source of errors. May want to employ active learning.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Balanced classes</a:t>
            </a:r>
            <a:r>
              <a:rPr lang="en-US" dirty="0" smtClean="0">
                <a:sym typeface="Wingdings"/>
              </a:rPr>
              <a:t>: All of the classes occur with reasonably similar frequency in the corpus.</a:t>
            </a:r>
          </a:p>
          <a:p>
            <a:endParaRPr lang="en-US" dirty="0" smtClean="0">
              <a:sym typeface="Wingdings"/>
            </a:endParaRPr>
          </a:p>
          <a:p>
            <a:r>
              <a:rPr lang="en-US" dirty="0" smtClean="0">
                <a:sym typeface="Wingdings"/>
              </a:rPr>
              <a:t>Relative importance of </a:t>
            </a:r>
            <a:r>
              <a:rPr lang="en-US" b="1" dirty="0" smtClean="0">
                <a:sym typeface="Wingdings"/>
              </a:rPr>
              <a:t>false positives vs. false negatives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False positives worse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favor high precision, low recall.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Example: classifying a document as terrorist recruitment materials.</a:t>
            </a:r>
          </a:p>
          <a:p>
            <a:pPr lvl="1"/>
            <a:r>
              <a:rPr lang="en-US" dirty="0" smtClean="0">
                <a:sym typeface="Wingdings"/>
              </a:rPr>
              <a:t>False negatives worse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favor low precision, high recall.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Example: identifying hate speech for further review.</a:t>
            </a:r>
          </a:p>
          <a:p>
            <a:pPr lvl="1"/>
            <a:endParaRPr lang="en-US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12198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Assessing Classifier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ym typeface="Wingdings"/>
              </a:rPr>
              <a:t>Metrics: </a:t>
            </a:r>
            <a:r>
              <a:rPr lang="en-US" dirty="0" smtClean="0">
                <a:sym typeface="Wingdings"/>
              </a:rPr>
              <a:t>Accuracy, precision, recall, AUC, experiments.</a:t>
            </a:r>
          </a:p>
          <a:p>
            <a:pPr lvl="1"/>
            <a:r>
              <a:rPr lang="en-US" dirty="0" smtClean="0">
                <a:sym typeface="Wingdings"/>
              </a:rPr>
              <a:t>Report/evaluate based on multiple measures.</a:t>
            </a:r>
          </a:p>
          <a:p>
            <a:pPr lvl="1"/>
            <a:r>
              <a:rPr lang="en-US" dirty="0" smtClean="0">
                <a:sym typeface="Wingdings"/>
              </a:rPr>
              <a:t>Different applications  different points on P/R curve.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Held out test set, cross validation and generalization error:</a:t>
            </a:r>
          </a:p>
          <a:p>
            <a:pPr lvl="1"/>
            <a:r>
              <a:rPr lang="en-US" dirty="0" smtClean="0">
                <a:sym typeface="Wingdings"/>
              </a:rPr>
              <a:t>Always evaluate model performance on something other than training set.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Selecting a high quality training set: </a:t>
            </a:r>
          </a:p>
          <a:p>
            <a:pPr lvl="1"/>
            <a:r>
              <a:rPr lang="en-US" dirty="0" smtClean="0">
                <a:sym typeface="Wingdings"/>
              </a:rPr>
              <a:t>Enough cases, representative sample, labels not derived from input features.</a:t>
            </a:r>
          </a:p>
          <a:p>
            <a:pPr lvl="1"/>
            <a:r>
              <a:rPr lang="en-US" dirty="0" smtClean="0">
                <a:sym typeface="Wingdings"/>
              </a:rPr>
              <a:t>Active learning as an option: repeated optimization. </a:t>
            </a:r>
          </a:p>
          <a:p>
            <a:endParaRPr lang="en-US" b="1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Helpful resource</a:t>
            </a:r>
            <a:r>
              <a:rPr lang="en-US" dirty="0" smtClean="0">
                <a:sym typeface="Wingdings"/>
              </a:rPr>
              <a:t>:  </a:t>
            </a:r>
            <a:r>
              <a:rPr lang="en-US" dirty="0">
                <a:hlinkClick r:id="rId2"/>
              </a:rPr>
              <a:t>http://brenocon.com/confusion_matrix_diagrams.pdf</a:t>
            </a:r>
            <a:endParaRPr lang="en-US" dirty="0"/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7109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is Always Relative to a Threshold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All classifiers output a score which can be transformed into a probability of being in a class (easy to see with logistic regression).</a:t>
            </a:r>
          </a:p>
          <a:p>
            <a:r>
              <a:rPr lang="en-US" dirty="0" smtClean="0">
                <a:sym typeface="Wingdings"/>
              </a:rPr>
              <a:t>In order to make 0, 1 predictions, we have to select a classification threshold.</a:t>
            </a:r>
          </a:p>
          <a:p>
            <a:r>
              <a:rPr lang="en-US" dirty="0" smtClean="0">
                <a:sym typeface="Wingdings"/>
              </a:rPr>
              <a:t>Choice of threshold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can have significant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impact on accuracy,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precision, recall.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319" y="3210073"/>
            <a:ext cx="4854058" cy="34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238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Depends on Threshold Selection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483" y="1821795"/>
            <a:ext cx="7813034" cy="4472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8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Confusion Matrices: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Predicted vs. Observed</a:t>
            </a:r>
          </a:p>
          <a:p>
            <a:r>
              <a:rPr lang="en-US" b="1" dirty="0" smtClean="0">
                <a:sym typeface="Wingdings"/>
              </a:rPr>
              <a:t>True Positive: </a:t>
            </a:r>
            <a:r>
              <a:rPr lang="en-US" dirty="0" smtClean="0">
                <a:sym typeface="Wingdings"/>
              </a:rPr>
              <a:t>prediction in class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matches</a:t>
            </a:r>
            <a:r>
              <a:rPr lang="en-US" dirty="0" smtClean="0">
                <a:sym typeface="Wingdings"/>
              </a:rPr>
              <a:t> </a:t>
            </a:r>
            <a:r>
              <a:rPr lang="en-US" dirty="0" smtClean="0">
                <a:sym typeface="Wingdings"/>
              </a:rPr>
              <a:t>human label in class.</a:t>
            </a:r>
          </a:p>
          <a:p>
            <a:r>
              <a:rPr lang="en-US" b="1" dirty="0" smtClean="0">
                <a:sym typeface="Wingdings"/>
              </a:rPr>
              <a:t>True Negative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prediction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 </a:t>
            </a:r>
            <a:br>
              <a:rPr lang="en-US" dirty="0">
                <a:sym typeface="Wingdings"/>
              </a:rPr>
            </a:br>
            <a:r>
              <a:rPr lang="en-US" dirty="0">
                <a:sym typeface="Wingdings"/>
              </a:rPr>
              <a:t>matches human label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b="1" dirty="0" smtClean="0">
                <a:sym typeface="Wingdings"/>
              </a:rPr>
              <a:t>False Positive</a:t>
            </a:r>
            <a:r>
              <a:rPr lang="en-US" dirty="0" smtClean="0">
                <a:sym typeface="Wingdings"/>
              </a:rPr>
              <a:t>: prediction in class does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not match human label not in class</a:t>
            </a:r>
          </a:p>
          <a:p>
            <a:r>
              <a:rPr lang="en-US" b="1" dirty="0">
                <a:sym typeface="Wingdings"/>
              </a:rPr>
              <a:t>False </a:t>
            </a:r>
            <a:r>
              <a:rPr lang="en-US" b="1" dirty="0" smtClean="0">
                <a:sym typeface="Wingdings"/>
              </a:rPr>
              <a:t>Negative</a:t>
            </a:r>
            <a:r>
              <a:rPr lang="en-US" dirty="0" smtClean="0">
                <a:sym typeface="Wingdings"/>
              </a:rPr>
              <a:t>: </a:t>
            </a:r>
            <a:r>
              <a:rPr lang="en-US" dirty="0">
                <a:sym typeface="Wingdings"/>
              </a:rPr>
              <a:t>prediction </a:t>
            </a:r>
            <a:r>
              <a:rPr lang="en-US" dirty="0" smtClean="0">
                <a:sym typeface="Wingdings"/>
              </a:rPr>
              <a:t>not in </a:t>
            </a:r>
            <a:r>
              <a:rPr lang="en-US" dirty="0">
                <a:sym typeface="Wingdings"/>
              </a:rPr>
              <a:t>class </a:t>
            </a:r>
            <a:br>
              <a:rPr lang="en-US" dirty="0">
                <a:sym typeface="Wingdings"/>
              </a:rPr>
            </a:br>
            <a:r>
              <a:rPr lang="en-US" dirty="0" smtClean="0">
                <a:sym typeface="Wingdings"/>
              </a:rPr>
              <a:t>does not </a:t>
            </a:r>
            <a:r>
              <a:rPr lang="en-US" dirty="0">
                <a:sym typeface="Wingdings"/>
              </a:rPr>
              <a:t>match human label </a:t>
            </a:r>
            <a:r>
              <a:rPr lang="en-US" dirty="0" smtClean="0">
                <a:sym typeface="Wingdings"/>
              </a:rPr>
              <a:t>in class.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9391" y="1690688"/>
            <a:ext cx="4914014" cy="414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53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Precision, Recall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ym typeface="Wingdings"/>
              </a:rPr>
              <a:t>Accuracy: </a:t>
            </a:r>
            <a:r>
              <a:rPr lang="en-US" dirty="0" smtClean="0">
                <a:sym typeface="Wingdings"/>
              </a:rPr>
              <a:t>prop. of predictions classifier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got correct on the test set. Can also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calculate accuracy on training set.</a:t>
            </a:r>
            <a:br>
              <a:rPr lang="en-US" dirty="0" smtClean="0">
                <a:sym typeface="Wingdings"/>
              </a:rPr>
            </a:br>
            <a:endParaRPr lang="en-US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Recall: </a:t>
            </a:r>
            <a:r>
              <a:rPr lang="en-US" dirty="0" smtClean="0">
                <a:sym typeface="Wingdings"/>
              </a:rPr>
              <a:t>the proportion of instances in the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test set where the classifier correctly predicted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that observations in the focal class were in that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class.</a:t>
            </a:r>
          </a:p>
          <a:p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Precision</a:t>
            </a:r>
            <a:r>
              <a:rPr lang="en-US" dirty="0" smtClean="0">
                <a:sym typeface="Wingdings"/>
              </a:rPr>
              <a:t>: the proportion of focal class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predictions that were correct.</a:t>
            </a:r>
            <a:endParaRPr lang="en-US" dirty="0">
              <a:sym typeface="Wingdings"/>
            </a:endParaRP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874" y="2036392"/>
            <a:ext cx="4880343" cy="1562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184" y="4750251"/>
            <a:ext cx="5025177" cy="19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34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F-score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An F score is just the harmonic mean of precision (p) and recall (r) for a given classifier.</a:t>
            </a:r>
          </a:p>
          <a:p>
            <a:r>
              <a:rPr lang="en-US" dirty="0" smtClean="0">
                <a:sym typeface="Wingdings"/>
              </a:rPr>
              <a:t>Will take a maximum value of 1 when precision and recall are both 1.</a:t>
            </a:r>
          </a:p>
          <a:p>
            <a:r>
              <a:rPr lang="en-US" dirty="0" smtClean="0">
                <a:sym typeface="Wingdings"/>
              </a:rPr>
              <a:t>Can also calculate a macro-F measure in the multiclass case. </a:t>
            </a:r>
          </a:p>
          <a:p>
            <a:pPr lvl="1"/>
            <a:r>
              <a:rPr lang="en-US" dirty="0" smtClean="0">
                <a:sym typeface="Wingdings"/>
              </a:rPr>
              <a:t>For each class, make that the focal class and calculate precision + recall with some given threshold.</a:t>
            </a:r>
          </a:p>
          <a:p>
            <a:pPr lvl="1"/>
            <a:r>
              <a:rPr lang="en-US" dirty="0" smtClean="0">
                <a:sym typeface="Wingdings"/>
              </a:rPr>
              <a:t>Take average across these individual class F measures.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13" y="4889131"/>
            <a:ext cx="4227854" cy="10488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901" y="4997302"/>
            <a:ext cx="6657857" cy="105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49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Thresholds </a:t>
            </a:r>
            <a:r>
              <a:rPr lang="en-US" dirty="0" smtClean="0">
                <a:sym typeface="Wingdings"/>
              </a:rPr>
              <a:t></a:t>
            </a:r>
            <a:r>
              <a:rPr lang="en-US" dirty="0" smtClean="0"/>
              <a:t> </a:t>
            </a:r>
            <a:r>
              <a:rPr lang="en-US" dirty="0" smtClean="0"/>
              <a:t>ROC and AUC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We can vary the classification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threshold from zero to 1 to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generate a receiver operating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characteristic curve (ROC)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curve.</a:t>
            </a:r>
          </a:p>
          <a:p>
            <a:r>
              <a:rPr lang="en-US" dirty="0" smtClean="0">
                <a:sym typeface="Wingdings"/>
              </a:rPr>
              <a:t>Shows tradeoff between TPR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and FPR.</a:t>
            </a:r>
          </a:p>
          <a:p>
            <a:r>
              <a:rPr lang="en-US" dirty="0" smtClean="0">
                <a:sym typeface="Wingdings"/>
              </a:rPr>
              <a:t>Area Under the Curve (AUC)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is literally the integral of the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ROC curve (ranges from 0 to 1).</a:t>
            </a:r>
          </a:p>
          <a:p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691" y="2106324"/>
            <a:ext cx="5834820" cy="430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83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ROC, AUC and Performance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182" y="1414694"/>
            <a:ext cx="6606444" cy="523106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199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ym typeface="Wingdings"/>
              </a:rPr>
              <a:t>A perfect classifier will have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an AUC of 1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can predict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100% of true positives with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zero false positives, for some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threshold.</a:t>
            </a:r>
          </a:p>
          <a:p>
            <a:r>
              <a:rPr lang="en-US" dirty="0" smtClean="0">
                <a:sym typeface="Wingdings"/>
              </a:rPr>
              <a:t>Random classifier will have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AUC of 0.5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TPR and FPR 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will track each other ~1:1.</a:t>
            </a:r>
          </a:p>
          <a:p>
            <a:r>
              <a:rPr lang="en-US" dirty="0" smtClean="0">
                <a:sym typeface="Wingdings"/>
              </a:rPr>
              <a:t>Higher AUC is better.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7010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Lecture: </a:t>
            </a:r>
            <a:r>
              <a:rPr lang="en-US" dirty="0" smtClean="0"/>
              <a:t>an overview of supervised learning for text.</a:t>
            </a:r>
            <a:endParaRPr lang="en-US" dirty="0" smtClean="0">
              <a:hlinkClick r:id="rId2"/>
            </a:endParaRPr>
          </a:p>
          <a:p>
            <a:endParaRPr lang="en-US" dirty="0"/>
          </a:p>
          <a:p>
            <a:r>
              <a:rPr lang="en-US" dirty="0" smtClean="0"/>
              <a:t>Lab</a:t>
            </a:r>
            <a:r>
              <a:rPr lang="en-US" dirty="0"/>
              <a:t>: </a:t>
            </a:r>
            <a:r>
              <a:rPr lang="en-US" dirty="0" err="1" smtClean="0"/>
              <a:t>supervised_learning.R</a:t>
            </a:r>
            <a:endParaRPr lang="en-US" dirty="0" smtClean="0"/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482663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Precision-Recall Tradeoff: </a:t>
            </a:r>
            <a:r>
              <a:rPr lang="en-US" dirty="0" smtClean="0">
                <a:sym typeface="Wingdings"/>
              </a:rPr>
              <a:t>Except in the case of a perfect classifier, setting a classification threshold to increase recall will lower precisions, and vice versa.</a:t>
            </a:r>
          </a:p>
          <a:p>
            <a:pPr lvl="1"/>
            <a:r>
              <a:rPr lang="en-US" dirty="0" smtClean="0">
                <a:sym typeface="Wingdings"/>
              </a:rPr>
              <a:t>Need to think about your application and the relative costs.</a:t>
            </a:r>
          </a:p>
          <a:p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Feature Complexity: </a:t>
            </a:r>
            <a:r>
              <a:rPr lang="en-US" dirty="0" smtClean="0">
                <a:sym typeface="Wingdings"/>
              </a:rPr>
              <a:t>Adding tons of features (e.g. 1-12 grams) will improve in-sample accuracy, may improve held out accuracy, but may also lead to greater generalization error. </a:t>
            </a:r>
          </a:p>
          <a:p>
            <a:pPr lvl="1"/>
            <a:r>
              <a:rPr lang="en-US" dirty="0" smtClean="0">
                <a:sym typeface="Wingdings"/>
              </a:rPr>
              <a:t>How likely are the terms I am using to appear in the unseen documents I am classifying.</a:t>
            </a:r>
          </a:p>
          <a:p>
            <a:pPr lvl="1"/>
            <a:r>
              <a:rPr lang="en-US" dirty="0" smtClean="0">
                <a:sym typeface="Wingdings"/>
              </a:rPr>
              <a:t>Will they have the same meaning?</a:t>
            </a:r>
            <a:endParaRPr lang="en-US" dirty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64002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515601" cy="4723765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Supervised learning with text is like supervised learning with any other features, ours just happen to be counts of words.</a:t>
            </a:r>
          </a:p>
          <a:p>
            <a:r>
              <a:rPr lang="en-US" dirty="0" smtClean="0">
                <a:sym typeface="Wingdings"/>
              </a:rPr>
              <a:t>Optimize text preprocessing towards accuracy/AUC.</a:t>
            </a:r>
          </a:p>
          <a:p>
            <a:r>
              <a:rPr lang="en-US" dirty="0" smtClean="0">
                <a:sym typeface="Wingdings"/>
              </a:rPr>
              <a:t>Iterative process -- can take the form of active learning.</a:t>
            </a:r>
          </a:p>
          <a:p>
            <a:r>
              <a:rPr lang="en-US" dirty="0" smtClean="0">
                <a:sym typeface="Wingdings"/>
              </a:rPr>
              <a:t>No one universally optimal classifier.</a:t>
            </a:r>
          </a:p>
          <a:p>
            <a:r>
              <a:rPr lang="en-US" dirty="0" smtClean="0">
                <a:sym typeface="Wingdings"/>
              </a:rPr>
              <a:t>Validation and replicability are key!</a:t>
            </a:r>
          </a:p>
          <a:p>
            <a:pPr lvl="1"/>
            <a:r>
              <a:rPr lang="en-US" dirty="0" smtClean="0">
                <a:sym typeface="Wingdings"/>
              </a:rPr>
              <a:t>Document the process you went through to arrive at final specification.</a:t>
            </a:r>
          </a:p>
          <a:p>
            <a:pPr lvl="1"/>
            <a:r>
              <a:rPr lang="en-US" dirty="0" smtClean="0">
                <a:sym typeface="Wingdings"/>
              </a:rPr>
              <a:t>Clearly lay out coding guidelines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with theory ahead of time.</a:t>
            </a:r>
          </a:p>
          <a:p>
            <a:pPr lvl="1"/>
            <a:r>
              <a:rPr lang="en-US" dirty="0" smtClean="0">
                <a:sym typeface="Wingdings"/>
              </a:rPr>
              <a:t>Checks to determine if your results “make sense”, comparison to other approaches, metadata.</a:t>
            </a:r>
          </a:p>
          <a:p>
            <a:endParaRPr lang="en-US" dirty="0" smtClean="0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05566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with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74470"/>
            <a:ext cx="10515601" cy="5120639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What it is: </a:t>
            </a:r>
            <a:r>
              <a:rPr lang="en-US" dirty="0" smtClean="0">
                <a:sym typeface="Wingdings"/>
              </a:rPr>
              <a:t>Using document covariates (such as term counts in those documents) to predict a label for those documents.</a:t>
            </a:r>
          </a:p>
          <a:p>
            <a:endParaRPr lang="en-US" b="1" dirty="0" smtClean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Prerequisites: </a:t>
            </a:r>
            <a:r>
              <a:rPr lang="en-US" dirty="0" smtClean="0">
                <a:sym typeface="Wingdings"/>
              </a:rPr>
              <a:t>You need to have training data.</a:t>
            </a:r>
          </a:p>
          <a:p>
            <a:pPr lvl="1"/>
            <a:r>
              <a:rPr lang="en-US" dirty="0" smtClean="0">
                <a:sym typeface="Wingdings"/>
              </a:rPr>
              <a:t>Usually in the form of some number of hand labeled documents.</a:t>
            </a:r>
          </a:p>
          <a:p>
            <a:pPr lvl="1"/>
            <a:r>
              <a:rPr lang="en-US" dirty="0" smtClean="0">
                <a:sym typeface="Wingdings"/>
              </a:rPr>
              <a:t>Can also take the form of document metadata (labels assigned by some other process).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When we use it: </a:t>
            </a:r>
            <a:r>
              <a:rPr lang="en-US" dirty="0" smtClean="0">
                <a:sym typeface="Wingdings"/>
              </a:rPr>
              <a:t>For problems where we cannot just mechanically look for the answer in the text, and where we care about a categorical class label at the document level.</a:t>
            </a:r>
          </a:p>
          <a:p>
            <a:pPr lvl="1"/>
            <a:r>
              <a:rPr lang="en-US" dirty="0" smtClean="0">
                <a:sym typeface="Wingdings"/>
              </a:rPr>
              <a:t>e.g. </a:t>
            </a:r>
            <a:r>
              <a:rPr lang="en-US" dirty="0" smtClean="0">
                <a:sym typeface="Wingdings"/>
              </a:rPr>
              <a:t>document was ESL author vs. most important topic is the economy.</a:t>
            </a:r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Supervised Learning with Text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b="1" dirty="0" smtClean="0">
                <a:sym typeface="Wingdings"/>
              </a:rPr>
              <a:t>Binary vs. Multiclass: </a:t>
            </a:r>
            <a:r>
              <a:rPr lang="en-US" dirty="0" smtClean="0">
                <a:sym typeface="Wingdings"/>
              </a:rPr>
              <a:t>How many different categories you want to make predictions for.</a:t>
            </a:r>
          </a:p>
          <a:p>
            <a:pPr lvl="1"/>
            <a:r>
              <a:rPr lang="en-US" dirty="0" smtClean="0">
                <a:sym typeface="Wingdings"/>
              </a:rPr>
              <a:t>Binary is most common, by far the easiest. Multi-class can be turned into binary problem.</a:t>
            </a:r>
          </a:p>
          <a:p>
            <a:pPr lvl="1"/>
            <a:r>
              <a:rPr lang="en-US" dirty="0" smtClean="0">
                <a:sym typeface="Wingdings"/>
              </a:rPr>
              <a:t>Multiclass: the more classes you have, the harder the problem and the more training cases you need.</a:t>
            </a:r>
          </a:p>
          <a:p>
            <a:pPr lvl="1"/>
            <a:endParaRPr lang="en-US" dirty="0">
              <a:sym typeface="Wingdings"/>
            </a:endParaRPr>
          </a:p>
          <a:p>
            <a:r>
              <a:rPr lang="en-US" b="1" dirty="0" smtClean="0">
                <a:sym typeface="Wingdings"/>
              </a:rPr>
              <a:t>Key challenges with text</a:t>
            </a:r>
            <a:r>
              <a:rPr lang="en-US" dirty="0" smtClean="0">
                <a:sym typeface="Wingdings"/>
              </a:rPr>
              <a:t>: high dimensionality, worse sense ambiguity.</a:t>
            </a:r>
          </a:p>
          <a:p>
            <a:pPr lvl="1"/>
            <a:r>
              <a:rPr lang="en-US" dirty="0" smtClean="0">
                <a:sym typeface="Wingdings"/>
              </a:rPr>
              <a:t>Removing stop words and infrequent terms, </a:t>
            </a:r>
            <a:r>
              <a:rPr lang="en-US" b="1" dirty="0" smtClean="0">
                <a:sym typeface="Wingdings"/>
              </a:rPr>
              <a:t>regularization</a:t>
            </a:r>
            <a:r>
              <a:rPr lang="en-US" dirty="0" smtClean="0">
                <a:sym typeface="Wingdings"/>
              </a:rPr>
              <a:t>.</a:t>
            </a:r>
          </a:p>
          <a:p>
            <a:pPr lvl="1"/>
            <a:r>
              <a:rPr lang="en-US" dirty="0" smtClean="0">
                <a:sym typeface="Wingdings"/>
              </a:rPr>
              <a:t>Be careful about preprocessing with respect to term ambiguity, with respect to prediction problem (e.g. same word has different meanings across contexts).</a:t>
            </a:r>
          </a:p>
          <a:p>
            <a:pPr lvl="1"/>
            <a:r>
              <a:rPr lang="en-US" dirty="0" smtClean="0">
                <a:sym typeface="Wingdings"/>
              </a:rPr>
              <a:t>Generalization to new documents (vocabulary overlap). </a:t>
            </a:r>
          </a:p>
          <a:p>
            <a:pPr lvl="1"/>
            <a:endParaRPr lang="en-US" b="1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52524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401726" y="875765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Documents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401726" y="503506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Generate Training Data Labels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01726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Preprocess </a:t>
            </a:r>
            <a:r>
              <a:rPr lang="en-US" smtClean="0"/>
              <a:t>Text Data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01726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Test/Train Splits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860851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Classifier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860851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Evaluate Performance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8319976" y="2314381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Predictions </a:t>
            </a:r>
            <a:r>
              <a:rPr lang="en-US" smtClean="0"/>
              <a:t>on Unlabeled Data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8319976" y="375299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Sanity Checks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8319976" y="875765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 New Documents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3" idx="2"/>
            <a:endCxn id="7" idx="0"/>
          </p:cNvCxnSpPr>
          <p:nvPr/>
        </p:nvCxnSpPr>
        <p:spPr>
          <a:xfrm>
            <a:off x="2528777" y="1619933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2"/>
            <a:endCxn id="8" idx="0"/>
          </p:cNvCxnSpPr>
          <p:nvPr/>
        </p:nvCxnSpPr>
        <p:spPr>
          <a:xfrm>
            <a:off x="2528777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0"/>
            <a:endCxn id="8" idx="2"/>
          </p:cNvCxnSpPr>
          <p:nvPr/>
        </p:nvCxnSpPr>
        <p:spPr>
          <a:xfrm flipV="1">
            <a:off x="2528777" y="4497165"/>
            <a:ext cx="0" cy="53790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3"/>
            <a:endCxn id="9" idx="1"/>
          </p:cNvCxnSpPr>
          <p:nvPr/>
        </p:nvCxnSpPr>
        <p:spPr>
          <a:xfrm>
            <a:off x="3655828" y="4125081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2"/>
          </p:cNvCxnSpPr>
          <p:nvPr/>
        </p:nvCxnSpPr>
        <p:spPr>
          <a:xfrm flipV="1">
            <a:off x="5987902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3"/>
            <a:endCxn id="11" idx="1"/>
          </p:cNvCxnSpPr>
          <p:nvPr/>
        </p:nvCxnSpPr>
        <p:spPr>
          <a:xfrm>
            <a:off x="7114953" y="2686465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  <a:endCxn id="12" idx="0"/>
          </p:cNvCxnSpPr>
          <p:nvPr/>
        </p:nvCxnSpPr>
        <p:spPr>
          <a:xfrm>
            <a:off x="9447027" y="3058549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2"/>
            <a:endCxn id="11" idx="0"/>
          </p:cNvCxnSpPr>
          <p:nvPr/>
        </p:nvCxnSpPr>
        <p:spPr>
          <a:xfrm>
            <a:off x="9447027" y="1619933"/>
            <a:ext cx="0" cy="69444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319976" y="5035067"/>
            <a:ext cx="2254102" cy="744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Predicted Labels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2"/>
            <a:endCxn id="37" idx="0"/>
          </p:cNvCxnSpPr>
          <p:nvPr/>
        </p:nvCxnSpPr>
        <p:spPr>
          <a:xfrm>
            <a:off x="9447027" y="4497165"/>
            <a:ext cx="0" cy="53790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0" idx="1"/>
            <a:endCxn id="7" idx="3"/>
          </p:cNvCxnSpPr>
          <p:nvPr/>
        </p:nvCxnSpPr>
        <p:spPr>
          <a:xfrm flipH="1">
            <a:off x="3655828" y="2686465"/>
            <a:ext cx="1205023" cy="0"/>
          </a:xfrm>
          <a:prstGeom prst="straightConnector1">
            <a:avLst/>
          </a:prstGeom>
          <a:ln w="635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1" idx="3"/>
            <a:endCxn id="6" idx="2"/>
          </p:cNvCxnSpPr>
          <p:nvPr/>
        </p:nvCxnSpPr>
        <p:spPr>
          <a:xfrm flipH="1">
            <a:off x="2528777" y="2686465"/>
            <a:ext cx="8045301" cy="3092770"/>
          </a:xfrm>
          <a:prstGeom prst="bentConnector4">
            <a:avLst>
              <a:gd name="adj1" fmla="val -2841"/>
              <a:gd name="adj2" fmla="val 110829"/>
            </a:avLst>
          </a:prstGeom>
          <a:ln w="635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967601" y="5584897"/>
            <a:ext cx="2419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Active Learning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797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smtClean="0"/>
              <a:t>Constructing Training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27216"/>
            <a:ext cx="10515601" cy="5550229"/>
          </a:xfrm>
        </p:spPr>
        <p:txBody>
          <a:bodyPr>
            <a:normAutofit lnSpcReduction="10000"/>
          </a:bodyPr>
          <a:lstStyle/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Determine what to annotate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a theory about what categories you expect.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enough examples from each category.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Formalize annotation instructions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Write them down! Provide examples, talk through how to adjudicate unclear cases.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Perform pilot annotation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to assess how quick it is to annotate a single document, and how much training a person needs to do the annotation.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400" dirty="0" smtClean="0">
                <a:sym typeface="Wingdings"/>
              </a:rPr>
              <a:t>Need to determine whether coders are able to agree on annotations.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Annotate data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Assess inter-coder reliability</a:t>
            </a:r>
          </a:p>
          <a:p>
            <a:pPr marL="800100" lvl="2" indent="-342900">
              <a:lnSpc>
                <a:spcPct val="100000"/>
              </a:lnSpc>
              <a:spcBef>
                <a:spcPts val="0"/>
              </a:spcBef>
            </a:pPr>
            <a:r>
              <a:rPr lang="en-US" sz="2600" dirty="0" smtClean="0">
                <a:sym typeface="Wingdings"/>
              </a:rPr>
              <a:t>If inter-coder reliability is unacceptably low, need to improve instructions, better coder training, recode data.</a:t>
            </a:r>
          </a:p>
          <a:p>
            <a:pPr marL="342900" lvl="1" indent="-342900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sym typeface="Wingdings"/>
              </a:rPr>
              <a:t>Release data</a:t>
            </a:r>
          </a:p>
        </p:txBody>
      </p:sp>
    </p:spTree>
    <p:extLst>
      <p:ext uri="{BB962C8B-B14F-4D97-AF65-F5344CB8AC3E}">
        <p14:creationId xmlns:p14="http://schemas.microsoft.com/office/powerpoint/2010/main" val="167543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Tradeoff between including lots of features which may improve performance, and tractability/speed.</a:t>
            </a:r>
          </a:p>
          <a:p>
            <a:r>
              <a:rPr lang="en-US" dirty="0" smtClean="0">
                <a:sym typeface="Wingdings"/>
              </a:rPr>
              <a:t>Generally want to remove terms that will not help distinguish classes.</a:t>
            </a:r>
          </a:p>
          <a:p>
            <a:r>
              <a:rPr lang="en-US" dirty="0" smtClean="0">
                <a:sym typeface="Wingdings"/>
              </a:rPr>
              <a:t>Very infrequent terms are often not useful.</a:t>
            </a:r>
          </a:p>
          <a:p>
            <a:r>
              <a:rPr lang="en-US" dirty="0" smtClean="0">
                <a:sym typeface="Wingdings"/>
              </a:rPr>
              <a:t>Including n-grams (1-3 is usually sufficient), phrases will typically improve performance.</a:t>
            </a:r>
          </a:p>
          <a:p>
            <a:r>
              <a:rPr lang="en-US" dirty="0" smtClean="0">
                <a:sym typeface="Wingdings"/>
              </a:rPr>
              <a:t>Think about terms that may be used in different contexts in different classes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may want to remove these terms or only include in n-grams.</a:t>
            </a:r>
          </a:p>
          <a:p>
            <a:r>
              <a:rPr lang="en-US" b="1" dirty="0" smtClean="0">
                <a:sym typeface="Wingdings"/>
              </a:rPr>
              <a:t>Now is the time to experiment with different preprocessing specifications and see which ones yield highest accuracy/AUC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b="1" dirty="0" smtClean="0">
                <a:sym typeface="Wingdings"/>
              </a:rPr>
              <a:t>Can combine text data with metadata to train model</a:t>
            </a:r>
            <a:r>
              <a:rPr lang="en-US" dirty="0" smtClean="0">
                <a:sym typeface="Wingdings"/>
              </a:rPr>
              <a:t>. </a:t>
            </a: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67965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17290"/>
            <a:ext cx="10515600" cy="1325563"/>
          </a:xfrm>
        </p:spPr>
        <p:txBody>
          <a:bodyPr/>
          <a:lstStyle/>
          <a:p>
            <a:r>
              <a:rPr lang="en-US" dirty="0" smtClean="0"/>
              <a:t>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8" y="1058390"/>
            <a:ext cx="10515601" cy="5591792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There are many different classifiers out there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</a:t>
            </a:r>
            <a:r>
              <a:rPr lang="en-US" b="1" dirty="0" smtClean="0">
                <a:sym typeface="Wingdings"/>
              </a:rPr>
              <a:t>no one best classifier for all use cases.</a:t>
            </a:r>
          </a:p>
          <a:p>
            <a:r>
              <a:rPr lang="en-US" dirty="0" smtClean="0">
                <a:sym typeface="Wingdings"/>
              </a:rPr>
              <a:t>Text features are interpretable, so may want to prioritize models where we can assess feature importance.</a:t>
            </a:r>
          </a:p>
          <a:p>
            <a:r>
              <a:rPr lang="en-US" dirty="0" smtClean="0">
                <a:sym typeface="Wingdings"/>
              </a:rPr>
              <a:t>Number of distinct features will often be larger than number of documents, so you will want a classifier that can handle this.</a:t>
            </a:r>
          </a:p>
          <a:p>
            <a:pPr lvl="1"/>
            <a:r>
              <a:rPr lang="en-US" b="1" dirty="0" smtClean="0">
                <a:sym typeface="Wingdings"/>
              </a:rPr>
              <a:t>Regularization: </a:t>
            </a:r>
            <a:r>
              <a:rPr lang="en-US" dirty="0" smtClean="0">
                <a:sym typeface="Wingdings"/>
              </a:rPr>
              <a:t>Penalty that shrinks most feature parameters to zero.</a:t>
            </a:r>
          </a:p>
          <a:p>
            <a:r>
              <a:rPr lang="en-US" dirty="0" smtClean="0">
                <a:sym typeface="Wingdings"/>
              </a:rPr>
              <a:t>It’s ok to try a few different classifiers, compare performance.</a:t>
            </a:r>
          </a:p>
          <a:p>
            <a:r>
              <a:rPr lang="en-US" dirty="0" smtClean="0">
                <a:sym typeface="Wingdings"/>
              </a:rPr>
              <a:t>LASSO (</a:t>
            </a:r>
            <a:r>
              <a:rPr lang="en-US" dirty="0" err="1" smtClean="0">
                <a:sym typeface="Wingdings"/>
              </a:rPr>
              <a:t>glmnet</a:t>
            </a:r>
            <a:r>
              <a:rPr lang="en-US" dirty="0" smtClean="0">
                <a:sym typeface="Wingdings"/>
              </a:rPr>
              <a:t>) and boosted trees (</a:t>
            </a:r>
            <a:r>
              <a:rPr lang="en-US" dirty="0" err="1" smtClean="0">
                <a:sym typeface="Wingdings"/>
              </a:rPr>
              <a:t>xgboost</a:t>
            </a:r>
            <a:r>
              <a:rPr lang="en-US" dirty="0" smtClean="0">
                <a:sym typeface="Wingdings"/>
              </a:rPr>
              <a:t>) are common classifiers used with text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handle large numbers of features well. </a:t>
            </a:r>
          </a:p>
          <a:p>
            <a:r>
              <a:rPr lang="en-US" b="1" dirty="0" smtClean="0">
                <a:sym typeface="Wingdings"/>
              </a:rPr>
              <a:t>This is not a class about machine learning </a:t>
            </a:r>
            <a:r>
              <a:rPr lang="mr-IN" b="1" dirty="0" smtClean="0">
                <a:sym typeface="Wingdings"/>
              </a:rPr>
              <a:t>–</a:t>
            </a:r>
            <a:r>
              <a:rPr lang="en-US" b="1" dirty="0" smtClean="0">
                <a:sym typeface="Wingdings"/>
              </a:rPr>
              <a:t> I expect you have/will put in the time to learn how to use classifiers appropriately</a:t>
            </a:r>
            <a:r>
              <a:rPr lang="en-US" dirty="0" smtClean="0">
                <a:sym typeface="Wingdings"/>
              </a:rPr>
              <a:t>.</a:t>
            </a: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  <a:p>
            <a:endParaRPr lang="en-US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518948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and Active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42853"/>
            <a:ext cx="10515601" cy="5202496"/>
          </a:xfrm>
        </p:spPr>
        <p:txBody>
          <a:bodyPr>
            <a:normAutofit/>
          </a:bodyPr>
          <a:lstStyle/>
          <a:p>
            <a:r>
              <a:rPr lang="en-US" dirty="0" smtClean="0">
                <a:sym typeface="Wingdings"/>
              </a:rPr>
              <a:t>Because we have a well defined problem (maximize classifier accuracy), it is ok to iterate, tweak things.</a:t>
            </a:r>
          </a:p>
          <a:p>
            <a:pPr lvl="1"/>
            <a:r>
              <a:rPr lang="en-US" dirty="0" smtClean="0">
                <a:sym typeface="Wingdings"/>
              </a:rPr>
              <a:t>This only holds so long as you evaluate on held-out data/employ cross validation.</a:t>
            </a:r>
          </a:p>
          <a:p>
            <a:r>
              <a:rPr lang="en-US" b="1" dirty="0" smtClean="0">
                <a:sym typeface="Wingdings"/>
              </a:rPr>
              <a:t>Active Learning: </a:t>
            </a:r>
            <a:r>
              <a:rPr lang="en-US" dirty="0" smtClean="0">
                <a:sym typeface="Wingdings"/>
              </a:rPr>
              <a:t>train an classifier, classify new documents, use the newly classified documents as input to be coded and added to training data, repeat until classifier is stable.</a:t>
            </a:r>
          </a:p>
          <a:p>
            <a:pPr lvl="1"/>
            <a:r>
              <a:rPr lang="en-US" dirty="0" smtClean="0">
                <a:sym typeface="Wingdings"/>
              </a:rPr>
              <a:t>Useful if you are trying to classify a rare class </a:t>
            </a:r>
            <a:r>
              <a:rPr lang="mr-IN" dirty="0" smtClean="0">
                <a:sym typeface="Wingdings"/>
              </a:rPr>
              <a:t>–</a:t>
            </a:r>
            <a:r>
              <a:rPr lang="en-US" dirty="0" smtClean="0">
                <a:sym typeface="Wingdings"/>
              </a:rPr>
              <a:t> can be hard to get enough positive cases. Using predictions to find new positive cases to code can iteratively improve model performance.</a:t>
            </a:r>
          </a:p>
          <a:p>
            <a:pPr lvl="1"/>
            <a:r>
              <a:rPr lang="en-US" dirty="0" smtClean="0">
                <a:sym typeface="Wingdings"/>
              </a:rPr>
              <a:t>Want to keep going until you do not add many/any new cases.</a:t>
            </a:r>
          </a:p>
          <a:p>
            <a:pPr lvl="1"/>
            <a:r>
              <a:rPr lang="en-US" dirty="0" smtClean="0">
                <a:sym typeface="Wingdings"/>
              </a:rPr>
              <a:t>Calculate accuracy on final test split.</a:t>
            </a:r>
          </a:p>
        </p:txBody>
      </p:sp>
    </p:spTree>
    <p:extLst>
      <p:ext uri="{BB962C8B-B14F-4D97-AF65-F5344CB8AC3E}">
        <p14:creationId xmlns:p14="http://schemas.microsoft.com/office/powerpoint/2010/main" val="187703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15334</TotalTime>
  <Words>1420</Words>
  <Application>Microsoft Macintosh PowerPoint</Application>
  <PresentationFormat>Widescreen</PresentationFormat>
  <Paragraphs>153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Calibri Light</vt:lpstr>
      <vt:lpstr>Mangal</vt:lpstr>
      <vt:lpstr>Wingdings</vt:lpstr>
      <vt:lpstr>Arial</vt:lpstr>
      <vt:lpstr>Office Theme</vt:lpstr>
      <vt:lpstr>PPOL 628: Text as Data – Computational Linguistics for Social Scientists</vt:lpstr>
      <vt:lpstr>Today</vt:lpstr>
      <vt:lpstr>Supervised Learning with Text</vt:lpstr>
      <vt:lpstr>Supervised Learning with Text (continued)</vt:lpstr>
      <vt:lpstr>PowerPoint Presentation</vt:lpstr>
      <vt:lpstr>Constructing Training Data</vt:lpstr>
      <vt:lpstr>Preprocessing Text</vt:lpstr>
      <vt:lpstr>Classifiers</vt:lpstr>
      <vt:lpstr>Iteration and Active Learning</vt:lpstr>
      <vt:lpstr>Sanity Checks</vt:lpstr>
      <vt:lpstr>Types of Classification Problems</vt:lpstr>
      <vt:lpstr>Assessing Classifier Performance</vt:lpstr>
      <vt:lpstr>Performance is Always Relative to a Threshold</vt:lpstr>
      <vt:lpstr>Performance Depends on Threshold Selection</vt:lpstr>
      <vt:lpstr>Confusion Matrices: </vt:lpstr>
      <vt:lpstr>Accuracy, Precision, Recall</vt:lpstr>
      <vt:lpstr>F-score</vt:lpstr>
      <vt:lpstr>Classification Thresholds  ROC and AUC</vt:lpstr>
      <vt:lpstr>ROC, AUC and Performance</vt:lpstr>
      <vt:lpstr>Tradeoffs</vt:lpstr>
      <vt:lpstr>General Takeaways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137</cp:revision>
  <cp:lastPrinted>2020-03-30T03:25:02Z</cp:lastPrinted>
  <dcterms:created xsi:type="dcterms:W3CDTF">2020-01-14T02:25:03Z</dcterms:created>
  <dcterms:modified xsi:type="dcterms:W3CDTF">2020-03-30T03:26:57Z</dcterms:modified>
</cp:coreProperties>
</file>