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7" r:id="rId4"/>
    <p:sldId id="278" r:id="rId5"/>
    <p:sldId id="258" r:id="rId6"/>
    <p:sldId id="280" r:id="rId7"/>
    <p:sldId id="281" r:id="rId8"/>
    <p:sldId id="279" r:id="rId9"/>
    <p:sldId id="273" r:id="rId10"/>
    <p:sldId id="263" r:id="rId11"/>
    <p:sldId id="264" r:id="rId12"/>
    <p:sldId id="265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4"/>
    <p:restoredTop sz="94647"/>
  </p:normalViewPr>
  <p:slideViewPr>
    <p:cSldViewPr snapToGrid="0" snapToObjects="1">
      <p:cViewPr>
        <p:scale>
          <a:sx n="120" d="100"/>
          <a:sy n="120" d="100"/>
        </p:scale>
        <p:origin x="1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7</a:t>
            </a:r>
            <a:r>
              <a:rPr lang="en-US" dirty="0" smtClean="0"/>
              <a:t>: Term-Category Associations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us for a given join distribution, how strongly the columns and rows are related.</a:t>
            </a:r>
          </a:p>
          <a:p>
            <a:pPr lvl="1"/>
            <a:r>
              <a:rPr lang="en-US" dirty="0" smtClean="0"/>
              <a:t>The expected value of PMI over the entire joint distribution.</a:t>
            </a:r>
          </a:p>
          <a:p>
            <a:pPr lvl="1"/>
            <a:r>
              <a:rPr lang="en-US" dirty="0" smtClean="0"/>
              <a:t>High MI means terms tend to give lots of information about documents/categories.</a:t>
            </a:r>
          </a:p>
          <a:p>
            <a:pPr lvl="1"/>
            <a:endParaRPr lang="en-US" dirty="0"/>
          </a:p>
          <a:p>
            <a:r>
              <a:rPr lang="en-US" dirty="0" smtClean="0"/>
              <a:t>In DTM context, can tell us about how “well” terms relate to documents.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1" b="17497"/>
          <a:stretch/>
        </p:blipFill>
        <p:spPr>
          <a:xfrm>
            <a:off x="1579526" y="5220586"/>
            <a:ext cx="9232900" cy="14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terms generally have a stronger association with documents/categories, mutual information increases.</a:t>
            </a:r>
          </a:p>
          <a:p>
            <a:r>
              <a:rPr lang="en-US" dirty="0" smtClean="0"/>
              <a:t>If all terms used the same in all documents, then mutual information of zero. Bounded above by  </a:t>
            </a:r>
            <a:r>
              <a:rPr lang="mr-IN" dirty="0" smtClean="0"/>
              <a:t>𝐼(</a:t>
            </a:r>
            <a:r>
              <a:rPr lang="en-US" dirty="0" smtClean="0"/>
              <a:t>C</a:t>
            </a:r>
            <a:r>
              <a:rPr lang="mr-IN" dirty="0" smtClean="0"/>
              <a:t>,</a:t>
            </a:r>
            <a:r>
              <a:rPr lang="en-US" dirty="0" smtClean="0"/>
              <a:t>V</a:t>
            </a:r>
            <a:r>
              <a:rPr lang="mr-IN" dirty="0" smtClean="0"/>
              <a:t>)</a:t>
            </a:r>
            <a:r>
              <a:rPr lang="en-US" dirty="0" smtClean="0"/>
              <a:t> </a:t>
            </a:r>
            <a:r>
              <a:rPr lang="mr-IN" dirty="0" smtClean="0"/>
              <a:t>≤</a:t>
            </a:r>
            <a:r>
              <a:rPr lang="en-US" dirty="0" smtClean="0"/>
              <a:t> </a:t>
            </a:r>
            <a:r>
              <a:rPr lang="mr-IN" dirty="0" err="1" smtClean="0"/>
              <a:t>min</a:t>
            </a:r>
            <a:r>
              <a:rPr lang="mr-IN" dirty="0"/>
              <a:t>[𝐻</a:t>
            </a:r>
            <a:r>
              <a:rPr lang="mr-IN" dirty="0" smtClean="0"/>
              <a:t>(</a:t>
            </a:r>
            <a:r>
              <a:rPr lang="en-US" dirty="0" smtClean="0"/>
              <a:t>C</a:t>
            </a:r>
            <a:r>
              <a:rPr lang="mr-IN" dirty="0" smtClean="0"/>
              <a:t>),</a:t>
            </a:r>
            <a:r>
              <a:rPr lang="mr-IN" dirty="0"/>
              <a:t>𝐻</a:t>
            </a:r>
            <a:r>
              <a:rPr lang="mr-IN" dirty="0" smtClean="0"/>
              <a:t>(</a:t>
            </a:r>
            <a:r>
              <a:rPr lang="en-US" dirty="0" smtClean="0"/>
              <a:t>V</a:t>
            </a:r>
            <a:r>
              <a:rPr lang="mr-IN" dirty="0" smtClean="0"/>
              <a:t>)]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26" y="3659160"/>
            <a:ext cx="9153121" cy="31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 Reduce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inclusion of some terms in a document term matrix can actually decrease the mutual information of the joint distribution it implies.</a:t>
            </a:r>
          </a:p>
          <a:p>
            <a:r>
              <a:rPr lang="en-US" dirty="0" smtClean="0"/>
              <a:t>Possible method for identifying stop terms.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3585508"/>
            <a:ext cx="9803219" cy="30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018567"/>
          </a:xfrm>
        </p:spPr>
        <p:txBody>
          <a:bodyPr>
            <a:normAutofit/>
          </a:bodyPr>
          <a:lstStyle/>
          <a:p>
            <a:r>
              <a:rPr lang="en-US" dirty="0" smtClean="0"/>
              <a:t>Requires a specific data structure with some number of predefined topics, and then two different classes (like political parties) that we </a:t>
            </a:r>
            <a:r>
              <a:rPr lang="en-US" b="1" dirty="0" smtClean="0"/>
              <a:t>expect to use words differently</a:t>
            </a:r>
            <a:r>
              <a:rPr lang="en-US" dirty="0" smtClean="0"/>
              <a:t> conditional on topic.</a:t>
            </a:r>
          </a:p>
          <a:p>
            <a:pPr lvl="1"/>
            <a:r>
              <a:rPr lang="en-US" dirty="0" smtClean="0"/>
              <a:t>Differential word use is the critical part, as is the two different categories.</a:t>
            </a:r>
          </a:p>
          <a:p>
            <a:pPr lvl="1"/>
            <a:endParaRPr lang="en-US" dirty="0"/>
          </a:p>
          <a:p>
            <a:r>
              <a:rPr lang="en-US" dirty="0" smtClean="0"/>
              <a:t>Only as good as the categories/assumptions holding.</a:t>
            </a:r>
          </a:p>
          <a:p>
            <a:endParaRPr lang="en-US" dirty="0"/>
          </a:p>
          <a:p>
            <a:r>
              <a:rPr lang="en-US" dirty="0" smtClean="0"/>
              <a:t>Higher recall, lower precision </a:t>
            </a:r>
            <a:r>
              <a:rPr lang="en-US" dirty="0" smtClean="0">
                <a:sym typeface="Wingdings"/>
              </a:rPr>
              <a:t> possibly interesting preprocessing step for supervised learning.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Simple to implement, complex to make feasibly fast enough.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0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format for rest of semester.</a:t>
            </a:r>
          </a:p>
          <a:p>
            <a:endParaRPr lang="en-US" dirty="0" smtClean="0"/>
          </a:p>
          <a:p>
            <a:r>
              <a:rPr lang="en-US" dirty="0" smtClean="0"/>
              <a:t>Lecture: key points from readings.</a:t>
            </a:r>
            <a:endParaRPr lang="en-US" dirty="0" smtClean="0">
              <a:hlinkClick r:id="rId2"/>
            </a:endParaRPr>
          </a:p>
          <a:p>
            <a:endParaRPr lang="en-US" dirty="0"/>
          </a:p>
          <a:p>
            <a:r>
              <a:rPr lang="en-US" dirty="0" smtClean="0"/>
              <a:t>Lab</a:t>
            </a:r>
            <a:r>
              <a:rPr lang="en-US" dirty="0"/>
              <a:t>: </a:t>
            </a:r>
            <a:r>
              <a:rPr lang="en-US" dirty="0" err="1" smtClean="0"/>
              <a:t>term_category_associations.R</a:t>
            </a:r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Format 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is to record three videos per week and post to YouTube (unlisted) by Monday afternoon, so you have a chance to watch before Tuesday:</a:t>
            </a:r>
          </a:p>
          <a:p>
            <a:pPr lvl="1"/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Lab</a:t>
            </a:r>
          </a:p>
          <a:p>
            <a:pPr lvl="1"/>
            <a:r>
              <a:rPr lang="en-US" dirty="0" smtClean="0"/>
              <a:t>Responses to Reading + General Questions</a:t>
            </a:r>
          </a:p>
          <a:p>
            <a:pPr lvl="1"/>
            <a:endParaRPr lang="en-US" dirty="0"/>
          </a:p>
          <a:p>
            <a:r>
              <a:rPr lang="en-US" dirty="0" smtClean="0"/>
              <a:t>Homework + final projects will continue as in the syllabus.</a:t>
            </a:r>
          </a:p>
          <a:p>
            <a:endParaRPr lang="en-US" dirty="0"/>
          </a:p>
          <a:p>
            <a:r>
              <a:rPr lang="en-US" dirty="0" smtClean="0"/>
              <a:t>In-class final will now be a 24 hour take-home with a strict (short) page limit to make sure you do not spend too much time on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3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Format 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office hours on Tuesdays </a:t>
            </a:r>
            <a:r>
              <a:rPr lang="en-US" dirty="0" smtClean="0"/>
              <a:t>7:00</a:t>
            </a:r>
            <a:r>
              <a:rPr lang="en-US" dirty="0" smtClean="0"/>
              <a:t>-8:30 </a:t>
            </a:r>
            <a:r>
              <a:rPr lang="en-US" dirty="0" smtClean="0"/>
              <a:t>EST. </a:t>
            </a:r>
          </a:p>
          <a:p>
            <a:pPr lvl="1"/>
            <a:r>
              <a:rPr lang="en-US" dirty="0" smtClean="0"/>
              <a:t>You can ask questions on slack, via email, or over </a:t>
            </a:r>
            <a:r>
              <a:rPr lang="en-US" dirty="0" err="1"/>
              <a:t>B</a:t>
            </a:r>
            <a:r>
              <a:rPr lang="en-US" dirty="0" err="1" smtClean="0"/>
              <a:t>luejeans</a:t>
            </a:r>
            <a:r>
              <a:rPr lang="en-US" dirty="0" smtClean="0"/>
              <a:t>/hangout (by appointment).</a:t>
            </a:r>
          </a:p>
          <a:p>
            <a:pPr lvl="1"/>
            <a:r>
              <a:rPr lang="en-US" dirty="0" smtClean="0"/>
              <a:t>Where necessary, I will try to record example videos if you have questions that require coding help in R.</a:t>
            </a:r>
          </a:p>
          <a:p>
            <a:pPr lvl="1"/>
            <a:endParaRPr lang="en-US" dirty="0"/>
          </a:p>
          <a:p>
            <a:r>
              <a:rPr lang="en-US" dirty="0" smtClean="0"/>
              <a:t>Reading Questions </a:t>
            </a:r>
          </a:p>
          <a:p>
            <a:pPr lvl="1"/>
            <a:r>
              <a:rPr lang="en-US" dirty="0" smtClean="0"/>
              <a:t>Will now be due by Sunday morning so I have enough time to record a response video.</a:t>
            </a:r>
          </a:p>
          <a:p>
            <a:pPr lvl="1"/>
            <a:r>
              <a:rPr lang="en-US" dirty="0" smtClean="0"/>
              <a:t>Can include coding/data/general questions as well.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4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Term-Category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Conditional on knowing categories for documents, can tell us what they are about, what makes categories different.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PMI, TF-IDF, etc. all work just as well if not better with document categories vs. individual documents.</a:t>
            </a:r>
          </a:p>
          <a:p>
            <a:endParaRPr lang="en-US" dirty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Fightin</a:t>
            </a:r>
            <a:r>
              <a:rPr lang="en-US" dirty="0" smtClean="0">
                <a:sym typeface="Wingdings"/>
              </a:rPr>
              <a:t>’ Words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model based inferences about which terms most strongly differentiate categories.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ACMI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(possibly) principled “stop term” discovery?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Fightin</a:t>
            </a:r>
            <a:r>
              <a:rPr lang="en-US" dirty="0" smtClean="0"/>
              <a:t>’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/>
              </a:rPr>
              <a:t>We are given document categories, want to know the words that are most strongly associated with each category.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Designed to work for comparing two categories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theoretically can generalize to multi-category case. 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Posits generative model for the text in documents, then ”reverses” </a:t>
            </a:r>
            <a:r>
              <a:rPr lang="en-US" dirty="0">
                <a:sym typeface="Wingdings"/>
              </a:rPr>
              <a:t>that process </a:t>
            </a:r>
            <a:r>
              <a:rPr lang="en-US" dirty="0" smtClean="0">
                <a:sym typeface="Wingdings"/>
              </a:rPr>
              <a:t>during inference to back out estimates of generative process parameters.</a:t>
            </a:r>
          </a:p>
          <a:p>
            <a:endParaRPr lang="en-US" dirty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Dirichlet</a:t>
            </a:r>
            <a:r>
              <a:rPr lang="en-US" dirty="0" smtClean="0">
                <a:sym typeface="Wingdings"/>
              </a:rPr>
              <a:t> Prior is the most commonly used. 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3360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smtClean="0"/>
              <a:t>Points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Dirichlet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0185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Useful for exploration and inference:</a:t>
            </a:r>
          </a:p>
          <a:p>
            <a:pPr lvl="1"/>
            <a:r>
              <a:rPr lang="en-US" dirty="0" smtClean="0"/>
              <a:t> “what terms are the most Republican?”</a:t>
            </a:r>
          </a:p>
          <a:p>
            <a:pPr lvl="1"/>
            <a:r>
              <a:rPr lang="en-US" dirty="0" smtClean="0"/>
              <a:t>Count terms that are statistically associated with a category across documents as a covariate of interest. </a:t>
            </a:r>
          </a:p>
          <a:p>
            <a:pPr lvl="1"/>
            <a:endParaRPr lang="en-US" dirty="0"/>
          </a:p>
          <a:p>
            <a:r>
              <a:rPr lang="en-US" dirty="0" smtClean="0"/>
              <a:t>As with TF-IDF (and as we will see, with topic models), the choice of prior can have a significant impact on results.</a:t>
            </a:r>
          </a:p>
          <a:p>
            <a:pPr lvl="1"/>
            <a:r>
              <a:rPr lang="en-US" dirty="0" smtClean="0"/>
              <a:t>Means you need to come up with a prior before you conduct analysis so you are not p-hacking.</a:t>
            </a:r>
          </a:p>
          <a:p>
            <a:pPr lvl="1"/>
            <a:endParaRPr lang="en-US" dirty="0"/>
          </a:p>
          <a:p>
            <a:r>
              <a:rPr lang="en-US" dirty="0" smtClean="0"/>
              <a:t>The larger the prior (alpha), the more smoothing </a:t>
            </a:r>
            <a:r>
              <a:rPr lang="en-US" dirty="0" smtClean="0">
                <a:sym typeface="Wingdings"/>
              </a:rPr>
              <a:t> model will select for words that are more exclusive to that category.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Z-scores select for high frequency + exclusivity, odds ratio selects for exclusivity.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4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Contributions to Mutual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Method for identifying domain </a:t>
            </a:r>
            <a:r>
              <a:rPr lang="en-US" dirty="0" err="1" smtClean="0">
                <a:sym typeface="Wingdings"/>
              </a:rPr>
              <a:t>stopwords</a:t>
            </a:r>
            <a:r>
              <a:rPr lang="en-US" dirty="0" smtClean="0">
                <a:sym typeface="Wingdings"/>
              </a:rPr>
              <a:t>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Builds on intuition that some terms will actually reduce Mutual Information of DTM/Contingency Table.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Form a reasonable contingency table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want metadata defined categories that are strongly differentiated.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Iteratively remove each term one by one and calculate change in MI.</a:t>
            </a:r>
          </a:p>
        </p:txBody>
      </p:sp>
    </p:spTree>
    <p:extLst>
      <p:ext uri="{BB962C8B-B14F-4D97-AF65-F5344CB8AC3E}">
        <p14:creationId xmlns:p14="http://schemas.microsoft.com/office/powerpoint/2010/main" val="94350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 </a:t>
            </a:r>
            <a:r>
              <a:rPr lang="en-US" dirty="0" smtClean="0">
                <a:sym typeface="Wingdings"/>
              </a:rPr>
              <a:t> 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divide each (</a:t>
            </a:r>
            <a:r>
              <a:rPr lang="en-US" i="1" dirty="0" err="1"/>
              <a:t>i</a:t>
            </a:r>
            <a:r>
              <a:rPr lang="en-US" i="1" dirty="0" err="1" smtClean="0"/>
              <a:t>,j</a:t>
            </a:r>
            <a:r>
              <a:rPr lang="en-US" dirty="0" smtClean="0"/>
              <a:t>) entry in a document-term matrix by the sum of counts of all terms in the </a:t>
            </a:r>
            <a:r>
              <a:rPr lang="en-US" dirty="0" err="1" smtClean="0"/>
              <a:t>dtm</a:t>
            </a:r>
            <a:r>
              <a:rPr lang="en-US" dirty="0" smtClean="0"/>
              <a:t>, we have an empirical joint distribution over documents and terms.</a:t>
            </a:r>
          </a:p>
          <a:p>
            <a:r>
              <a:rPr lang="en-US" dirty="0" smtClean="0"/>
              <a:t>We can think about an (</a:t>
            </a:r>
            <a:r>
              <a:rPr lang="en-US" i="1" dirty="0" err="1"/>
              <a:t>i</a:t>
            </a:r>
            <a:r>
              <a:rPr lang="en-US" i="1" dirty="0" err="1" smtClean="0"/>
              <a:t>,j</a:t>
            </a:r>
            <a:r>
              <a:rPr lang="en-US" dirty="0" smtClean="0"/>
              <a:t>) entry in this join distribution as telling us the probability of picking word </a:t>
            </a:r>
            <a:r>
              <a:rPr lang="en-US" i="1" dirty="0" smtClean="0"/>
              <a:t>j</a:t>
            </a:r>
            <a:r>
              <a:rPr lang="en-US" dirty="0" smtClean="0"/>
              <a:t> in document </a:t>
            </a:r>
            <a:r>
              <a:rPr lang="en-US" i="1" dirty="0" err="1" smtClean="0"/>
              <a:t>i</a:t>
            </a:r>
            <a:r>
              <a:rPr lang="en-US" dirty="0" smtClean="0"/>
              <a:t> if we were to pick a random word from all words in all documents.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64" y="4837815"/>
            <a:ext cx="9330072" cy="16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7540</TotalTime>
  <Words>825</Words>
  <Application>Microsoft Macintosh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Arial</vt:lpstr>
      <vt:lpstr>Office Theme</vt:lpstr>
      <vt:lpstr>PPOL 628: Text as Data – Computational Linguistics for Social Scientists</vt:lpstr>
      <vt:lpstr>Today</vt:lpstr>
      <vt:lpstr>Class Format Going Forward</vt:lpstr>
      <vt:lpstr>Class Format Going Forward</vt:lpstr>
      <vt:lpstr>Term-Category Associations</vt:lpstr>
      <vt:lpstr>Fightin’ Words</vt:lpstr>
      <vt:lpstr>General Points – Dirichlet Model</vt:lpstr>
      <vt:lpstr>Term Contributions to Mutual Information</vt:lpstr>
      <vt:lpstr>DTM  Joint Distribution</vt:lpstr>
      <vt:lpstr>Mutual Information</vt:lpstr>
      <vt:lpstr>Mutual Information In Practice</vt:lpstr>
      <vt:lpstr>Some Terms Reduce Information</vt:lpstr>
      <vt:lpstr>General Points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91</cp:revision>
  <cp:lastPrinted>2020-02-11T23:07:48Z</cp:lastPrinted>
  <dcterms:created xsi:type="dcterms:W3CDTF">2020-01-14T02:25:03Z</dcterms:created>
  <dcterms:modified xsi:type="dcterms:W3CDTF">2020-03-19T01:58:14Z</dcterms:modified>
</cp:coreProperties>
</file>