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 id="2147483813" r:id="rId2"/>
  </p:sldMasterIdLst>
  <p:notesMasterIdLst>
    <p:notesMasterId r:id="rId45"/>
  </p:notesMasterIdLst>
  <p:sldIdLst>
    <p:sldId id="256" r:id="rId3"/>
    <p:sldId id="258" r:id="rId4"/>
    <p:sldId id="4507" r:id="rId5"/>
    <p:sldId id="259" r:id="rId6"/>
    <p:sldId id="260" r:id="rId7"/>
    <p:sldId id="261" r:id="rId8"/>
    <p:sldId id="262" r:id="rId9"/>
    <p:sldId id="1931" r:id="rId10"/>
    <p:sldId id="1932" r:id="rId11"/>
    <p:sldId id="1933" r:id="rId12"/>
    <p:sldId id="674" r:id="rId13"/>
    <p:sldId id="711" r:id="rId14"/>
    <p:sldId id="675" r:id="rId15"/>
    <p:sldId id="742" r:id="rId16"/>
    <p:sldId id="1996" r:id="rId17"/>
    <p:sldId id="719" r:id="rId18"/>
    <p:sldId id="720" r:id="rId19"/>
    <p:sldId id="704" r:id="rId20"/>
    <p:sldId id="705" r:id="rId21"/>
    <p:sldId id="2096" r:id="rId22"/>
    <p:sldId id="2136" r:id="rId23"/>
    <p:sldId id="2137" r:id="rId24"/>
    <p:sldId id="2138" r:id="rId25"/>
    <p:sldId id="2139" r:id="rId26"/>
    <p:sldId id="2141" r:id="rId27"/>
    <p:sldId id="2142" r:id="rId28"/>
    <p:sldId id="2143" r:id="rId29"/>
    <p:sldId id="2145" r:id="rId30"/>
    <p:sldId id="2146" r:id="rId31"/>
    <p:sldId id="2147" r:id="rId32"/>
    <p:sldId id="2148" r:id="rId33"/>
    <p:sldId id="4506" r:id="rId34"/>
    <p:sldId id="1422" r:id="rId35"/>
    <p:sldId id="1420" r:id="rId36"/>
    <p:sldId id="1427" r:id="rId37"/>
    <p:sldId id="1410" r:id="rId38"/>
    <p:sldId id="1430" r:id="rId39"/>
    <p:sldId id="1399" r:id="rId40"/>
    <p:sldId id="1407" r:id="rId41"/>
    <p:sldId id="1520" r:id="rId42"/>
    <p:sldId id="1522" r:id="rId43"/>
    <p:sldId id="1523"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ne Davis" initials="SD" lastIdx="8" clrIdx="0">
    <p:extLst>
      <p:ext uri="{19B8F6BF-5375-455C-9EA6-DF929625EA0E}">
        <p15:presenceInfo xmlns:p15="http://schemas.microsoft.com/office/powerpoint/2012/main" userId="76b3d29058682ad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7-09T09:33:46.128" idx="8">
    <p:pos x="10" y="10"/>
    <p:text>Graphic doesn't fit as text is hidden behind</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7B5A51-8CDB-0B4F-BC4B-8E16CCB8524F}" type="datetimeFigureOut">
              <a:rPr lang="en-US" smtClean="0"/>
              <a:t>9/13/19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40B7FF-E12B-084B-8268-FCDDE0349BE4}" type="slidenum">
              <a:rPr lang="en-US" smtClean="0"/>
              <a:t>‹#›</a:t>
            </a:fld>
            <a:endParaRPr lang="en-US"/>
          </a:p>
        </p:txBody>
      </p:sp>
    </p:spTree>
    <p:extLst>
      <p:ext uri="{BB962C8B-B14F-4D97-AF65-F5344CB8AC3E}">
        <p14:creationId xmlns:p14="http://schemas.microsoft.com/office/powerpoint/2010/main" val="2709598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ikipedia.org/wiki/Server_farm"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microsoft.com/en-us/azure/virtual-machines/windows/sizes-general#dv2-serie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docs.microsoft.com/en-us/azure/azure-functions/functions-overview" TargetMode="External"/><Relationship Id="rId3" Type="http://schemas.openxmlformats.org/officeDocument/2006/relationships/hyperlink" Target="https://docs.microsoft.com/en-us/azure/virtual-machines/" TargetMode="External"/><Relationship Id="rId7" Type="http://schemas.openxmlformats.org/officeDocument/2006/relationships/hyperlink" Target="https://docs.microsoft.com/en-us/azure/container-instances/container-instances-overview"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docs.microsoft.com/en-us/azure/aks/" TargetMode="External"/><Relationship Id="rId5" Type="http://schemas.openxmlformats.org/officeDocument/2006/relationships/hyperlink" Target="https://docs.microsoft.com/en-us/azure/service-fabric/service-fabric-overview" TargetMode="External"/><Relationship Id="rId10" Type="http://schemas.openxmlformats.org/officeDocument/2006/relationships/hyperlink" Target="https://docs.microsoft.com/en-us/azure/cloud-services/cloud-services-choose-me" TargetMode="External"/><Relationship Id="rId4" Type="http://schemas.openxmlformats.org/officeDocument/2006/relationships/hyperlink" Target="https://docs.microsoft.com/en-us/azure/app-service/app-service-value-prop-what-is" TargetMode="External"/><Relationship Id="rId9" Type="http://schemas.openxmlformats.org/officeDocument/2006/relationships/hyperlink" Target="https://docs.microsoft.com/en-us/azure/batch/batch-technical-overview"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azure/virtual-network/security-overview" TargetMode="External"/><Relationship Id="rId2" Type="http://schemas.openxmlformats.org/officeDocument/2006/relationships/slide" Target="../slides/slide27.xml"/><Relationship Id="rId1" Type="http://schemas.openxmlformats.org/officeDocument/2006/relationships/notesMaster" Target="../notesMasters/notesMaster1.xml"/><Relationship Id="rId5" Type="http://schemas.openxmlformats.org/officeDocument/2006/relationships/hyperlink" Target="http://azure.microsoft.com/services/expressroute/" TargetMode="External"/><Relationship Id="rId4" Type="http://schemas.openxmlformats.org/officeDocument/2006/relationships/hyperlink" Target="https://docs.microsoft.com/azure/vpn-gateway/vpn-gateway-multi-site"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On Azure this is broken down into three main categories,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(Click)</a:t>
            </a:r>
          </a:p>
          <a:p>
            <a:r>
              <a:rPr lang="en-US" sz="882" b="1" i="0" kern="1200" dirty="0">
                <a:solidFill>
                  <a:schemeClr val="tx1"/>
                </a:solidFill>
                <a:effectLst/>
                <a:latin typeface="Segoe UI Light" pitchFamily="34" charset="0"/>
                <a:ea typeface="+mn-ea"/>
                <a:cs typeface="+mn-cs"/>
              </a:rPr>
              <a:t>Infrastructure as a service (IaaS).</a:t>
            </a:r>
          </a:p>
          <a:p>
            <a:r>
              <a:rPr lang="en-US" sz="882" b="0" i="0" kern="1200" dirty="0">
                <a:solidFill>
                  <a:schemeClr val="tx1"/>
                </a:solidFill>
                <a:effectLst/>
                <a:latin typeface="Segoe UI Light" pitchFamily="34" charset="0"/>
                <a:ea typeface="+mn-ea"/>
                <a:cs typeface="+mn-cs"/>
              </a:rPr>
              <a:t>With IaaS, you provision VMs along with associated network and storage components. Software and applications are then deployed onto those VMs. IaaS is the closest compute model to a traditional on-premises environment, except that Microsoft manages the infrastructure. You still manage the individual VMs.</a:t>
            </a:r>
          </a:p>
          <a:p>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(Click)</a:t>
            </a:r>
          </a:p>
          <a:p>
            <a:r>
              <a:rPr lang="en-US" sz="882" b="1" i="0" kern="1200" dirty="0">
                <a:solidFill>
                  <a:schemeClr val="tx1"/>
                </a:solidFill>
                <a:effectLst/>
                <a:latin typeface="Segoe UI Light" pitchFamily="34" charset="0"/>
                <a:ea typeface="+mn-ea"/>
                <a:cs typeface="+mn-cs"/>
              </a:rPr>
              <a:t>Platform as a Service (PaaS) </a:t>
            </a:r>
            <a:r>
              <a:rPr lang="en-US" sz="882" b="0" i="0" kern="1200" dirty="0">
                <a:solidFill>
                  <a:schemeClr val="tx1"/>
                </a:solidFill>
                <a:effectLst/>
                <a:latin typeface="Segoe UI Light" pitchFamily="34" charset="0"/>
                <a:ea typeface="+mn-ea"/>
                <a:cs typeface="+mn-cs"/>
              </a:rPr>
              <a:t>is a managed hosting environment where you deploy applications and other resources without managing the VMs or networking resources. App services is a good example, where you simply set up the resource and deploy an application into it and Azure takes care of provisioning and updating VMs in the background for you.</a:t>
            </a:r>
          </a:p>
          <a:p>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(Click)</a:t>
            </a:r>
          </a:p>
          <a:p>
            <a:r>
              <a:rPr lang="en-US" sz="882" b="1" i="0" kern="1200" dirty="0">
                <a:solidFill>
                  <a:schemeClr val="tx1"/>
                </a:solidFill>
                <a:effectLst/>
                <a:latin typeface="Segoe UI Light" pitchFamily="34" charset="0"/>
                <a:ea typeface="+mn-ea"/>
                <a:cs typeface="+mn-cs"/>
              </a:rPr>
              <a:t>Functions as a service (</a:t>
            </a:r>
            <a:r>
              <a:rPr lang="en-US" sz="882" b="1" i="0" kern="1200" dirty="0" err="1">
                <a:solidFill>
                  <a:schemeClr val="tx1"/>
                </a:solidFill>
                <a:effectLst/>
                <a:latin typeface="Segoe UI Light" pitchFamily="34" charset="0"/>
                <a:ea typeface="+mn-ea"/>
                <a:cs typeface="+mn-cs"/>
              </a:rPr>
              <a:t>FaaS</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goes further in that you do not administer the compute resources and deploy into a hosting environment, you simply deploy your code, and the service automatically runs it. These services use a serverless architecture, and seamlessly scale up or down to whatever level necessary to handle the traffic. Azure Functions are a </a:t>
            </a:r>
            <a:r>
              <a:rPr lang="en-US" sz="882" b="0" i="0" kern="1200" dirty="0" err="1">
                <a:solidFill>
                  <a:schemeClr val="tx1"/>
                </a:solidFill>
                <a:effectLst/>
                <a:latin typeface="Segoe UI Light" pitchFamily="34" charset="0"/>
                <a:ea typeface="+mn-ea"/>
                <a:cs typeface="+mn-cs"/>
              </a:rPr>
              <a:t>FaaS</a:t>
            </a:r>
            <a:r>
              <a:rPr lang="en-US" sz="882" b="0" i="0" kern="1200" dirty="0">
                <a:solidFill>
                  <a:schemeClr val="tx1"/>
                </a:solidFill>
                <a:effectLst/>
                <a:latin typeface="Segoe UI Light" pitchFamily="34" charset="0"/>
                <a:ea typeface="+mn-ea"/>
                <a:cs typeface="+mn-cs"/>
              </a:rPr>
              <a:t> service.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9/13/19 10:03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394888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choosing the Azure region or regions that you will deploy to, be certain to consider which Azure services your solution will require. Not all Azure services are available in every region. Also, consider the network latency when choosing a region. Ideally, you want the workload to be as close to the end users as possible to improve performance. Don't forget to keep paired regions in mind, as this will impact resiliency and recoverability. Pricing varies between Azure regions and depending on workloads, savings could be made deploying resources in other regions, subject to regulatory, privacy and performance requirements.</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3636334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Availability zones (preview) allow for low latency connectivity of applications between datacenters. They are not globally available, so check the region that you use. AV sets will be discussed in the next slide.</a:t>
            </a:r>
          </a:p>
        </p:txBody>
      </p:sp>
      <p:sp>
        <p:nvSpPr>
          <p:cNvPr id="4" name="Slide Number Placeholder 3"/>
          <p:cNvSpPr>
            <a:spLocks noGrp="1"/>
          </p:cNvSpPr>
          <p:nvPr>
            <p:ph type="sldNum" sz="quarter" idx="10"/>
          </p:nvPr>
        </p:nvSpPr>
        <p:spPr/>
        <p:txBody>
          <a:bodyPr/>
          <a:lstStyle/>
          <a:p>
            <a:fld id="{C685E2BD-151F-42C1-BC47-DA674FB81C0C}" type="slidenum">
              <a:rPr lang="en-US" smtClean="0"/>
              <a:t>18</a:t>
            </a:fld>
            <a:endParaRPr lang="en-US" dirty="0"/>
          </a:p>
        </p:txBody>
      </p:sp>
    </p:spTree>
    <p:extLst>
      <p:ext uri="{BB962C8B-B14F-4D97-AF65-F5344CB8AC3E}">
        <p14:creationId xmlns:p14="http://schemas.microsoft.com/office/powerpoint/2010/main" val="1092843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Offering designed to protect apps from datacenter failures. Unique physical locations each with 1 or more datacenters with independent power, cooling and networking. Each AV region has a minimum of 3 separate zones in each region it is available in. Each VM is deployed in its own Fault Domain and Update Domain. Support synchronous replication with AV Zone and Asynchronous across regions. Not available across all regions or for all services. No extra cost for AV Zones but will result in additional charges for inter-Availability zone VM-VM data transfer charges.</a:t>
            </a:r>
          </a:p>
          <a:p>
            <a:r>
              <a:rPr lang="en-US" dirty="0"/>
              <a:t>https://</a:t>
            </a:r>
            <a:r>
              <a:rPr lang="en-US" dirty="0" err="1"/>
              <a:t>docs.microsoft.com</a:t>
            </a:r>
            <a:r>
              <a:rPr lang="en-US" dirty="0"/>
              <a:t>/</a:t>
            </a:r>
            <a:r>
              <a:rPr lang="en-US" dirty="0" err="1"/>
              <a:t>en</a:t>
            </a:r>
            <a:r>
              <a:rPr lang="en-US" dirty="0"/>
              <a:t>-us/azure/availability-zones/</a:t>
            </a:r>
            <a:r>
              <a:rPr lang="en-US" dirty="0" err="1"/>
              <a:t>az</a:t>
            </a:r>
            <a:r>
              <a:rPr lang="en-US" dirty="0"/>
              <a:t>-overview</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9/13/19 10:03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989361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Azure App Service is a Platform-as-a-Service, or PaaS, offering in Microsoft Azure that provides an integrated cloud app platform for delivering modern enterprise apps across cloud and mobile devices. You can create web and mobile apps for any platform or device. Integrate you apps with SaaS services, connect with on-premises applications, and automate your business processes. Azure App Service runs your apps on fully managed virtual machines with your choice of shared or dedicated server resources.</a:t>
            </a:r>
          </a:p>
        </p:txBody>
      </p:sp>
      <p:sp>
        <p:nvSpPr>
          <p:cNvPr id="4" name="Slide Number Placeholder 3"/>
          <p:cNvSpPr>
            <a:spLocks noGrp="1"/>
          </p:cNvSpPr>
          <p:nvPr>
            <p:ph type="sldNum" sz="quarter" idx="5"/>
          </p:nvPr>
        </p:nvSpPr>
        <p:spPr/>
        <p:txBody>
          <a:bodyPr/>
          <a:lstStyle/>
          <a:p>
            <a:fld id="{71A41F1F-90BE-488A-B820-D47438566D65}" type="slidenum">
              <a:rPr lang="en-US" smtClean="0"/>
              <a:t>20</a:t>
            </a:fld>
            <a:endParaRPr lang="en-US" dirty="0"/>
          </a:p>
        </p:txBody>
      </p:sp>
    </p:spTree>
    <p:extLst>
      <p:ext uri="{BB962C8B-B14F-4D97-AF65-F5344CB8AC3E}">
        <p14:creationId xmlns:p14="http://schemas.microsoft.com/office/powerpoint/2010/main" val="673597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Azure App Service as a Platform as a Service (or PaaS) platform is the foundation for a number of other Azure services built to help you build, host, and manage applications in the cloud. The core pieces of these services is the Azure Web App service, which we’ll discuss in further detail shortly, and it extends out to a few others as well: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API Apps helps you host and manage API in the cloud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Mobile Apps helps you host and manage the backend data API for native mobile apps running on devices,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Web Apps for Containers enables you to use a container model with Azure App Service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Logic Apps enables code free development of business process and workflow automation to connect and integrate disparate system more easily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Azure Functions offers a Serverless compute that further abstracts things out so you can focus more on the business logic needed, and less on the plumbing code that every application needs to be hosted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Notification Hubs is a messaging services that compliments App Service, enabling the ability to integrate Native Mobile Push Notifications into your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there are many other services within Azure that also compliment App Service very nicely as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these various offerings of Azure App Service, you can host just about any custom application, or even OSS applications your organization needs.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1A41F1F-90BE-488A-B820-D47438566D65}" type="slidenum">
              <a:rPr lang="en-US" smtClean="0"/>
              <a:t>21</a:t>
            </a:fld>
            <a:endParaRPr lang="en-US" dirty="0"/>
          </a:p>
        </p:txBody>
      </p:sp>
    </p:spTree>
    <p:extLst>
      <p:ext uri="{BB962C8B-B14F-4D97-AF65-F5344CB8AC3E}">
        <p14:creationId xmlns:p14="http://schemas.microsoft.com/office/powerpoint/2010/main" val="1077568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1A41F1F-90BE-488A-B820-D47438566D65}" type="slidenum">
              <a:rPr lang="en-US" smtClean="0"/>
              <a:t>22</a:t>
            </a:fld>
            <a:endParaRPr lang="en-US" dirty="0"/>
          </a:p>
        </p:txBody>
      </p:sp>
    </p:spTree>
    <p:extLst>
      <p:ext uri="{BB962C8B-B14F-4D97-AF65-F5344CB8AC3E}">
        <p14:creationId xmlns:p14="http://schemas.microsoft.com/office/powerpoint/2010/main" val="358931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App Service, an app runs in an </a:t>
            </a:r>
            <a:r>
              <a:rPr lang="en-US" sz="1200" b="0" i="1" kern="1200" dirty="0">
                <a:solidFill>
                  <a:schemeClr val="tx1"/>
                </a:solidFill>
                <a:effectLst/>
                <a:latin typeface="+mn-lt"/>
                <a:ea typeface="+mn-ea"/>
                <a:cs typeface="+mn-cs"/>
              </a:rPr>
              <a:t>App Service plan</a:t>
            </a:r>
            <a:r>
              <a:rPr lang="en-US" sz="1200" b="0" i="0" kern="1200" dirty="0">
                <a:solidFill>
                  <a:schemeClr val="tx1"/>
                </a:solidFill>
                <a:effectLst/>
                <a:latin typeface="+mn-lt"/>
                <a:ea typeface="+mn-ea"/>
                <a:cs typeface="+mn-cs"/>
              </a:rPr>
              <a:t>. An App Service plan defines a set of compute resources for a web app to run. These compute resources are analogous to the </a:t>
            </a:r>
            <a:r>
              <a:rPr lang="en-US" sz="1200" b="0" i="1" u="sng" kern="1200" dirty="0">
                <a:solidFill>
                  <a:schemeClr val="tx1"/>
                </a:solidFill>
                <a:effectLst/>
                <a:latin typeface="+mn-lt"/>
                <a:ea typeface="+mn-ea"/>
                <a:cs typeface="+mn-cs"/>
                <a:hlinkClick r:id="rId3"/>
              </a:rPr>
              <a:t>server farm</a:t>
            </a:r>
            <a:r>
              <a:rPr lang="en-US" sz="1200" b="0" i="0" kern="1200" dirty="0">
                <a:solidFill>
                  <a:schemeClr val="tx1"/>
                </a:solidFill>
                <a:effectLst/>
                <a:latin typeface="+mn-lt"/>
                <a:ea typeface="+mn-ea"/>
                <a:cs typeface="+mn-cs"/>
              </a:rPr>
              <a:t> in conventional web hosting. One or more apps can be configured to run on the same computing resources (or in the same App Service plan).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you create an App Service plan in a certain region (for example, West Europe), a set of compute resources is created for that plan in that region. Whatever apps you put into this App Service plan run on these compute resources as defined by your App Service plan.</a:t>
            </a:r>
            <a:endParaRPr lang="en-US" dirty="0"/>
          </a:p>
        </p:txBody>
      </p:sp>
      <p:sp>
        <p:nvSpPr>
          <p:cNvPr id="4" name="Slide Number Placeholder 3"/>
          <p:cNvSpPr>
            <a:spLocks noGrp="1"/>
          </p:cNvSpPr>
          <p:nvPr>
            <p:ph type="sldNum" sz="quarter" idx="5"/>
          </p:nvPr>
        </p:nvSpPr>
        <p:spPr/>
        <p:txBody>
          <a:bodyPr/>
          <a:lstStyle/>
          <a:p>
            <a:fld id="{71A41F1F-90BE-488A-B820-D47438566D65}" type="slidenum">
              <a:rPr lang="en-US" smtClean="0"/>
              <a:t>23</a:t>
            </a:fld>
            <a:endParaRPr lang="en-US" dirty="0"/>
          </a:p>
        </p:txBody>
      </p:sp>
    </p:spTree>
    <p:extLst>
      <p:ext uri="{BB962C8B-B14F-4D97-AF65-F5344CB8AC3E}">
        <p14:creationId xmlns:p14="http://schemas.microsoft.com/office/powerpoint/2010/main" val="38362883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pricing tier</a:t>
            </a:r>
            <a:r>
              <a:rPr lang="en-US" sz="1200" b="0" i="0" kern="1200" dirty="0">
                <a:solidFill>
                  <a:schemeClr val="tx1"/>
                </a:solidFill>
                <a:effectLst/>
                <a:latin typeface="+mn-lt"/>
                <a:ea typeface="+mn-ea"/>
                <a:cs typeface="+mn-cs"/>
              </a:rPr>
              <a:t> of an App Service plan determines what App Service features you get and how much you pay for the plan. There are a few categories of pricing tiers: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Shared compute</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Free</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Shared</a:t>
            </a:r>
            <a:r>
              <a:rPr lang="en-US" sz="1200" b="0" i="0" kern="1200" dirty="0">
                <a:solidFill>
                  <a:schemeClr val="tx1"/>
                </a:solidFill>
                <a:effectLst/>
                <a:latin typeface="+mn-lt"/>
                <a:ea typeface="+mn-ea"/>
                <a:cs typeface="+mn-cs"/>
              </a:rPr>
              <a:t>, the two base tiers, runs an app on the same Azure VM as other App Service apps, including apps of other customers. These tiers allocate CPU quotas to each app that runs on the shared resources, and the resources cannot scale out.</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Dedicated compute</a:t>
            </a:r>
            <a:r>
              <a:rPr lang="en-US" sz="1200" b="0" i="0" kern="1200" dirty="0">
                <a:solidFill>
                  <a:schemeClr val="tx1"/>
                </a:solidFill>
                <a:effectLst/>
                <a:latin typeface="+mn-lt"/>
                <a:ea typeface="+mn-ea"/>
                <a:cs typeface="+mn-cs"/>
              </a:rPr>
              <a:t>: The </a:t>
            </a:r>
            <a:r>
              <a:rPr lang="en-US" sz="1200" b="1" i="0" kern="1200" dirty="0">
                <a:solidFill>
                  <a:schemeClr val="tx1"/>
                </a:solidFill>
                <a:effectLst/>
                <a:latin typeface="+mn-lt"/>
                <a:ea typeface="+mn-ea"/>
                <a:cs typeface="+mn-cs"/>
              </a:rPr>
              <a:t>Basic</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Standard</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Premium</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PremiumV2</a:t>
            </a:r>
            <a:r>
              <a:rPr lang="en-US" sz="1200" b="0" i="0" kern="1200" dirty="0">
                <a:solidFill>
                  <a:schemeClr val="tx1"/>
                </a:solidFill>
                <a:effectLst/>
                <a:latin typeface="+mn-lt"/>
                <a:ea typeface="+mn-ea"/>
                <a:cs typeface="+mn-cs"/>
              </a:rPr>
              <a:t> tiers run apps on dedicated Azure VMs. Only apps in the same App Service plan share the same compute resources. The higher the tier, the more VM instances are available to you for scale-out.</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Isolated</a:t>
            </a:r>
            <a:r>
              <a:rPr lang="en-US" sz="1200" b="0" i="0" kern="1200" dirty="0">
                <a:solidFill>
                  <a:schemeClr val="tx1"/>
                </a:solidFill>
                <a:effectLst/>
                <a:latin typeface="+mn-lt"/>
                <a:ea typeface="+mn-ea"/>
                <a:cs typeface="+mn-cs"/>
              </a:rPr>
              <a:t>: This tier runs dedicated Azure VMs on dedicated Azure Virtual Networks, which provides network isolation on top of compute isolation to your apps. It provides the maximum scale-out capabilities.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Consumption</a:t>
            </a:r>
            <a:r>
              <a:rPr lang="en-US" sz="1200" b="0" i="0" kern="1200" dirty="0">
                <a:solidFill>
                  <a:schemeClr val="tx1"/>
                </a:solidFill>
                <a:effectLst/>
                <a:latin typeface="+mn-lt"/>
                <a:ea typeface="+mn-ea"/>
                <a:cs typeface="+mn-cs"/>
              </a:rPr>
              <a:t>: This tier is only available to Azure Function Apps. It scales the functions dynamically depending on workload. </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NOTE: App Service Free and Shared (preview) hosting plans are base tiers that run on the same Azure VM as other App Service apps. Some apps may belong to other customers. These tiers are intended to be used only for development and testing purposes.</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new </a:t>
            </a:r>
            <a:r>
              <a:rPr lang="en-US" sz="1200" b="1" i="0" kern="1200" dirty="0">
                <a:solidFill>
                  <a:schemeClr val="tx1"/>
                </a:solidFill>
                <a:effectLst/>
                <a:latin typeface="+mn-lt"/>
                <a:ea typeface="+mn-ea"/>
                <a:cs typeface="+mn-cs"/>
              </a:rPr>
              <a:t>PremiumV2</a:t>
            </a:r>
            <a:r>
              <a:rPr lang="en-US" sz="1200" b="0" i="0" kern="1200" dirty="0">
                <a:solidFill>
                  <a:schemeClr val="tx1"/>
                </a:solidFill>
                <a:effectLst/>
                <a:latin typeface="+mn-lt"/>
                <a:ea typeface="+mn-ea"/>
                <a:cs typeface="+mn-cs"/>
              </a:rPr>
              <a:t> pricing tier provides </a:t>
            </a:r>
            <a:r>
              <a:rPr lang="en-US" sz="1200" b="1" i="0" u="sng" kern="1200" dirty="0">
                <a:solidFill>
                  <a:schemeClr val="tx1"/>
                </a:solidFill>
                <a:effectLst/>
                <a:latin typeface="+mn-lt"/>
                <a:ea typeface="+mn-ea"/>
                <a:cs typeface="+mn-cs"/>
                <a:hlinkClick r:id="rId3"/>
              </a:rPr>
              <a:t>Dv2-series VMs</a:t>
            </a:r>
            <a:r>
              <a:rPr lang="en-US" sz="1200" b="0" i="0" kern="1200" dirty="0">
                <a:solidFill>
                  <a:schemeClr val="tx1"/>
                </a:solidFill>
                <a:effectLst/>
                <a:latin typeface="+mn-lt"/>
                <a:ea typeface="+mn-ea"/>
                <a:cs typeface="+mn-cs"/>
              </a:rPr>
              <a:t> with faster processors, SSD storage, and double memory-to-core ratio compared to </a:t>
            </a:r>
            <a:r>
              <a:rPr lang="en-US" sz="1200" b="1" i="0" kern="1200" dirty="0">
                <a:solidFill>
                  <a:schemeClr val="tx1"/>
                </a:solidFill>
                <a:effectLst/>
                <a:latin typeface="+mn-lt"/>
                <a:ea typeface="+mn-ea"/>
                <a:cs typeface="+mn-cs"/>
              </a:rPr>
              <a:t>Standard</a:t>
            </a:r>
            <a:r>
              <a:rPr lang="en-US" sz="1200" b="0" i="0" kern="1200" dirty="0">
                <a:solidFill>
                  <a:schemeClr val="tx1"/>
                </a:solidFill>
                <a:effectLst/>
                <a:latin typeface="+mn-lt"/>
                <a:ea typeface="+mn-ea"/>
                <a:cs typeface="+mn-cs"/>
              </a:rPr>
              <a:t> tier. </a:t>
            </a:r>
            <a:r>
              <a:rPr lang="en-US" sz="1200" b="1" i="0" kern="1200" dirty="0">
                <a:solidFill>
                  <a:schemeClr val="tx1"/>
                </a:solidFill>
                <a:effectLst/>
                <a:latin typeface="+mn-lt"/>
                <a:ea typeface="+mn-ea"/>
                <a:cs typeface="+mn-cs"/>
              </a:rPr>
              <a:t>PremiumV2</a:t>
            </a:r>
            <a:r>
              <a:rPr lang="en-US" sz="1200" b="0" i="0" kern="1200" dirty="0">
                <a:solidFill>
                  <a:schemeClr val="tx1"/>
                </a:solidFill>
                <a:effectLst/>
                <a:latin typeface="+mn-lt"/>
                <a:ea typeface="+mn-ea"/>
                <a:cs typeface="+mn-cs"/>
              </a:rPr>
              <a:t> also supports higher scale via increased instance count while still providing all the advanced capabilities found in the Standard plan. All features available in the existing </a:t>
            </a:r>
            <a:r>
              <a:rPr lang="en-US" sz="1200" b="1" i="0" kern="1200" dirty="0">
                <a:solidFill>
                  <a:schemeClr val="tx1"/>
                </a:solidFill>
                <a:effectLst/>
                <a:latin typeface="+mn-lt"/>
                <a:ea typeface="+mn-ea"/>
                <a:cs typeface="+mn-cs"/>
              </a:rPr>
              <a:t>Premium</a:t>
            </a:r>
            <a:r>
              <a:rPr lang="en-US" sz="1200" b="0" i="0" kern="1200" dirty="0">
                <a:solidFill>
                  <a:schemeClr val="tx1"/>
                </a:solidFill>
                <a:effectLst/>
                <a:latin typeface="+mn-lt"/>
                <a:ea typeface="+mn-ea"/>
                <a:cs typeface="+mn-cs"/>
              </a:rPr>
              <a:t> tier are included in </a:t>
            </a:r>
            <a:r>
              <a:rPr lang="en-US" sz="1200" b="1" i="0" kern="1200" dirty="0">
                <a:solidFill>
                  <a:schemeClr val="tx1"/>
                </a:solidFill>
                <a:effectLst/>
                <a:latin typeface="+mn-lt"/>
                <a:ea typeface="+mn-ea"/>
                <a:cs typeface="+mn-cs"/>
              </a:rPr>
              <a:t>PremiumV2</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Similar to other dedicated tiers, three VM sizes are available for this tier:</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Small (one CPU core, 3.5 </a:t>
            </a:r>
            <a:r>
              <a:rPr lang="en-US" sz="1200" b="0" i="0" kern="1200" dirty="0" err="1">
                <a:solidFill>
                  <a:schemeClr val="tx1"/>
                </a:solidFill>
                <a:effectLst/>
                <a:latin typeface="+mn-lt"/>
                <a:ea typeface="+mn-ea"/>
                <a:cs typeface="+mn-cs"/>
              </a:rPr>
              <a:t>GiB</a:t>
            </a:r>
            <a:r>
              <a:rPr lang="en-US" sz="1200" b="0" i="0" kern="1200" dirty="0">
                <a:solidFill>
                  <a:schemeClr val="tx1"/>
                </a:solidFill>
                <a:effectLst/>
                <a:latin typeface="+mn-lt"/>
                <a:ea typeface="+mn-ea"/>
                <a:cs typeface="+mn-cs"/>
              </a:rPr>
              <a:t> of memory)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Medium (two CPU cores, 7 </a:t>
            </a:r>
            <a:r>
              <a:rPr lang="en-US" sz="1200" b="0" i="0" kern="1200" dirty="0" err="1">
                <a:solidFill>
                  <a:schemeClr val="tx1"/>
                </a:solidFill>
                <a:effectLst/>
                <a:latin typeface="+mn-lt"/>
                <a:ea typeface="+mn-ea"/>
                <a:cs typeface="+mn-cs"/>
              </a:rPr>
              <a:t>GiB</a:t>
            </a:r>
            <a:r>
              <a:rPr lang="en-US" sz="1200" b="0" i="0" kern="1200" dirty="0">
                <a:solidFill>
                  <a:schemeClr val="tx1"/>
                </a:solidFill>
                <a:effectLst/>
                <a:latin typeface="+mn-lt"/>
                <a:ea typeface="+mn-ea"/>
                <a:cs typeface="+mn-cs"/>
              </a:rPr>
              <a:t> of memory)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Large (four CPU cores, 14 </a:t>
            </a:r>
            <a:r>
              <a:rPr lang="en-US" sz="1200" b="0" i="0" kern="1200" dirty="0" err="1">
                <a:solidFill>
                  <a:schemeClr val="tx1"/>
                </a:solidFill>
                <a:effectLst/>
                <a:latin typeface="+mn-lt"/>
                <a:ea typeface="+mn-ea"/>
                <a:cs typeface="+mn-cs"/>
              </a:rPr>
              <a:t>GiB</a:t>
            </a:r>
            <a:r>
              <a:rPr lang="en-US" sz="1200" b="0" i="0" kern="1200" dirty="0">
                <a:solidFill>
                  <a:schemeClr val="tx1"/>
                </a:solidFill>
                <a:effectLst/>
                <a:latin typeface="+mn-lt"/>
                <a:ea typeface="+mn-ea"/>
                <a:cs typeface="+mn-cs"/>
              </a:rPr>
              <a:t> of memory)</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1A41F1F-90BE-488A-B820-D47438566D65}" type="slidenum">
              <a:rPr lang="en-US" smtClean="0"/>
              <a:t>24</a:t>
            </a:fld>
            <a:endParaRPr lang="en-US" dirty="0"/>
          </a:p>
        </p:txBody>
      </p:sp>
    </p:spTree>
    <p:extLst>
      <p:ext uri="{BB962C8B-B14F-4D97-AF65-F5344CB8AC3E}">
        <p14:creationId xmlns:p14="http://schemas.microsoft.com/office/powerpoint/2010/main" val="28453211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Earlier we saw there is an isolated tier available for App Service Plans. In order to run an isolated tier, we first create an App Service Environment.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Azure App Service Environment is an Azure App Service feature that provides a fully isolated and dedicated environment for securely running App Service apps at high scale. This capability can host your:</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Windows web apps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Linux web apps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Docker containers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Mobile apps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Functions</a:t>
            </a:r>
          </a:p>
          <a:p>
            <a:endParaRPr lang="en-US" dirty="0"/>
          </a:p>
          <a:p>
            <a:r>
              <a:rPr lang="en-US" sz="1200" b="0" i="0" kern="1200" dirty="0">
                <a:solidFill>
                  <a:schemeClr val="tx1"/>
                </a:solidFill>
                <a:effectLst/>
                <a:latin typeface="+mn-lt"/>
                <a:ea typeface="+mn-ea"/>
                <a:cs typeface="+mn-cs"/>
              </a:rPr>
              <a:t>App Service environments (ASEs) are appropriate for application workloads that require: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Very high scale.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Isolation and secure network access.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High memory utilization.</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Customers can create multiple ASEs within a single Azure region or across multiple Azure regions. This flexibility makes ASEs ideal for horizontally scaling stateless application tiers in support of high RPS workloads.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ASEs are isolated to running only a single customer's applications and are always deployed into a virtual network. Customers have fine-grained control over inbound and outbound application network traffic. Applications can establish high-speed secure connections over VPNs to on-premises corporate resources.</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1A41F1F-90BE-488A-B820-D47438566D65}" type="slidenum">
              <a:rPr lang="en-US" smtClean="0"/>
              <a:t>25</a:t>
            </a:fld>
            <a:endParaRPr lang="en-US" dirty="0"/>
          </a:p>
        </p:txBody>
      </p:sp>
    </p:spTree>
    <p:extLst>
      <p:ext uri="{BB962C8B-B14F-4D97-AF65-F5344CB8AC3E}">
        <p14:creationId xmlns:p14="http://schemas.microsoft.com/office/powerpoint/2010/main" val="2657750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ASE is dedicated exclusively to a single subscription and can host 100 App Service Plan instances. The range can span 100 instances in a single App Service plan to 100 single-instance App Service plans, and everything in between.</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 ASE is composed of front ends and workers. Front ends are responsible for HTTP/HTTPS termination and automatic load balancing of app requests within an ASE. Front ends are automatically added as the App Service plans in the ASE are scaled out.</a:t>
            </a:r>
          </a:p>
          <a:p>
            <a:br>
              <a:rPr lang="en-US" dirty="0"/>
            </a:br>
            <a:r>
              <a:rPr lang="en-US" sz="1200" b="0" i="0" kern="1200" dirty="0">
                <a:solidFill>
                  <a:schemeClr val="tx1"/>
                </a:solidFill>
                <a:effectLst/>
                <a:latin typeface="+mn-lt"/>
                <a:ea typeface="+mn-ea"/>
                <a:cs typeface="+mn-cs"/>
              </a:rPr>
              <a:t>Workers are roles that host customer apps. Workers are available in three fixed sizes: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One vCPU/3.5 GB RAM</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Two vCPU/7 GB RAM</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Four vCPU/14 GB RAM</a:t>
            </a:r>
          </a:p>
          <a:p>
            <a:endParaRPr lang="en-US" dirty="0"/>
          </a:p>
          <a:p>
            <a:r>
              <a:rPr lang="en-US" sz="1200" b="0" i="0" kern="1200" dirty="0">
                <a:solidFill>
                  <a:schemeClr val="tx1"/>
                </a:solidFill>
                <a:effectLst/>
                <a:latin typeface="+mn-lt"/>
                <a:ea typeface="+mn-ea"/>
                <a:cs typeface="+mn-cs"/>
              </a:rPr>
              <a:t>Customers do not need to manage front ends and workers. All infrastructure is automatically added as customers scale out their App Service plans. As App Service plans are created or scaled in an ASE, the required infrastructure is added or removed as appropriate.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is a flat monthly rate for an ASE that pays for the infrastructure and doesn't change with the size of the ASE. In addition, there is a cost per App Service plan vCPU. All apps hosted in an ASE are in the Isolated pricing SKU.</a:t>
            </a:r>
            <a:endParaRPr lang="en-US" dirty="0"/>
          </a:p>
        </p:txBody>
      </p:sp>
      <p:sp>
        <p:nvSpPr>
          <p:cNvPr id="4" name="Slide Number Placeholder 3"/>
          <p:cNvSpPr>
            <a:spLocks noGrp="1"/>
          </p:cNvSpPr>
          <p:nvPr>
            <p:ph type="sldNum" sz="quarter" idx="5"/>
          </p:nvPr>
        </p:nvSpPr>
        <p:spPr/>
        <p:txBody>
          <a:bodyPr/>
          <a:lstStyle/>
          <a:p>
            <a:fld id="{71A41F1F-90BE-488A-B820-D47438566D65}" type="slidenum">
              <a:rPr lang="en-US" smtClean="0"/>
              <a:t>26</a:t>
            </a:fld>
            <a:endParaRPr lang="en-US" dirty="0"/>
          </a:p>
        </p:txBody>
      </p:sp>
    </p:spTree>
    <p:extLst>
      <p:ext uri="{BB962C8B-B14F-4D97-AF65-F5344CB8AC3E}">
        <p14:creationId xmlns:p14="http://schemas.microsoft.com/office/powerpoint/2010/main" val="4199467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hlinkClick r:id="rId3"/>
              </a:rPr>
              <a:t>Virtual Machines</a:t>
            </a:r>
            <a:r>
              <a:rPr lang="en-US" sz="882" b="0" i="0" kern="1200" dirty="0">
                <a:solidFill>
                  <a:schemeClr val="tx1"/>
                </a:solidFill>
                <a:effectLst/>
                <a:latin typeface="Segoe UI Light" pitchFamily="34" charset="0"/>
                <a:ea typeface="+mn-ea"/>
                <a:cs typeface="+mn-cs"/>
              </a:rPr>
              <a:t> are an IaaS service, allowing you to deploy and manage VMs inside a virtual network (</a:t>
            </a:r>
            <a:r>
              <a:rPr lang="en-US" sz="882" b="0" i="0" kern="1200" dirty="0" err="1">
                <a:solidFill>
                  <a:schemeClr val="tx1"/>
                </a:solidFill>
                <a:effectLst/>
                <a:latin typeface="Segoe UI Light" pitchFamily="34" charset="0"/>
                <a:ea typeface="+mn-ea"/>
                <a:cs typeface="+mn-cs"/>
              </a:rPr>
              <a:t>VNet</a:t>
            </a:r>
            <a:r>
              <a:rPr lang="en-US" sz="882" b="0" i="0" kern="1200" dirty="0">
                <a:solidFill>
                  <a:schemeClr val="tx1"/>
                </a:solidFill>
                <a:effectLst/>
                <a:latin typeface="Segoe UI Light" pitchFamily="34" charset="0"/>
                <a:ea typeface="+mn-ea"/>
                <a:cs typeface="+mn-cs"/>
              </a:rPr>
              <a:t>).</a:t>
            </a:r>
          </a:p>
          <a:p>
            <a:r>
              <a:rPr lang="en-US" sz="882" b="0" i="0" u="none" strike="noStrike" kern="1200" dirty="0">
                <a:solidFill>
                  <a:schemeClr val="tx1"/>
                </a:solidFill>
                <a:effectLst/>
                <a:latin typeface="Segoe UI Light" pitchFamily="34" charset="0"/>
                <a:ea typeface="+mn-ea"/>
                <a:cs typeface="+mn-cs"/>
                <a:hlinkClick r:id="rId4"/>
              </a:rPr>
              <a:t>App Service</a:t>
            </a:r>
            <a:r>
              <a:rPr lang="en-US" sz="882" b="0" i="0" kern="1200" dirty="0">
                <a:solidFill>
                  <a:schemeClr val="tx1"/>
                </a:solidFill>
                <a:effectLst/>
                <a:latin typeface="Segoe UI Light" pitchFamily="34" charset="0"/>
                <a:ea typeface="+mn-ea"/>
                <a:cs typeface="+mn-cs"/>
              </a:rPr>
              <a:t> is a managed PaaS offering for hosting web apps, mobile app back ends, RESTful APIs, or automated business processes.</a:t>
            </a:r>
          </a:p>
          <a:p>
            <a:r>
              <a:rPr lang="en-US" sz="882" b="0" i="0" u="none" strike="noStrike" kern="1200" dirty="0">
                <a:solidFill>
                  <a:schemeClr val="tx1"/>
                </a:solidFill>
                <a:effectLst/>
                <a:latin typeface="Segoe UI Light" pitchFamily="34" charset="0"/>
                <a:ea typeface="+mn-ea"/>
                <a:cs typeface="+mn-cs"/>
                <a:hlinkClick r:id="rId5"/>
              </a:rPr>
              <a:t>Service Fabric</a:t>
            </a:r>
            <a:r>
              <a:rPr lang="en-US" sz="882" b="0" i="0" kern="1200" dirty="0">
                <a:solidFill>
                  <a:schemeClr val="tx1"/>
                </a:solidFill>
                <a:effectLst/>
                <a:latin typeface="Segoe UI Light" pitchFamily="34" charset="0"/>
                <a:ea typeface="+mn-ea"/>
                <a:cs typeface="+mn-cs"/>
              </a:rPr>
              <a:t> is a distributed systems platform that can run in many environments, including Azure or on premises. Service Fabric is an orchestrator of microservices across a cluster of machines.</a:t>
            </a:r>
          </a:p>
          <a:p>
            <a:r>
              <a:rPr lang="en-US" sz="882" b="0" i="0" u="none" strike="noStrike" kern="1200" dirty="0">
                <a:solidFill>
                  <a:schemeClr val="tx1"/>
                </a:solidFill>
                <a:effectLst/>
                <a:latin typeface="Segoe UI Light" pitchFamily="34" charset="0"/>
                <a:ea typeface="+mn-ea"/>
                <a:cs typeface="+mn-cs"/>
                <a:hlinkClick r:id="rId6"/>
              </a:rPr>
              <a:t>Azure Kubernetes Service</a:t>
            </a:r>
            <a:r>
              <a:rPr lang="en-US" sz="882" b="0" i="0" kern="1200" dirty="0">
                <a:solidFill>
                  <a:schemeClr val="tx1"/>
                </a:solidFill>
                <a:effectLst/>
                <a:latin typeface="Segoe UI Light" pitchFamily="34" charset="0"/>
                <a:ea typeface="+mn-ea"/>
                <a:cs typeface="+mn-cs"/>
              </a:rPr>
              <a:t> manages a hosted Kubernetes service for running containerized applications.</a:t>
            </a:r>
          </a:p>
          <a:p>
            <a:r>
              <a:rPr lang="en-US" sz="882" b="0" i="0" u="none" strike="noStrike" kern="1200" dirty="0">
                <a:solidFill>
                  <a:schemeClr val="tx1"/>
                </a:solidFill>
                <a:effectLst/>
                <a:latin typeface="Segoe UI Light" pitchFamily="34" charset="0"/>
                <a:ea typeface="+mn-ea"/>
                <a:cs typeface="+mn-cs"/>
                <a:hlinkClick r:id="rId7"/>
              </a:rPr>
              <a:t>Azure Container Instances</a:t>
            </a:r>
            <a:r>
              <a:rPr lang="en-US" sz="882" b="0" i="0" kern="1200" dirty="0">
                <a:solidFill>
                  <a:schemeClr val="tx1"/>
                </a:solidFill>
                <a:effectLst/>
                <a:latin typeface="Segoe UI Light" pitchFamily="34" charset="0"/>
                <a:ea typeface="+mn-ea"/>
                <a:cs typeface="+mn-cs"/>
              </a:rPr>
              <a:t> offer the fastest and simplest way to run a container in Azure, without having to provision any virtual machines and without having to adopt a higher-level service.</a:t>
            </a:r>
          </a:p>
          <a:p>
            <a:r>
              <a:rPr lang="en-US" sz="882" b="0" i="0" u="none" strike="noStrike" kern="1200" dirty="0">
                <a:solidFill>
                  <a:schemeClr val="tx1"/>
                </a:solidFill>
                <a:effectLst/>
                <a:latin typeface="Segoe UI Light" pitchFamily="34" charset="0"/>
                <a:ea typeface="+mn-ea"/>
                <a:cs typeface="+mn-cs"/>
                <a:hlinkClick r:id="rId8"/>
              </a:rPr>
              <a:t>Azure Functions</a:t>
            </a:r>
            <a:r>
              <a:rPr lang="en-US" sz="882" b="0" i="0" kern="1200" dirty="0">
                <a:solidFill>
                  <a:schemeClr val="tx1"/>
                </a:solidFill>
                <a:effectLst/>
                <a:latin typeface="Segoe UI Light" pitchFamily="34" charset="0"/>
                <a:ea typeface="+mn-ea"/>
                <a:cs typeface="+mn-cs"/>
              </a:rPr>
              <a:t> is a managed </a:t>
            </a:r>
            <a:r>
              <a:rPr lang="en-US" sz="882" b="0" i="0" kern="1200" dirty="0" err="1">
                <a:solidFill>
                  <a:schemeClr val="tx1"/>
                </a:solidFill>
                <a:effectLst/>
                <a:latin typeface="Segoe UI Light" pitchFamily="34" charset="0"/>
                <a:ea typeface="+mn-ea"/>
                <a:cs typeface="+mn-cs"/>
              </a:rPr>
              <a:t>FaaS</a:t>
            </a:r>
            <a:r>
              <a:rPr lang="en-US" sz="882" b="0" i="0" kern="1200" dirty="0">
                <a:solidFill>
                  <a:schemeClr val="tx1"/>
                </a:solidFill>
                <a:effectLst/>
                <a:latin typeface="Segoe UI Light" pitchFamily="34" charset="0"/>
                <a:ea typeface="+mn-ea"/>
                <a:cs typeface="+mn-cs"/>
              </a:rPr>
              <a:t> service.</a:t>
            </a:r>
          </a:p>
          <a:p>
            <a:r>
              <a:rPr lang="en-US" sz="882" b="0" i="0" u="none" strike="noStrike" kern="1200" dirty="0">
                <a:solidFill>
                  <a:schemeClr val="tx1"/>
                </a:solidFill>
                <a:effectLst/>
                <a:latin typeface="Segoe UI Light" pitchFamily="34" charset="0"/>
                <a:ea typeface="+mn-ea"/>
                <a:cs typeface="+mn-cs"/>
                <a:hlinkClick r:id="rId9"/>
              </a:rPr>
              <a:t>Azure Batch</a:t>
            </a:r>
            <a:r>
              <a:rPr lang="en-US" sz="882" b="0" i="0" kern="1200" dirty="0">
                <a:solidFill>
                  <a:schemeClr val="tx1"/>
                </a:solidFill>
                <a:effectLst/>
                <a:latin typeface="Segoe UI Light" pitchFamily="34" charset="0"/>
                <a:ea typeface="+mn-ea"/>
                <a:cs typeface="+mn-cs"/>
              </a:rPr>
              <a:t> is a managed service for running large-scale parallel and high-performance computing (HPC) applications.</a:t>
            </a:r>
          </a:p>
          <a:p>
            <a:r>
              <a:rPr lang="en-US" sz="882" b="0" i="0" u="none" strike="noStrike" kern="1200" dirty="0">
                <a:solidFill>
                  <a:schemeClr val="tx1"/>
                </a:solidFill>
                <a:effectLst/>
                <a:latin typeface="Segoe UI Light" pitchFamily="34" charset="0"/>
                <a:ea typeface="+mn-ea"/>
                <a:cs typeface="+mn-cs"/>
                <a:hlinkClick r:id="rId10"/>
              </a:rPr>
              <a:t>Cloud Services</a:t>
            </a:r>
            <a:r>
              <a:rPr lang="en-US" sz="882" b="0" i="0" kern="1200" dirty="0">
                <a:solidFill>
                  <a:schemeClr val="tx1"/>
                </a:solidFill>
                <a:effectLst/>
                <a:latin typeface="Segoe UI Light" pitchFamily="34" charset="0"/>
                <a:ea typeface="+mn-ea"/>
                <a:cs typeface="+mn-cs"/>
              </a:rPr>
              <a:t> is a managed service for running cloud applications. It uses a PaaS hosting model.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9/13/19 10:03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5113892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ASE feature is a deployment of the Azure App Service directly into a customer's Azure resource manager virtual network. An ASE always exists in a virtual network, and more precisely, within a subnet of a virtual network. You can use the security features of virtual networks to control inbound and outbound network communications for your apps.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 ASE can be either internet-facing with a public IP address or internal-facing with only an Azure internal load balancer (ILB) address.</a:t>
            </a:r>
          </a:p>
          <a:p>
            <a:endParaRPr lang="en-US" sz="1200" b="0" i="0" kern="1200" dirty="0">
              <a:solidFill>
                <a:schemeClr val="tx1"/>
              </a:solidFill>
              <a:effectLst/>
              <a:latin typeface="+mn-lt"/>
              <a:ea typeface="+mn-ea"/>
              <a:cs typeface="+mn-cs"/>
            </a:endParaRPr>
          </a:p>
          <a:p>
            <a:r>
              <a:rPr lang="en-US" sz="1200" b="0" i="0" u="sng" kern="1200" dirty="0">
                <a:solidFill>
                  <a:schemeClr val="tx1"/>
                </a:solidFill>
                <a:effectLst/>
                <a:latin typeface="+mn-lt"/>
                <a:ea typeface="+mn-ea"/>
                <a:cs typeface="+mn-cs"/>
                <a:hlinkClick r:id="rId3"/>
              </a:rPr>
              <a:t>Network Security Groups</a:t>
            </a:r>
            <a:r>
              <a:rPr lang="en-US" sz="1200" b="0" i="0" kern="1200" dirty="0">
                <a:solidFill>
                  <a:schemeClr val="tx1"/>
                </a:solidFill>
                <a:effectLst/>
                <a:latin typeface="+mn-lt"/>
                <a:ea typeface="+mn-ea"/>
                <a:cs typeface="+mn-cs"/>
              </a:rPr>
              <a:t> restrict inbound network communications to the subnet where an ASE resides. You can use NSGs to run apps behind upstream devices and services such as WAFs and network SaaS providers.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Apps also frequently need to access corporate resources such as internal databases and web services. If you deploy the ASE in a virtual network that has a VPN connection to the on-premises network, the apps in the ASE can access the on-premises resources. This capability is true regardless of whether the VPN is a </a:t>
            </a:r>
            <a:r>
              <a:rPr lang="en-US" sz="1200" b="0" i="0" u="sng" kern="1200" dirty="0">
                <a:solidFill>
                  <a:schemeClr val="tx1"/>
                </a:solidFill>
                <a:effectLst/>
                <a:latin typeface="+mn-lt"/>
                <a:ea typeface="+mn-ea"/>
                <a:cs typeface="+mn-cs"/>
                <a:hlinkClick r:id="rId4"/>
              </a:rPr>
              <a:t>site-to-site</a:t>
            </a:r>
            <a:r>
              <a:rPr lang="en-US" sz="1200" b="0" i="0" kern="1200" dirty="0">
                <a:solidFill>
                  <a:schemeClr val="tx1"/>
                </a:solidFill>
                <a:effectLst/>
                <a:latin typeface="+mn-lt"/>
                <a:ea typeface="+mn-ea"/>
                <a:cs typeface="+mn-cs"/>
              </a:rPr>
              <a:t> or </a:t>
            </a:r>
            <a:r>
              <a:rPr lang="en-US" sz="1200" b="0" i="0" u="sng" kern="1200" dirty="0">
                <a:solidFill>
                  <a:schemeClr val="tx1"/>
                </a:solidFill>
                <a:effectLst/>
                <a:latin typeface="+mn-lt"/>
                <a:ea typeface="+mn-ea"/>
                <a:cs typeface="+mn-cs"/>
                <a:hlinkClick r:id="rId5"/>
              </a:rPr>
              <a:t>Azure ExpressRoute</a:t>
            </a:r>
            <a:r>
              <a:rPr lang="en-US" sz="1200" b="0" i="0" kern="1200" dirty="0">
                <a:solidFill>
                  <a:schemeClr val="tx1"/>
                </a:solidFill>
                <a:effectLst/>
                <a:latin typeface="+mn-lt"/>
                <a:ea typeface="+mn-ea"/>
                <a:cs typeface="+mn-cs"/>
              </a:rPr>
              <a:t> VPN.</a:t>
            </a:r>
            <a:endParaRPr lang="en-US" dirty="0"/>
          </a:p>
        </p:txBody>
      </p:sp>
      <p:sp>
        <p:nvSpPr>
          <p:cNvPr id="4" name="Slide Number Placeholder 3"/>
          <p:cNvSpPr>
            <a:spLocks noGrp="1"/>
          </p:cNvSpPr>
          <p:nvPr>
            <p:ph type="sldNum" sz="quarter" idx="5"/>
          </p:nvPr>
        </p:nvSpPr>
        <p:spPr/>
        <p:txBody>
          <a:bodyPr/>
          <a:lstStyle/>
          <a:p>
            <a:fld id="{71A41F1F-90BE-488A-B820-D47438566D65}" type="slidenum">
              <a:rPr lang="en-US" smtClean="0"/>
              <a:t>27</a:t>
            </a:fld>
            <a:endParaRPr lang="en-US" dirty="0"/>
          </a:p>
        </p:txBody>
      </p:sp>
    </p:spTree>
    <p:extLst>
      <p:ext uri="{BB962C8B-B14F-4D97-AF65-F5344CB8AC3E}">
        <p14:creationId xmlns:p14="http://schemas.microsoft.com/office/powerpoint/2010/main" val="3668329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Segoe UI" pitchFamily="34" charset="0"/>
                <a:ea typeface="+mn-ea"/>
                <a:cs typeface="+mn-cs"/>
              </a:rPr>
              <a:t>With App Service on Windows you can deploy applications built on Classic ASP, ASP.NET, PHP, Python, Java, and Node.js.  You do not have to worry about the runtime itself because it is built in to the platform.</a:t>
            </a:r>
          </a:p>
          <a:p>
            <a:r>
              <a:rPr lang="en-US" sz="1200" kern="1200" dirty="0">
                <a:solidFill>
                  <a:schemeClr val="tx1"/>
                </a:solidFill>
                <a:effectLst/>
                <a:latin typeface="Segoe UI" pitchFamily="34" charset="0"/>
                <a:ea typeface="+mn-ea"/>
                <a:cs typeface="+mn-cs"/>
              </a:rPr>
              <a:t> </a:t>
            </a:r>
          </a:p>
          <a:p>
            <a:r>
              <a:rPr lang="en-US" sz="1200" kern="1200" dirty="0">
                <a:solidFill>
                  <a:schemeClr val="tx1"/>
                </a:solidFill>
                <a:effectLst/>
                <a:latin typeface="Segoe UI" pitchFamily="34" charset="0"/>
                <a:ea typeface="+mn-ea"/>
                <a:cs typeface="+mn-cs"/>
              </a:rPr>
              <a:t>Any framework that supports using the </a:t>
            </a:r>
            <a:r>
              <a:rPr lang="en-US" sz="1200" kern="1200" dirty="0" err="1">
                <a:solidFill>
                  <a:schemeClr val="tx1"/>
                </a:solidFill>
                <a:effectLst/>
                <a:latin typeface="Segoe UI" pitchFamily="34" charset="0"/>
                <a:ea typeface="+mn-ea"/>
                <a:cs typeface="+mn-cs"/>
              </a:rPr>
              <a:t>FastCGI</a:t>
            </a:r>
            <a:r>
              <a:rPr lang="en-US" sz="1200" kern="1200" dirty="0">
                <a:solidFill>
                  <a:schemeClr val="tx1"/>
                </a:solidFill>
                <a:effectLst/>
                <a:latin typeface="Segoe UI" pitchFamily="34" charset="0"/>
                <a:ea typeface="+mn-ea"/>
                <a:cs typeface="+mn-cs"/>
              </a:rPr>
              <a:t> handler in IIS is also supported.</a:t>
            </a:r>
          </a:p>
        </p:txBody>
      </p:sp>
      <p:sp>
        <p:nvSpPr>
          <p:cNvPr id="4" name="Slide Number Placeholder 3"/>
          <p:cNvSpPr>
            <a:spLocks noGrp="1"/>
          </p:cNvSpPr>
          <p:nvPr>
            <p:ph type="sldNum" sz="quarter" idx="5"/>
          </p:nvPr>
        </p:nvSpPr>
        <p:spPr/>
        <p:txBody>
          <a:bodyPr/>
          <a:lstStyle/>
          <a:p>
            <a:fld id="{71A41F1F-90BE-488A-B820-D47438566D65}" type="slidenum">
              <a:rPr lang="en-US" smtClean="0"/>
              <a:t>28</a:t>
            </a:fld>
            <a:endParaRPr lang="en-US" dirty="0"/>
          </a:p>
        </p:txBody>
      </p:sp>
    </p:spTree>
    <p:extLst>
      <p:ext uri="{BB962C8B-B14F-4D97-AF65-F5344CB8AC3E}">
        <p14:creationId xmlns:p14="http://schemas.microsoft.com/office/powerpoint/2010/main" val="28229253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Service on Linux feature, brings Azure App Service to the Linux operating system. These run in a special Linux based App Service Plan, and include built-in support for hosting Web Apps written for Node.js, </a:t>
            </a:r>
            <a:r>
              <a:rPr lang="en-US" dirty="0" err="1"/>
              <a:t>Php</a:t>
            </a:r>
            <a:r>
              <a:rPr lang="en-US" dirty="0"/>
              <a:t>, and .NET Core which are deployed out as Docker Containers internally. To define the platform you need to host your app, simply specify the specific Runtime Stack you require. The platform offers a few different supported versions of Node.js, PHP, .NET Core, Ruby, and Java to pick from.</a:t>
            </a:r>
          </a:p>
        </p:txBody>
      </p:sp>
      <p:sp>
        <p:nvSpPr>
          <p:cNvPr id="4" name="Slide Number Placeholder 3"/>
          <p:cNvSpPr>
            <a:spLocks noGrp="1"/>
          </p:cNvSpPr>
          <p:nvPr>
            <p:ph type="sldNum" sz="quarter" idx="5"/>
          </p:nvPr>
        </p:nvSpPr>
        <p:spPr/>
        <p:txBody>
          <a:bodyPr/>
          <a:lstStyle/>
          <a:p>
            <a:fld id="{71A41F1F-90BE-488A-B820-D47438566D65}" type="slidenum">
              <a:rPr lang="en-US" smtClean="0"/>
              <a:t>29</a:t>
            </a:fld>
            <a:endParaRPr lang="en-US" dirty="0"/>
          </a:p>
        </p:txBody>
      </p:sp>
    </p:spTree>
    <p:extLst>
      <p:ext uri="{BB962C8B-B14F-4D97-AF65-F5344CB8AC3E}">
        <p14:creationId xmlns:p14="http://schemas.microsoft.com/office/powerpoint/2010/main" val="15995434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Service on Containers feature enabled you to use any Docker Image you need as the basis for the managed VM environment that will host your Web App. App Service on Containers is basically the same as App Service on Linux with the exception that you specify the base Docker Image; rather than choose from a list of pre-built images. You can specify Docker images to pull from Docker Hub (both public and private repos), a Private Registry, or even an instance of the Azure Container Registry service you may be running within your organization.</a:t>
            </a:r>
          </a:p>
        </p:txBody>
      </p:sp>
      <p:sp>
        <p:nvSpPr>
          <p:cNvPr id="4" name="Slide Number Placeholder 3"/>
          <p:cNvSpPr>
            <a:spLocks noGrp="1"/>
          </p:cNvSpPr>
          <p:nvPr>
            <p:ph type="sldNum" sz="quarter" idx="5"/>
          </p:nvPr>
        </p:nvSpPr>
        <p:spPr/>
        <p:txBody>
          <a:bodyPr/>
          <a:lstStyle/>
          <a:p>
            <a:fld id="{71A41F1F-90BE-488A-B820-D47438566D65}" type="slidenum">
              <a:rPr lang="en-US" smtClean="0"/>
              <a:t>30</a:t>
            </a:fld>
            <a:endParaRPr lang="en-US" dirty="0"/>
          </a:p>
        </p:txBody>
      </p:sp>
    </p:spTree>
    <p:extLst>
      <p:ext uri="{BB962C8B-B14F-4D97-AF65-F5344CB8AC3E}">
        <p14:creationId xmlns:p14="http://schemas.microsoft.com/office/powerpoint/2010/main" val="38233516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are unfamiliar with Docker, it’s the leading containerization platform. Containers are isolated environments running on a shared host. They are similar to Virtual Machines, in that you can deploy applications and data to them in an isolated, sandboxed manner that protects one container from another running on the same host. However, Containers are lighter weight than VMs, in that each container on a host shares the same Operating System Kernel binaries and libraries; so the container image only needs to specify what to deploy and configure custom on top of the OS foundation.</a:t>
            </a:r>
          </a:p>
        </p:txBody>
      </p:sp>
      <p:sp>
        <p:nvSpPr>
          <p:cNvPr id="4" name="Slide Number Placeholder 3"/>
          <p:cNvSpPr>
            <a:spLocks noGrp="1"/>
          </p:cNvSpPr>
          <p:nvPr>
            <p:ph type="sldNum" sz="quarter" idx="5"/>
          </p:nvPr>
        </p:nvSpPr>
        <p:spPr/>
        <p:txBody>
          <a:bodyPr/>
          <a:lstStyle/>
          <a:p>
            <a:fld id="{71A41F1F-90BE-488A-B820-D47438566D65}" type="slidenum">
              <a:rPr lang="en-US" smtClean="0"/>
              <a:t>31</a:t>
            </a:fld>
            <a:endParaRPr lang="en-US" dirty="0"/>
          </a:p>
        </p:txBody>
      </p:sp>
    </p:spTree>
    <p:extLst>
      <p:ext uri="{BB962C8B-B14F-4D97-AF65-F5344CB8AC3E}">
        <p14:creationId xmlns:p14="http://schemas.microsoft.com/office/powerpoint/2010/main" val="16222979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think about a production development or even QA and Dev/Test environments, Azure provides a very open and broad variety of choices, a full container ecosystem in the cloud. Depending on your specific application’s needs there’s probably something here for you.</a:t>
            </a:r>
          </a:p>
          <a:p>
            <a:endParaRPr lang="en-US" dirty="0"/>
          </a:p>
          <a:p>
            <a:r>
              <a:rPr lang="en-US" dirty="0"/>
              <a:t>The products supporting containers that are considered infrastructure are the following:</a:t>
            </a:r>
          </a:p>
          <a:p>
            <a:pPr marL="171450" indent="-171450">
              <a:buFont typeface="Arial" panose="020B0604020202020204" pitchFamily="34" charset="0"/>
              <a:buChar char="•"/>
            </a:pPr>
            <a:r>
              <a:rPr lang="en-US" dirty="0"/>
              <a:t>Azure Container Instances (ACI)</a:t>
            </a:r>
          </a:p>
          <a:p>
            <a:pPr marL="171450" indent="-171450">
              <a:buFont typeface="Arial" panose="020B0604020202020204" pitchFamily="34" charset="0"/>
              <a:buChar char="•"/>
            </a:pPr>
            <a:r>
              <a:rPr lang="en-US" dirty="0"/>
              <a:t>Azure Virtual Machines (with container support)</a:t>
            </a:r>
          </a:p>
          <a:p>
            <a:pPr marL="171450" indent="-171450">
              <a:buFont typeface="Arial" panose="020B0604020202020204" pitchFamily="34" charset="0"/>
              <a:buChar char="•"/>
            </a:pPr>
            <a:r>
              <a:rPr lang="en-US" dirty="0"/>
              <a:t>Azure Virtual Machine Scale Sets (with container support)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Of those three, ACI provides a great benefit in that you don’t need to maintain the underlying operating system, so no need to upgrade or patch.</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products supporting containers that are positioned more in the PaaS level are:</a:t>
            </a:r>
          </a:p>
          <a:p>
            <a:pPr marL="171450" indent="-171450">
              <a:buFont typeface="Arial" panose="020B0604020202020204" pitchFamily="34" charset="0"/>
              <a:buChar char="•"/>
            </a:pPr>
            <a:r>
              <a:rPr lang="en-US" dirty="0"/>
              <a:t>Azure App Service</a:t>
            </a:r>
          </a:p>
          <a:p>
            <a:pPr marL="171450" indent="-171450">
              <a:buFont typeface="Arial" panose="020B0604020202020204" pitchFamily="34" charset="0"/>
              <a:buChar char="•"/>
            </a:pPr>
            <a:r>
              <a:rPr lang="en-US" dirty="0"/>
              <a:t>Azure Service Fabric (Mesh and Cluster)</a:t>
            </a:r>
          </a:p>
          <a:p>
            <a:pPr marL="171450" indent="-171450">
              <a:buFont typeface="Arial" panose="020B0604020202020204" pitchFamily="34" charset="0"/>
              <a:buChar char="•"/>
            </a:pPr>
            <a:r>
              <a:rPr lang="en-US" dirty="0"/>
              <a:t>Azure Kubernetes Service (AKS and ACS)</a:t>
            </a:r>
          </a:p>
          <a:p>
            <a:pPr marL="171450" indent="-171450">
              <a:buFont typeface="Arial" panose="020B0604020202020204" pitchFamily="34" charset="0"/>
              <a:buChar char="•"/>
            </a:pPr>
            <a:r>
              <a:rPr lang="en-US" dirty="0"/>
              <a:t>Azure Batch</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We also have Azure Container Registry, which is a highly scalable registry hosted in Azure that you can consume from all the previously mentioned products when registering and deploying your custom container images.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In addition, you can consume other managed services in Azure like Azure SQL Database, Redis Cache, Azure Cosmos DB, etc. from your containers. Of course, there are also third-party solutions/platforms available in the Azure Marketplace like Cloud Foundry and OpenShift where which also allow you to run containers in Azure.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9/13/19 10:03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5718160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33</a:t>
            </a:fld>
            <a:endParaRPr lang="en-US" dirty="0"/>
          </a:p>
        </p:txBody>
      </p:sp>
    </p:spTree>
    <p:extLst>
      <p:ext uri="{BB962C8B-B14F-4D97-AF65-F5344CB8AC3E}">
        <p14:creationId xmlns:p14="http://schemas.microsoft.com/office/powerpoint/2010/main" val="15592503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Azure functions we can easily build the apps we need using simple, serverless functions that scale to meet demand…and we get to use the programming language of our choice…all without having to worry about servers or infrastructure.</a:t>
            </a:r>
          </a:p>
          <a:p>
            <a:endParaRPr lang="en-US" dirty="0"/>
          </a:p>
          <a:p>
            <a:r>
              <a:rPr lang="en-US" dirty="0"/>
              <a:t>We can simply focus on building great apps. We don’t have to worry about provisioning and maintaining servers because Azure Functions provides a fully managed compute platform with high reliability and security. With scale on demand, our code gets the compute resources it needs, when it needs them, which frees us of capacity planning concerns.</a:t>
            </a:r>
          </a:p>
          <a:p>
            <a:endParaRPr lang="en-US" dirty="0"/>
          </a:p>
          <a:p>
            <a:r>
              <a:rPr lang="en-US" dirty="0"/>
              <a:t>We write code only for what truly matters to our business because we can leverage the built in programming model for everything such as communicating with other services, building HTTP-based API, or orchestrating complex workflows. Azure Functions leads us to a microservices-friendly approach for building more scalable and stable applications.</a:t>
            </a:r>
          </a:p>
          <a:p>
            <a:endParaRPr lang="en-US" dirty="0"/>
          </a:p>
          <a:p>
            <a:r>
              <a:rPr lang="en-US" dirty="0"/>
              <a:t>We can write our code in an easy-to-use web-based interface or build and debug locally on our machine with our favorite development tool. We can also take advantage of built-in continuous deployment and use integrated cloud monitoring tools to troubleshoot any issues.</a:t>
            </a:r>
          </a:p>
        </p:txBody>
      </p:sp>
      <p:sp>
        <p:nvSpPr>
          <p:cNvPr id="4" name="Slide Number Placeholder 3"/>
          <p:cNvSpPr>
            <a:spLocks noGrp="1"/>
          </p:cNvSpPr>
          <p:nvPr>
            <p:ph type="sldNum" sz="quarter" idx="10"/>
          </p:nvPr>
        </p:nvSpPr>
        <p:spPr/>
        <p:txBody>
          <a:bodyPr/>
          <a:lstStyle/>
          <a:p>
            <a:fld id="{71A41F1F-90BE-488A-B820-D47438566D65}" type="slidenum">
              <a:rPr lang="en-US" smtClean="0"/>
              <a:t>36</a:t>
            </a:fld>
            <a:endParaRPr lang="en-US" dirty="0"/>
          </a:p>
        </p:txBody>
      </p:sp>
    </p:spTree>
    <p:extLst>
      <p:ext uri="{BB962C8B-B14F-4D97-AF65-F5344CB8AC3E}">
        <p14:creationId xmlns:p14="http://schemas.microsoft.com/office/powerpoint/2010/main" val="19646811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https://docs.microsoft.com/en-us/azure/azure-functions/functions-versions#languages</a:t>
            </a:r>
          </a:p>
        </p:txBody>
      </p:sp>
      <p:sp>
        <p:nvSpPr>
          <p:cNvPr id="4" name="Slide Number Placeholder 3"/>
          <p:cNvSpPr>
            <a:spLocks noGrp="1"/>
          </p:cNvSpPr>
          <p:nvPr>
            <p:ph type="sldNum" sz="quarter" idx="10"/>
          </p:nvPr>
        </p:nvSpPr>
        <p:spPr/>
        <p:txBody>
          <a:bodyPr/>
          <a:lstStyle/>
          <a:p>
            <a:fld id="{71A41F1F-90BE-488A-B820-D47438566D65}" type="slidenum">
              <a:rPr lang="en-US" smtClean="0"/>
              <a:t>37</a:t>
            </a:fld>
            <a:endParaRPr lang="en-US" dirty="0"/>
          </a:p>
        </p:txBody>
      </p:sp>
    </p:spTree>
    <p:extLst>
      <p:ext uri="{BB962C8B-B14F-4D97-AF65-F5344CB8AC3E}">
        <p14:creationId xmlns:p14="http://schemas.microsoft.com/office/powerpoint/2010/main" val="8702987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Functions runs in two different modes: Consumption plan and Azure App Service plan. The Consumption plan automatically allocates compute power when your code is running. Your app is scaled out when needed to handle load, and scaled down when code is not running. You don't have to pay for idle VMs or reserve capacity in advance.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you create a function app, you choose the hosting plan for functions in the app. In either plan, an instance of the </a:t>
            </a:r>
            <a:r>
              <a:rPr lang="en-US" sz="882" b="0" i="1" kern="1200" dirty="0">
                <a:solidFill>
                  <a:schemeClr val="tx1"/>
                </a:solidFill>
                <a:effectLst/>
                <a:latin typeface="Segoe UI Light" pitchFamily="34" charset="0"/>
                <a:ea typeface="+mn-ea"/>
                <a:cs typeface="+mn-cs"/>
              </a:rPr>
              <a:t>Azure Functions host</a:t>
            </a:r>
            <a:r>
              <a:rPr lang="en-US" sz="882" b="0" i="0" kern="1200" dirty="0">
                <a:solidFill>
                  <a:schemeClr val="tx1"/>
                </a:solidFill>
                <a:effectLst/>
                <a:latin typeface="Segoe UI Light" pitchFamily="34" charset="0"/>
                <a:ea typeface="+mn-ea"/>
                <a:cs typeface="+mn-cs"/>
              </a:rPr>
              <a:t> executes the functions. The type of plan controls: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How host instances are scaled out.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resources that are available to each host.</a:t>
            </a:r>
          </a:p>
          <a:p>
            <a:endParaRPr lang="en-US" dirty="0"/>
          </a:p>
          <a:p>
            <a:r>
              <a:rPr lang="en-US" dirty="0"/>
              <a:t>NOTE: </a:t>
            </a:r>
            <a:r>
              <a:rPr lang="en-US" sz="882" b="0" i="0" kern="1200" dirty="0">
                <a:solidFill>
                  <a:schemeClr val="tx1"/>
                </a:solidFill>
                <a:effectLst/>
                <a:latin typeface="Segoe UI Light" pitchFamily="34" charset="0"/>
                <a:ea typeface="+mn-ea"/>
                <a:cs typeface="+mn-cs"/>
              </a:rPr>
              <a:t>You must choose the type of hosting plan during the creation of the function app. You can't change it afterward.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9/13/19 10:03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857272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9/13/19 10:03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73880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IaaS consists of compute, storage and networking. Compute and storage are scalable independently of each other. High availability is achievable in Azure IaaS as long as certain pre-requisites are followed. SLA’s are provided in Azure when High Availability is implemented. We shall go into these in the following slides.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9/13/19 10:03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933997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TO DO: VMSS AZ support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We have the option of using virtual machines in a few ways, as a single unit or as a scaled unit. A single VM can be deployed into a “container” called a resource group. Think of a resource group as a way of organizing how to manage resources like VM’s. We will discuss these more as we proceed through the course. VM’s can be deployed using the Azure Portal, CLI (PowerShell or Azure CLI), JSON templates or API’s. Choosing the right compute deployment is important as there are several ways to deploy application in Azure, if you require control and the ability to customize as well as determine what version of OS </a:t>
            </a:r>
            <a:r>
              <a:rPr lang="en-US" baseline="0" dirty="0" err="1"/>
              <a:t>etc</a:t>
            </a:r>
            <a:r>
              <a:rPr lang="en-US" baseline="0" dirty="0"/>
              <a:t> you run, then a VM is likely the appropriate choice for you. VM storage is provided by an independently scalable storage platform that can be magnetic (standard) or SSD (premium) disk types. Each offer different capabilities.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Scale Sets on the other hand, are deployed as a unit. These can also be deployed using the same mechanisms as VM’s, like the Portal, CLI, API’s and templates. They are useful when deploying a large number of VM’s that do the same role. Examples like Web farms, Big compute and data workloads, containerized applications would suit this deployment methodology. You can deploy up to 1000 VM’s per scale set, more than 100 VM’s is considered a large VM scale set which differences in the way load balancing is handled.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AABF77-E2E4-44CA-BA5C-65E132CF08D8}"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9375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Machines in Azure support many different operating systems, both from Microsoft as well as several distributions of Linux including Red Hat, Oracle, CentOS, and Ubuntu. Also there are several series of VMs offering different sizes in each series. The sizes indicate configurations such as how many processor cores and how much RAM is supported, as well as how many data disks can be attached. Certain series of VMs support fast, SSD-based disk, for when the workload requires a high disk IO capability and low latency. These series have an 'S' in the designation. The series of VMs have targeted uses cases, some of them being quite specialized. We will look at these use cases in the next few slides.</a:t>
            </a:r>
          </a:p>
          <a:p>
            <a:endParaRPr lang="en-US" dirty="0"/>
          </a:p>
          <a:p>
            <a:r>
              <a:rPr lang="en-US" dirty="0"/>
              <a:t>https://azure.microsoft.com/en-us/pricing/details/virtual-machines/linux/</a:t>
            </a:r>
          </a:p>
          <a:p>
            <a:endParaRPr lang="en-US" dirty="0"/>
          </a:p>
          <a:p>
            <a:endParaRPr lang="en-US" dirty="0"/>
          </a:p>
        </p:txBody>
      </p:sp>
      <p:sp>
        <p:nvSpPr>
          <p:cNvPr id="4" name="Slide Number Placeholder 3"/>
          <p:cNvSpPr>
            <a:spLocks noGrp="1"/>
          </p:cNvSpPr>
          <p:nvPr>
            <p:ph type="sldNum" sz="quarter" idx="10"/>
          </p:nvPr>
        </p:nvSpPr>
        <p:spPr/>
        <p:txBody>
          <a:bodyPr/>
          <a:lstStyle/>
          <a:p>
            <a:fld id="{C685E2BD-151F-42C1-BC47-DA674FB81C0C}" type="slidenum">
              <a:rPr lang="en-US" smtClean="0"/>
              <a:t>13</a:t>
            </a:fld>
            <a:endParaRPr lang="en-US" dirty="0"/>
          </a:p>
        </p:txBody>
      </p:sp>
    </p:spTree>
    <p:extLst>
      <p:ext uri="{BB962C8B-B14F-4D97-AF65-F5344CB8AC3E}">
        <p14:creationId xmlns:p14="http://schemas.microsoft.com/office/powerpoint/2010/main" val="2220814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Microsoft</a:t>
            </a:r>
            <a:r>
              <a:rPr lang="en-US" sz="1200" b="0" i="0" kern="1200" baseline="0" dirty="0">
                <a:solidFill>
                  <a:schemeClr val="tx1"/>
                </a:solidFill>
                <a:effectLst/>
                <a:latin typeface="+mn-lt"/>
                <a:ea typeface="+mn-ea"/>
                <a:cs typeface="+mn-cs"/>
              </a:rPr>
              <a:t> has</a:t>
            </a:r>
            <a:r>
              <a:rPr lang="en-US" sz="1200" b="0" i="0" kern="1200" dirty="0">
                <a:solidFill>
                  <a:schemeClr val="tx1"/>
                </a:solidFill>
                <a:effectLst/>
                <a:latin typeface="+mn-lt"/>
                <a:ea typeface="+mn-ea"/>
                <a:cs typeface="+mn-cs"/>
              </a:rPr>
              <a:t> created the concept of the Azure Compute Unit (ACU) to provide a way of comparing compute (CPU) performance across Azure SKUs.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This will help you easily identify which SKU is most likely to satisfy your performance needs.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ACU is currently standardized on a Small (Standard_A1) VM being 100 and all other SKUs then represent approximately how much faster that SKU can run a standard benchmark.</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A41F1F-90BE-488A-B820-D47438566D65}"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6480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1338" y="757238"/>
            <a:ext cx="6719887" cy="3779837"/>
          </a:xfrm>
        </p:spPr>
      </p:sp>
      <p:sp>
        <p:nvSpPr>
          <p:cNvPr id="3" name="Notes Placeholder 2"/>
          <p:cNvSpPr>
            <a:spLocks noGrp="1"/>
          </p:cNvSpPr>
          <p:nvPr>
            <p:ph type="body" idx="1"/>
          </p:nvPr>
        </p:nvSpPr>
        <p:spPr/>
        <p:txBody>
          <a:bodyPr>
            <a:normAutofit/>
          </a:bodyPr>
          <a:lstStyle/>
          <a:p>
            <a:r>
              <a:rPr lang="en-US" dirty="0"/>
              <a:t>Azure regions are a set of datacenters deployed within a latency-defined perimeter and connected through a dedicated regional low-latency network.</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097301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Another benefit of the global footprint of Azure is the ability to deploy your workloads/services in a geographically redundant way. Azure has the concept of 'region pairs' which Microsoft recommends leveraging during multi-geography deployments. Region pairs help to ensure adequate isolation boundaries, which means if a natural disaster takes down an entire region, the 'sister' region should not be impacted. Also, when enabled by the customer (i.e. not automatically), various data replication capabilities in the platform leverage the concept of region pairs, automatically selecting the 'sister' region as a replication target. All region pairs (with the exception of Brazil, Southeast Asia and East Asia) are in the same geo-political area, helping to ensure data sovereignty compliance. One other key consideration about region pairs is region recovery order. In the event of a broad outage, recovery of one region is prioritized out of every pair, helping to ensure rapid recovery of a service deployed across region pairs. Finally, system updates to Azure are never deployed to Azure regions at the same time. This minimizes downtime, the effect of bugs, and logical failures in the rare event of a bad update.</a:t>
            </a:r>
          </a:p>
          <a:p>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16</a:t>
            </a:fld>
            <a:endParaRPr lang="en-US" dirty="0"/>
          </a:p>
        </p:txBody>
      </p:sp>
    </p:spTree>
    <p:extLst>
      <p:ext uri="{BB962C8B-B14F-4D97-AF65-F5344CB8AC3E}">
        <p14:creationId xmlns:p14="http://schemas.microsoft.com/office/powerpoint/2010/main" val="1479573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66927D6-957D-304E-8ACA-BA097D129572}"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532719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66927D6-957D-304E-8ACA-BA097D129572}"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1883905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66927D6-957D-304E-8ACA-BA097D129572}"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1496180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Non-bulleted text - blu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384048"/>
            <a:ext cx="11018520" cy="553998"/>
          </a:xfrm>
          <a:prstGeom prst="rect">
            <a:avLst/>
          </a:prstGeom>
        </p:spPr>
        <p:txBody>
          <a:bodyPr/>
          <a:lstStyle/>
          <a:p>
            <a:r>
              <a:rPr lang="en-US" dirty="0"/>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24438552-2874-4DC9-8D16-71FC1093BAC3}"/>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6" name="NEW Brand Colors 2018">
            <a:extLst>
              <a:ext uri="{FF2B5EF4-FFF2-40B4-BE49-F238E27FC236}">
                <a16:creationId xmlns:a16="http://schemas.microsoft.com/office/drawing/2014/main" id="{6B7A4B0D-4A22-488A-86AF-44F435F2EEF2}"/>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Tree>
    <p:extLst>
      <p:ext uri="{BB962C8B-B14F-4D97-AF65-F5344CB8AC3E}">
        <p14:creationId xmlns:p14="http://schemas.microsoft.com/office/powerpoint/2010/main" val="27702362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465"/>
            </a:lvl1pPr>
          </a:lstStyle>
          <a:p>
            <a:r>
              <a:rPr lang="en-US" dirty="0"/>
              <a:t>Click to edit Master title style</a:t>
            </a:r>
          </a:p>
        </p:txBody>
      </p:sp>
      <p:sp>
        <p:nvSpPr>
          <p:cNvPr id="5" name="Text Placeholder 4"/>
          <p:cNvSpPr>
            <a:spLocks noGrp="1"/>
          </p:cNvSpPr>
          <p:nvPr>
            <p:ph type="body" sz="quarter" idx="10"/>
          </p:nvPr>
        </p:nvSpPr>
        <p:spPr>
          <a:xfrm>
            <a:off x="519249" y="1447800"/>
            <a:ext cx="11151917" cy="1167884"/>
          </a:xfrm>
        </p:spPr>
        <p:txBody>
          <a:bodyPr/>
          <a:lstStyle>
            <a:lvl1pPr marL="3175" indent="0">
              <a:spcBef>
                <a:spcPts val="0"/>
              </a:spcBef>
              <a:spcAft>
                <a:spcPts val="900"/>
              </a:spcAft>
              <a:buSzPct val="80000"/>
              <a:buFont typeface="Arial" pitchFamily="34" charset="0"/>
              <a:buNone/>
              <a:defRPr sz="3999" spc="-100" baseline="0">
                <a:solidFill>
                  <a:schemeClr val="accent2"/>
                </a:solidFill>
                <a:latin typeface="+mn-lt"/>
              </a:defRPr>
            </a:lvl1pPr>
            <a:lvl2pPr marL="3175" indent="0">
              <a:spcBef>
                <a:spcPts val="0"/>
              </a:spcBef>
              <a:buSzPct val="80000"/>
              <a:buFont typeface="Arial" pitchFamily="34" charset="0"/>
              <a:buNone/>
              <a:defRPr sz="3600" spc="-51" baseline="0">
                <a:gradFill>
                  <a:gsLst>
                    <a:gs pos="0">
                      <a:srgbClr val="595959"/>
                    </a:gs>
                    <a:gs pos="86000">
                      <a:srgbClr val="595959"/>
                    </a:gs>
                  </a:gsLst>
                  <a:lin ang="5400000" scaled="0"/>
                </a:gradFill>
                <a:latin typeface="+mn-lt"/>
              </a:defRPr>
            </a:lvl2pPr>
            <a:lvl3pPr marL="1258429" indent="-40308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368" indent="-3459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804" indent="-33642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2281655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mp; bulleted text - blue">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p:spPr>
        <p:txBody>
          <a:bodyPr/>
          <a:lstStyle>
            <a:lvl1pPr>
              <a:defRPr>
                <a:solidFill>
                  <a:schemeClr val="bg1"/>
                </a:solidFill>
              </a:defRPr>
            </a:lvl1pPr>
          </a:lstStyle>
          <a:p>
            <a:r>
              <a:rPr lang="en-US" dirty="0"/>
              <a:t>Click to edit Master title style</a:t>
            </a:r>
          </a:p>
        </p:txBody>
      </p:sp>
      <p:sp>
        <p:nvSpPr>
          <p:cNvPr id="6" name="Text Placeholder 5"/>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460201" indent="-460201">
              <a:buClr>
                <a:srgbClr val="FFFFFF"/>
              </a:buClr>
              <a:buSzPct val="70000"/>
              <a:buFontTx/>
              <a:buBlip>
                <a:blip r:embed="rId2"/>
              </a:buBlip>
              <a:defRPr sz="2800">
                <a:solidFill>
                  <a:schemeClr val="bg1"/>
                </a:solidFill>
              </a:defRPr>
            </a:lvl1pPr>
            <a:lvl2pPr marL="855349" indent="-395147">
              <a:buClr>
                <a:srgbClr val="FFFFFF"/>
              </a:buClr>
              <a:buSzPct val="70000"/>
              <a:buFontTx/>
              <a:buBlip>
                <a:blip r:embed="rId2"/>
              </a:buBlip>
              <a:defRPr sz="2000">
                <a:solidFill>
                  <a:schemeClr val="bg1"/>
                </a:solidFill>
              </a:defRPr>
            </a:lvl2pPr>
            <a:lvl3pPr marL="1258429" indent="-403081">
              <a:buClr>
                <a:srgbClr val="FFFFFF"/>
              </a:buClr>
              <a:buSzPct val="70000"/>
              <a:buFontTx/>
              <a:buBlip>
                <a:blip r:embed="rId2"/>
              </a:buBlip>
              <a:defRPr sz="1600">
                <a:solidFill>
                  <a:schemeClr val="bg1"/>
                </a:solidFill>
              </a:defRPr>
            </a:lvl3pPr>
            <a:lvl4pPr marL="1604368" indent="-345947">
              <a:buClr>
                <a:srgbClr val="FFFFFF"/>
              </a:buClr>
              <a:buSzPct val="70000"/>
              <a:buFontTx/>
              <a:buBlip>
                <a:blip r:embed="rId2"/>
              </a:buBlip>
              <a:defRPr sz="1400">
                <a:solidFill>
                  <a:schemeClr val="bg1"/>
                </a:solidFill>
              </a:defRPr>
            </a:lvl4pPr>
            <a:lvl5pPr marL="1940804" indent="-336427">
              <a:buClr>
                <a:srgbClr val="FFFFFF"/>
              </a:buClr>
              <a:buSzPct val="70000"/>
              <a:buFontTx/>
              <a:buBlip>
                <a:blip r:embed="rId2"/>
              </a:buBlip>
              <a:defRPr sz="14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055752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66927D6-957D-304E-8ACA-BA097D129572}"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2103379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66927D6-957D-304E-8ACA-BA097D129572}"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pic>
        <p:nvPicPr>
          <p:cNvPr id="7" name="Content Placeholder 4" descr="A close up of a logo&#10;&#10;Description automatically generated">
            <a:extLst>
              <a:ext uri="{FF2B5EF4-FFF2-40B4-BE49-F238E27FC236}">
                <a16:creationId xmlns:a16="http://schemas.microsoft.com/office/drawing/2014/main" id="{789A824E-A462-0246-B64A-0CB875DD50AE}"/>
              </a:ext>
            </a:extLst>
          </p:cNvPr>
          <p:cNvPicPr>
            <a:picLocks noChangeAspect="1"/>
          </p:cNvPicPr>
          <p:nvPr userDrawn="1"/>
        </p:nvPicPr>
        <p:blipFill>
          <a:blip r:embed="rId2"/>
          <a:stretch>
            <a:fillRect/>
          </a:stretch>
        </p:blipFill>
        <p:spPr>
          <a:xfrm>
            <a:off x="10064027" y="6176963"/>
            <a:ext cx="2233990" cy="754844"/>
          </a:xfrm>
          <a:prstGeom prst="rect">
            <a:avLst/>
          </a:prstGeom>
        </p:spPr>
      </p:pic>
    </p:spTree>
    <p:extLst>
      <p:ext uri="{BB962C8B-B14F-4D97-AF65-F5344CB8AC3E}">
        <p14:creationId xmlns:p14="http://schemas.microsoft.com/office/powerpoint/2010/main" val="455191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66927D6-957D-304E-8ACA-BA097D129572}"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8269050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66927D6-957D-304E-8ACA-BA097D129572}" type="datetimeFigureOut">
              <a:rPr lang="en-US" smtClean="0"/>
              <a:t>9/13/19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21065816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66927D6-957D-304E-8ACA-BA097D129572}" type="datetimeFigureOut">
              <a:rPr lang="en-US" smtClean="0"/>
              <a:t>9/13/19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4106583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66927D6-957D-304E-8ACA-BA097D129572}"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pic>
        <p:nvPicPr>
          <p:cNvPr id="7" name="Content Placeholder 4" descr="A close up of a logo&#10;&#10;Description automatically generated">
            <a:extLst>
              <a:ext uri="{FF2B5EF4-FFF2-40B4-BE49-F238E27FC236}">
                <a16:creationId xmlns:a16="http://schemas.microsoft.com/office/drawing/2014/main" id="{30660FF8-3F72-0449-9632-7A985B9046AB}"/>
              </a:ext>
            </a:extLst>
          </p:cNvPr>
          <p:cNvPicPr>
            <a:picLocks noChangeAspect="1"/>
          </p:cNvPicPr>
          <p:nvPr userDrawn="1"/>
        </p:nvPicPr>
        <p:blipFill>
          <a:blip r:embed="rId2"/>
          <a:stretch>
            <a:fillRect/>
          </a:stretch>
        </p:blipFill>
        <p:spPr>
          <a:xfrm>
            <a:off x="10064027" y="6176963"/>
            <a:ext cx="2233990" cy="754844"/>
          </a:xfrm>
          <a:prstGeom prst="rect">
            <a:avLst/>
          </a:prstGeom>
        </p:spPr>
      </p:pic>
    </p:spTree>
    <p:extLst>
      <p:ext uri="{BB962C8B-B14F-4D97-AF65-F5344CB8AC3E}">
        <p14:creationId xmlns:p14="http://schemas.microsoft.com/office/powerpoint/2010/main" val="33398135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66927D6-957D-304E-8ACA-BA097D129572}" type="datetimeFigureOut">
              <a:rPr lang="en-US" smtClean="0"/>
              <a:t>9/13/19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22416753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6927D6-957D-304E-8ACA-BA097D129572}" type="datetimeFigureOut">
              <a:rPr lang="en-US" smtClean="0"/>
              <a:t>9/13/19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16095371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66927D6-957D-304E-8ACA-BA097D129572}" type="datetimeFigureOut">
              <a:rPr lang="en-US" smtClean="0"/>
              <a:t>9/13/19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41766332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66927D6-957D-304E-8ACA-BA097D129572}" type="datetimeFigureOut">
              <a:rPr lang="en-US" smtClean="0"/>
              <a:t>9/13/19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9165871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66927D6-957D-304E-8ACA-BA097D129572}"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33492853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66927D6-957D-304E-8ACA-BA097D129572}"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9792420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Non-bulleted text - blu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384048"/>
            <a:ext cx="11018520" cy="553998"/>
          </a:xfrm>
          <a:prstGeom prst="rect">
            <a:avLst/>
          </a:prstGeom>
        </p:spPr>
        <p:txBody>
          <a:bodyPr/>
          <a:lstStyle/>
          <a:p>
            <a:r>
              <a:rPr lang="en-US" dirty="0"/>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24438552-2874-4DC9-8D16-71FC1093BAC3}"/>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6" name="NEW Brand Colors 2018">
            <a:extLst>
              <a:ext uri="{FF2B5EF4-FFF2-40B4-BE49-F238E27FC236}">
                <a16:creationId xmlns:a16="http://schemas.microsoft.com/office/drawing/2014/main" id="{6B7A4B0D-4A22-488A-86AF-44F435F2EEF2}"/>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Tree>
    <p:extLst>
      <p:ext uri="{BB962C8B-B14F-4D97-AF65-F5344CB8AC3E}">
        <p14:creationId xmlns:p14="http://schemas.microsoft.com/office/powerpoint/2010/main" val="13768440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465"/>
            </a:lvl1pPr>
          </a:lstStyle>
          <a:p>
            <a:r>
              <a:rPr lang="en-US" dirty="0"/>
              <a:t>Click to edit Master title style</a:t>
            </a:r>
          </a:p>
        </p:txBody>
      </p:sp>
      <p:sp>
        <p:nvSpPr>
          <p:cNvPr id="5" name="Text Placeholder 4"/>
          <p:cNvSpPr>
            <a:spLocks noGrp="1"/>
          </p:cNvSpPr>
          <p:nvPr>
            <p:ph type="body" sz="quarter" idx="10"/>
          </p:nvPr>
        </p:nvSpPr>
        <p:spPr>
          <a:xfrm>
            <a:off x="519249" y="1447800"/>
            <a:ext cx="11151917" cy="1167884"/>
          </a:xfrm>
        </p:spPr>
        <p:txBody>
          <a:bodyPr/>
          <a:lstStyle>
            <a:lvl1pPr marL="3175" indent="0">
              <a:spcBef>
                <a:spcPts val="0"/>
              </a:spcBef>
              <a:spcAft>
                <a:spcPts val="900"/>
              </a:spcAft>
              <a:buSzPct val="80000"/>
              <a:buFont typeface="Arial" pitchFamily="34" charset="0"/>
              <a:buNone/>
              <a:defRPr sz="3999" spc="-100" baseline="0">
                <a:solidFill>
                  <a:schemeClr val="accent2"/>
                </a:solidFill>
                <a:latin typeface="+mn-lt"/>
              </a:defRPr>
            </a:lvl1pPr>
            <a:lvl2pPr marL="3175" indent="0">
              <a:spcBef>
                <a:spcPts val="0"/>
              </a:spcBef>
              <a:buSzPct val="80000"/>
              <a:buFont typeface="Arial" pitchFamily="34" charset="0"/>
              <a:buNone/>
              <a:defRPr sz="3600" spc="-51" baseline="0">
                <a:gradFill>
                  <a:gsLst>
                    <a:gs pos="0">
                      <a:srgbClr val="595959"/>
                    </a:gs>
                    <a:gs pos="86000">
                      <a:srgbClr val="595959"/>
                    </a:gs>
                  </a:gsLst>
                  <a:lin ang="5400000" scaled="0"/>
                </a:gradFill>
                <a:latin typeface="+mn-lt"/>
              </a:defRPr>
            </a:lvl2pPr>
            <a:lvl3pPr marL="1258429" indent="-40308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368" indent="-3459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804" indent="-33642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98523304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itle &amp; bulleted text - blue">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p:spPr>
        <p:txBody>
          <a:bodyPr/>
          <a:lstStyle>
            <a:lvl1pPr>
              <a:defRPr>
                <a:solidFill>
                  <a:schemeClr val="bg1"/>
                </a:solidFill>
              </a:defRPr>
            </a:lvl1pPr>
          </a:lstStyle>
          <a:p>
            <a:r>
              <a:rPr lang="en-US" dirty="0"/>
              <a:t>Click to edit Master title style</a:t>
            </a:r>
          </a:p>
        </p:txBody>
      </p:sp>
      <p:sp>
        <p:nvSpPr>
          <p:cNvPr id="6" name="Text Placeholder 5"/>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460201" indent="-460201">
              <a:buClr>
                <a:srgbClr val="FFFFFF"/>
              </a:buClr>
              <a:buSzPct val="70000"/>
              <a:buFontTx/>
              <a:buBlip>
                <a:blip r:embed="rId2"/>
              </a:buBlip>
              <a:defRPr sz="2800">
                <a:solidFill>
                  <a:schemeClr val="bg1"/>
                </a:solidFill>
              </a:defRPr>
            </a:lvl1pPr>
            <a:lvl2pPr marL="855349" indent="-395147">
              <a:buClr>
                <a:srgbClr val="FFFFFF"/>
              </a:buClr>
              <a:buSzPct val="70000"/>
              <a:buFontTx/>
              <a:buBlip>
                <a:blip r:embed="rId2"/>
              </a:buBlip>
              <a:defRPr sz="2000">
                <a:solidFill>
                  <a:schemeClr val="bg1"/>
                </a:solidFill>
              </a:defRPr>
            </a:lvl2pPr>
            <a:lvl3pPr marL="1258429" indent="-403081">
              <a:buClr>
                <a:srgbClr val="FFFFFF"/>
              </a:buClr>
              <a:buSzPct val="70000"/>
              <a:buFontTx/>
              <a:buBlip>
                <a:blip r:embed="rId2"/>
              </a:buBlip>
              <a:defRPr sz="1600">
                <a:solidFill>
                  <a:schemeClr val="bg1"/>
                </a:solidFill>
              </a:defRPr>
            </a:lvl3pPr>
            <a:lvl4pPr marL="1604368" indent="-345947">
              <a:buClr>
                <a:srgbClr val="FFFFFF"/>
              </a:buClr>
              <a:buSzPct val="70000"/>
              <a:buFontTx/>
              <a:buBlip>
                <a:blip r:embed="rId2"/>
              </a:buBlip>
              <a:defRPr sz="1400">
                <a:solidFill>
                  <a:schemeClr val="bg1"/>
                </a:solidFill>
              </a:defRPr>
            </a:lvl4pPr>
            <a:lvl5pPr marL="1940804" indent="-336427">
              <a:buClr>
                <a:srgbClr val="FFFFFF"/>
              </a:buClr>
              <a:buSzPct val="70000"/>
              <a:buFontTx/>
              <a:buBlip>
                <a:blip r:embed="rId2"/>
              </a:buBlip>
              <a:defRPr sz="14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84020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66927D6-957D-304E-8ACA-BA097D129572}"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3530589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66927D6-957D-304E-8ACA-BA097D129572}" type="datetimeFigureOut">
              <a:rPr lang="en-US" smtClean="0"/>
              <a:t>9/13/19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2555285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66927D6-957D-304E-8ACA-BA097D129572}" type="datetimeFigureOut">
              <a:rPr lang="en-US" smtClean="0"/>
              <a:t>9/13/19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388896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66927D6-957D-304E-8ACA-BA097D129572}" type="datetimeFigureOut">
              <a:rPr lang="en-US" smtClean="0"/>
              <a:t>9/13/19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3057860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6927D6-957D-304E-8ACA-BA097D129572}" type="datetimeFigureOut">
              <a:rPr lang="en-US" smtClean="0"/>
              <a:t>9/13/19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2312967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66927D6-957D-304E-8ACA-BA097D129572}" type="datetimeFigureOut">
              <a:rPr lang="en-US" smtClean="0"/>
              <a:t>9/13/19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1326807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66927D6-957D-304E-8ACA-BA097D129572}" type="datetimeFigureOut">
              <a:rPr lang="en-US" smtClean="0"/>
              <a:t>9/13/19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1710639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1.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6927D6-957D-304E-8ACA-BA097D129572}" type="datetimeFigureOut">
              <a:rPr lang="en-US" smtClean="0"/>
              <a:t>9/13/19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114691-F8AB-0241-88DA-785A25419BFB}" type="slidenum">
              <a:rPr lang="en-US" smtClean="0"/>
              <a:t>‹#›</a:t>
            </a:fld>
            <a:endParaRPr lang="en-US"/>
          </a:p>
        </p:txBody>
      </p:sp>
      <p:pic>
        <p:nvPicPr>
          <p:cNvPr id="7" name="Content Placeholder 4" descr="A close up of a logo&#10;&#10;Description automatically generated">
            <a:extLst>
              <a:ext uri="{FF2B5EF4-FFF2-40B4-BE49-F238E27FC236}">
                <a16:creationId xmlns:a16="http://schemas.microsoft.com/office/drawing/2014/main" id="{320007C6-31B2-9D4E-B7D7-CE7CEDEB72AF}"/>
              </a:ext>
            </a:extLst>
          </p:cNvPr>
          <p:cNvPicPr>
            <a:picLocks noChangeAspect="1"/>
          </p:cNvPicPr>
          <p:nvPr userDrawn="1"/>
        </p:nvPicPr>
        <p:blipFill>
          <a:blip r:embed="rId16"/>
          <a:stretch>
            <a:fillRect/>
          </a:stretch>
        </p:blipFill>
        <p:spPr>
          <a:xfrm>
            <a:off x="10064027" y="6176963"/>
            <a:ext cx="2233990" cy="754844"/>
          </a:xfrm>
          <a:prstGeom prst="rect">
            <a:avLst/>
          </a:prstGeom>
        </p:spPr>
      </p:pic>
    </p:spTree>
    <p:extLst>
      <p:ext uri="{BB962C8B-B14F-4D97-AF65-F5344CB8AC3E}">
        <p14:creationId xmlns:p14="http://schemas.microsoft.com/office/powerpoint/2010/main" val="4294668110"/>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6927D6-957D-304E-8ACA-BA097D129572}" type="datetimeFigureOut">
              <a:rPr lang="en-US" smtClean="0"/>
              <a:t>9/13/19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114691-F8AB-0241-88DA-785A25419BFB}" type="slidenum">
              <a:rPr lang="en-US" smtClean="0"/>
              <a:t>‹#›</a:t>
            </a:fld>
            <a:endParaRPr lang="en-US"/>
          </a:p>
        </p:txBody>
      </p:sp>
      <p:pic>
        <p:nvPicPr>
          <p:cNvPr id="7" name="Content Placeholder 4" descr="A close up of a logo&#10;&#10;Description automatically generated">
            <a:extLst>
              <a:ext uri="{FF2B5EF4-FFF2-40B4-BE49-F238E27FC236}">
                <a16:creationId xmlns:a16="http://schemas.microsoft.com/office/drawing/2014/main" id="{47725783-9534-4444-A30A-F27E3C114826}"/>
              </a:ext>
            </a:extLst>
          </p:cNvPr>
          <p:cNvPicPr>
            <a:picLocks noChangeAspect="1"/>
          </p:cNvPicPr>
          <p:nvPr userDrawn="1"/>
        </p:nvPicPr>
        <p:blipFill>
          <a:blip r:embed="rId16"/>
          <a:stretch>
            <a:fillRect/>
          </a:stretch>
        </p:blipFill>
        <p:spPr>
          <a:xfrm>
            <a:off x="10064027" y="6176963"/>
            <a:ext cx="2233990" cy="754844"/>
          </a:xfrm>
          <a:prstGeom prst="rect">
            <a:avLst/>
          </a:prstGeom>
        </p:spPr>
      </p:pic>
    </p:spTree>
    <p:extLst>
      <p:ext uri="{BB962C8B-B14F-4D97-AF65-F5344CB8AC3E}">
        <p14:creationId xmlns:p14="http://schemas.microsoft.com/office/powerpoint/2010/main" val="4201210850"/>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6.xml"/><Relationship Id="rId4"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8.xml"/><Relationship Id="rId5" Type="http://schemas.openxmlformats.org/officeDocument/2006/relationships/image" Target="../media/image16.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7.xml"/><Relationship Id="rId4" Type="http://schemas.openxmlformats.org/officeDocument/2006/relationships/image" Target="../media/image18.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0.sv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image" Target="../media/image28.png"/><Relationship Id="rId11" Type="http://schemas.openxmlformats.org/officeDocument/2006/relationships/image" Target="../media/image33.emf"/><Relationship Id="rId5" Type="http://schemas.openxmlformats.org/officeDocument/2006/relationships/image" Target="../media/image27.png"/><Relationship Id="rId10" Type="http://schemas.openxmlformats.org/officeDocument/2006/relationships/image" Target="../media/image32.emf"/><Relationship Id="rId4" Type="http://schemas.openxmlformats.org/officeDocument/2006/relationships/image" Target="../media/image26.svg"/><Relationship Id="rId9"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14.xml"/><Relationship Id="rId5" Type="http://schemas.openxmlformats.org/officeDocument/2006/relationships/image" Target="../media/image37.pn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14.xml"/><Relationship Id="rId5" Type="http://schemas.openxmlformats.org/officeDocument/2006/relationships/image" Target="../media/image35.png"/><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3.xml"/><Relationship Id="rId1" Type="http://schemas.openxmlformats.org/officeDocument/2006/relationships/slideLayout" Target="../slideLayouts/slideLayout14.xml"/><Relationship Id="rId5" Type="http://schemas.openxmlformats.org/officeDocument/2006/relationships/image" Target="../media/image4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4.xml"/><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F06F4-CACF-A44D-A083-5AE9783A19B0}"/>
              </a:ext>
            </a:extLst>
          </p:cNvPr>
          <p:cNvSpPr>
            <a:spLocks noGrp="1"/>
          </p:cNvSpPr>
          <p:nvPr>
            <p:ph type="ctrTitle"/>
          </p:nvPr>
        </p:nvSpPr>
        <p:spPr>
          <a:xfrm>
            <a:off x="1524000" y="3428999"/>
            <a:ext cx="9144000" cy="926663"/>
          </a:xfrm>
        </p:spPr>
        <p:txBody>
          <a:bodyPr>
            <a:noAutofit/>
          </a:bodyPr>
          <a:lstStyle/>
          <a:p>
            <a:r>
              <a:rPr lang="en-US" sz="4000" dirty="0"/>
              <a:t>The Differences Between SaaS, PaaS, IaaS</a:t>
            </a:r>
          </a:p>
        </p:txBody>
      </p:sp>
      <p:sp>
        <p:nvSpPr>
          <p:cNvPr id="3" name="Subtitle 2">
            <a:extLst>
              <a:ext uri="{FF2B5EF4-FFF2-40B4-BE49-F238E27FC236}">
                <a16:creationId xmlns:a16="http://schemas.microsoft.com/office/drawing/2014/main" id="{8C9CDF67-DB8E-D142-9791-876662EF56EC}"/>
              </a:ext>
            </a:extLst>
          </p:cNvPr>
          <p:cNvSpPr>
            <a:spLocks noGrp="1"/>
          </p:cNvSpPr>
          <p:nvPr>
            <p:ph type="subTitle" idx="1"/>
          </p:nvPr>
        </p:nvSpPr>
        <p:spPr>
          <a:xfrm>
            <a:off x="1524000" y="4737155"/>
            <a:ext cx="9144000" cy="1655762"/>
          </a:xfrm>
        </p:spPr>
        <p:txBody>
          <a:bodyPr/>
          <a:lstStyle/>
          <a:p>
            <a:endParaRPr lang="en-US" dirty="0"/>
          </a:p>
          <a:p>
            <a:r>
              <a:rPr lang="en-US" dirty="0"/>
              <a:t>Warren du Toit and Jody Roberts</a:t>
            </a:r>
          </a:p>
        </p:txBody>
      </p:sp>
      <p:pic>
        <p:nvPicPr>
          <p:cNvPr id="5" name="Picture 4">
            <a:extLst>
              <a:ext uri="{FF2B5EF4-FFF2-40B4-BE49-F238E27FC236}">
                <a16:creationId xmlns:a16="http://schemas.microsoft.com/office/drawing/2014/main" id="{33534379-F695-7F4C-A1BD-46C8979FF484}"/>
              </a:ext>
            </a:extLst>
          </p:cNvPr>
          <p:cNvPicPr>
            <a:picLocks noChangeAspect="1"/>
          </p:cNvPicPr>
          <p:nvPr/>
        </p:nvPicPr>
        <p:blipFill>
          <a:blip r:embed="rId2"/>
          <a:stretch>
            <a:fillRect/>
          </a:stretch>
        </p:blipFill>
        <p:spPr>
          <a:xfrm>
            <a:off x="0" y="-147391"/>
            <a:ext cx="12192000" cy="4119563"/>
          </a:xfrm>
          <a:prstGeom prst="rect">
            <a:avLst/>
          </a:prstGeom>
        </p:spPr>
      </p:pic>
    </p:spTree>
    <p:extLst>
      <p:ext uri="{BB962C8B-B14F-4D97-AF65-F5344CB8AC3E}">
        <p14:creationId xmlns:p14="http://schemas.microsoft.com/office/powerpoint/2010/main" val="1770972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BA6D6-6E91-4F01-B9A0-123C0C209639}"/>
              </a:ext>
            </a:extLst>
          </p:cNvPr>
          <p:cNvSpPr>
            <a:spLocks noGrp="1"/>
          </p:cNvSpPr>
          <p:nvPr>
            <p:ph type="title"/>
          </p:nvPr>
        </p:nvSpPr>
        <p:spPr/>
        <p:txBody>
          <a:bodyPr>
            <a:normAutofit fontScale="90000"/>
          </a:bodyPr>
          <a:lstStyle/>
          <a:p>
            <a:r>
              <a:rPr lang="en-US" dirty="0"/>
              <a:t>Choosing Compute</a:t>
            </a:r>
          </a:p>
        </p:txBody>
      </p:sp>
      <p:sp>
        <p:nvSpPr>
          <p:cNvPr id="3" name="Text Placeholder 2">
            <a:extLst>
              <a:ext uri="{FF2B5EF4-FFF2-40B4-BE49-F238E27FC236}">
                <a16:creationId xmlns:a16="http://schemas.microsoft.com/office/drawing/2014/main" id="{4F210A5C-25BC-481E-B2F7-E1E2CDC6ECF0}"/>
              </a:ext>
            </a:extLst>
          </p:cNvPr>
          <p:cNvSpPr>
            <a:spLocks noGrp="1"/>
          </p:cNvSpPr>
          <p:nvPr>
            <p:ph type="body" sz="quarter" idx="10"/>
          </p:nvPr>
        </p:nvSpPr>
        <p:spPr>
          <a:xfrm>
            <a:off x="586390" y="1434369"/>
            <a:ext cx="4333340" cy="1809726"/>
          </a:xfrm>
        </p:spPr>
        <p:txBody>
          <a:bodyPr/>
          <a:lstStyle/>
          <a:p>
            <a:pPr marL="457200" indent="-457200">
              <a:buClr>
                <a:srgbClr val="0070C0"/>
              </a:buClr>
              <a:buSzPct val="130000"/>
              <a:buFont typeface="Wingdings" panose="05000000000000000000" pitchFamily="2" charset="2"/>
              <a:buChar char="§"/>
            </a:pPr>
            <a:r>
              <a:rPr lang="en-US" dirty="0"/>
              <a:t>Evaluate each workload</a:t>
            </a:r>
          </a:p>
          <a:p>
            <a:pPr marL="457200" indent="-457200">
              <a:buClr>
                <a:srgbClr val="0070C0"/>
              </a:buClr>
              <a:buSzPct val="130000"/>
              <a:buFont typeface="Wingdings" panose="05000000000000000000" pitchFamily="2" charset="2"/>
              <a:buChar char="§"/>
            </a:pPr>
            <a:r>
              <a:rPr lang="en-US" dirty="0"/>
              <a:t>Solutions may contain multiple compute services</a:t>
            </a:r>
          </a:p>
        </p:txBody>
      </p:sp>
      <p:pic>
        <p:nvPicPr>
          <p:cNvPr id="4" name="Picture 3">
            <a:extLst>
              <a:ext uri="{FF2B5EF4-FFF2-40B4-BE49-F238E27FC236}">
                <a16:creationId xmlns:a16="http://schemas.microsoft.com/office/drawing/2014/main" id="{2549D11A-CF83-45E2-87FE-4D5129AD2F95}"/>
              </a:ext>
            </a:extLst>
          </p:cNvPr>
          <p:cNvPicPr>
            <a:picLocks noChangeAspect="1"/>
          </p:cNvPicPr>
          <p:nvPr/>
        </p:nvPicPr>
        <p:blipFill>
          <a:blip r:embed="rId3"/>
          <a:stretch>
            <a:fillRect/>
          </a:stretch>
        </p:blipFill>
        <p:spPr>
          <a:xfrm>
            <a:off x="4764067" y="487072"/>
            <a:ext cx="7333657" cy="5990994"/>
          </a:xfrm>
          <a:prstGeom prst="rect">
            <a:avLst/>
          </a:prstGeom>
        </p:spPr>
      </p:pic>
    </p:spTree>
    <p:extLst>
      <p:ext uri="{BB962C8B-B14F-4D97-AF65-F5344CB8AC3E}">
        <p14:creationId xmlns:p14="http://schemas.microsoft.com/office/powerpoint/2010/main" val="294355814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7CC5617-1160-492A-A9EF-2C8141E0BD7E}"/>
              </a:ext>
            </a:extLst>
          </p:cNvPr>
          <p:cNvSpPr/>
          <p:nvPr/>
        </p:nvSpPr>
        <p:spPr bwMode="auto">
          <a:xfrm>
            <a:off x="0" y="1963132"/>
            <a:ext cx="12192000" cy="306845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 name="Title 3">
            <a:extLst>
              <a:ext uri="{FF2B5EF4-FFF2-40B4-BE49-F238E27FC236}">
                <a16:creationId xmlns:a16="http://schemas.microsoft.com/office/drawing/2014/main" id="{FF504F61-70BC-42EC-8B39-DB05F5F00B13}"/>
              </a:ext>
            </a:extLst>
          </p:cNvPr>
          <p:cNvSpPr>
            <a:spLocks noGrp="1"/>
          </p:cNvSpPr>
          <p:nvPr>
            <p:ph type="title"/>
          </p:nvPr>
        </p:nvSpPr>
        <p:spPr>
          <a:xfrm>
            <a:off x="585216" y="384048"/>
            <a:ext cx="11151917" cy="553998"/>
          </a:xfrm>
        </p:spPr>
        <p:txBody>
          <a:bodyPr>
            <a:normAutofit fontScale="90000"/>
          </a:bodyPr>
          <a:lstStyle/>
          <a:p>
            <a:r>
              <a:rPr lang="en-US" sz="3600" dirty="0"/>
              <a:t>VM Architecture Components</a:t>
            </a:r>
          </a:p>
        </p:txBody>
      </p:sp>
      <p:grpSp>
        <p:nvGrpSpPr>
          <p:cNvPr id="2" name="Group 1">
            <a:extLst>
              <a:ext uri="{FF2B5EF4-FFF2-40B4-BE49-F238E27FC236}">
                <a16:creationId xmlns:a16="http://schemas.microsoft.com/office/drawing/2014/main" id="{72A92503-5A9A-46CB-B673-7B5340D3599F}"/>
              </a:ext>
            </a:extLst>
          </p:cNvPr>
          <p:cNvGrpSpPr/>
          <p:nvPr/>
        </p:nvGrpSpPr>
        <p:grpSpPr>
          <a:xfrm>
            <a:off x="1890005" y="2717071"/>
            <a:ext cx="8411991" cy="1223082"/>
            <a:chOff x="1954991" y="2717071"/>
            <a:chExt cx="8411991" cy="1223082"/>
          </a:xfrm>
        </p:grpSpPr>
        <p:pic>
          <p:nvPicPr>
            <p:cNvPr id="9" name="Picture 8">
              <a:extLst>
                <a:ext uri="{FF2B5EF4-FFF2-40B4-BE49-F238E27FC236}">
                  <a16:creationId xmlns:a16="http://schemas.microsoft.com/office/drawing/2014/main" id="{40275AFF-3201-4DFE-BD4E-1AEC54E89A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76381" y="2717071"/>
              <a:ext cx="780290" cy="780290"/>
            </a:xfrm>
            <a:prstGeom prst="rect">
              <a:avLst/>
            </a:prstGeom>
          </p:spPr>
        </p:pic>
        <p:pic>
          <p:nvPicPr>
            <p:cNvPr id="11" name="Picture 10">
              <a:extLst>
                <a:ext uri="{FF2B5EF4-FFF2-40B4-BE49-F238E27FC236}">
                  <a16:creationId xmlns:a16="http://schemas.microsoft.com/office/drawing/2014/main" id="{46B14757-B918-47E4-9DB5-1357AAFC672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09392" y="2717071"/>
              <a:ext cx="780290" cy="780290"/>
            </a:xfrm>
            <a:prstGeom prst="rect">
              <a:avLst/>
            </a:prstGeom>
          </p:spPr>
        </p:pic>
        <p:pic>
          <p:nvPicPr>
            <p:cNvPr id="13" name="Picture 12">
              <a:extLst>
                <a:ext uri="{FF2B5EF4-FFF2-40B4-BE49-F238E27FC236}">
                  <a16:creationId xmlns:a16="http://schemas.microsoft.com/office/drawing/2014/main" id="{CE2200A0-53D0-4754-93E3-84D3AF281DD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94599" y="2717071"/>
              <a:ext cx="780290" cy="780290"/>
            </a:xfrm>
            <a:prstGeom prst="rect">
              <a:avLst/>
            </a:prstGeom>
          </p:spPr>
        </p:pic>
        <p:pic>
          <p:nvPicPr>
            <p:cNvPr id="15" name="Picture 14">
              <a:extLst>
                <a:ext uri="{FF2B5EF4-FFF2-40B4-BE49-F238E27FC236}">
                  <a16:creationId xmlns:a16="http://schemas.microsoft.com/office/drawing/2014/main" id="{6345439A-95BC-4A07-B6FC-FD2130D5792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84377" y="2717071"/>
              <a:ext cx="780290" cy="780290"/>
            </a:xfrm>
            <a:prstGeom prst="rect">
              <a:avLst/>
            </a:prstGeom>
          </p:spPr>
        </p:pic>
        <p:sp>
          <p:nvSpPr>
            <p:cNvPr id="16" name="TextBox 15">
              <a:extLst>
                <a:ext uri="{FF2B5EF4-FFF2-40B4-BE49-F238E27FC236}">
                  <a16:creationId xmlns:a16="http://schemas.microsoft.com/office/drawing/2014/main" id="{1638D35F-89BD-47FC-8E7E-AF469A9FE8D3}"/>
                </a:ext>
              </a:extLst>
            </p:cNvPr>
            <p:cNvSpPr txBox="1"/>
            <p:nvPr/>
          </p:nvSpPr>
          <p:spPr>
            <a:xfrm>
              <a:off x="1954991" y="3690854"/>
              <a:ext cx="1713776" cy="249299"/>
            </a:xfrm>
            <a:prstGeom prst="rect">
              <a:avLst/>
            </a:prstGeom>
            <a:noFill/>
          </p:spPr>
          <p:txBody>
            <a:bodyPr wrap="square" lIns="0" tIns="0" rIns="0" bIns="0" rtlCol="0">
              <a:spAutoFit/>
            </a:bodyPr>
            <a:lstStyle/>
            <a:p>
              <a:pPr algn="ct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Compute Family</a:t>
              </a:r>
            </a:p>
          </p:txBody>
        </p:sp>
        <p:sp>
          <p:nvSpPr>
            <p:cNvPr id="17" name="TextBox 16">
              <a:extLst>
                <a:ext uri="{FF2B5EF4-FFF2-40B4-BE49-F238E27FC236}">
                  <a16:creationId xmlns:a16="http://schemas.microsoft.com/office/drawing/2014/main" id="{16EFA08D-7F49-4681-AF17-E4855183F8B0}"/>
                </a:ext>
              </a:extLst>
            </p:cNvPr>
            <p:cNvSpPr txBox="1"/>
            <p:nvPr/>
          </p:nvSpPr>
          <p:spPr>
            <a:xfrm>
              <a:off x="4218489" y="3690853"/>
              <a:ext cx="1423070" cy="249299"/>
            </a:xfrm>
            <a:prstGeom prst="rect">
              <a:avLst/>
            </a:prstGeom>
            <a:noFill/>
          </p:spPr>
          <p:txBody>
            <a:bodyPr wrap="square" lIns="0" tIns="0" rIns="0" bIns="0" rtlCol="0">
              <a:spAutoFit/>
            </a:bodyPr>
            <a:lstStyle/>
            <a:p>
              <a:pPr algn="ct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Network</a:t>
              </a:r>
            </a:p>
          </p:txBody>
        </p:sp>
        <p:sp>
          <p:nvSpPr>
            <p:cNvPr id="18" name="TextBox 17">
              <a:extLst>
                <a:ext uri="{FF2B5EF4-FFF2-40B4-BE49-F238E27FC236}">
                  <a16:creationId xmlns:a16="http://schemas.microsoft.com/office/drawing/2014/main" id="{2AA5B799-4730-4274-946A-491034BFA08E}"/>
                </a:ext>
              </a:extLst>
            </p:cNvPr>
            <p:cNvSpPr txBox="1"/>
            <p:nvPr/>
          </p:nvSpPr>
          <p:spPr>
            <a:xfrm>
              <a:off x="6556653" y="3690853"/>
              <a:ext cx="1423070" cy="249299"/>
            </a:xfrm>
            <a:prstGeom prst="rect">
              <a:avLst/>
            </a:prstGeom>
            <a:noFill/>
          </p:spPr>
          <p:txBody>
            <a:bodyPr wrap="square" lIns="0" tIns="0" rIns="0" bIns="0" rtlCol="0">
              <a:spAutoFit/>
            </a:bodyPr>
            <a:lstStyle/>
            <a:p>
              <a:pPr algn="ct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Storage</a:t>
              </a:r>
            </a:p>
          </p:txBody>
        </p:sp>
        <p:sp>
          <p:nvSpPr>
            <p:cNvPr id="19" name="TextBox 18">
              <a:extLst>
                <a:ext uri="{FF2B5EF4-FFF2-40B4-BE49-F238E27FC236}">
                  <a16:creationId xmlns:a16="http://schemas.microsoft.com/office/drawing/2014/main" id="{5DEEA40A-91D1-4444-B69E-44A47A52FA76}"/>
                </a:ext>
              </a:extLst>
            </p:cNvPr>
            <p:cNvSpPr txBox="1"/>
            <p:nvPr/>
          </p:nvSpPr>
          <p:spPr>
            <a:xfrm>
              <a:off x="8943912" y="3690853"/>
              <a:ext cx="1423070" cy="249299"/>
            </a:xfrm>
            <a:prstGeom prst="rect">
              <a:avLst/>
            </a:prstGeom>
            <a:noFill/>
          </p:spPr>
          <p:txBody>
            <a:bodyPr wrap="square" lIns="0" tIns="0" rIns="0" bIns="0" rtlCol="0">
              <a:spAutoFit/>
            </a:bodyPr>
            <a:lstStyle/>
            <a:p>
              <a:pPr algn="ct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Availability</a:t>
              </a:r>
            </a:p>
          </p:txBody>
        </p:sp>
      </p:grpSp>
    </p:spTree>
    <p:extLst>
      <p:ext uri="{BB962C8B-B14F-4D97-AF65-F5344CB8AC3E}">
        <p14:creationId xmlns:p14="http://schemas.microsoft.com/office/powerpoint/2010/main" val="129243428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384048"/>
            <a:ext cx="11018520" cy="553998"/>
          </a:xfrm>
        </p:spPr>
        <p:txBody>
          <a:bodyPr>
            <a:normAutofit fontScale="90000"/>
          </a:bodyPr>
          <a:lstStyle/>
          <a:p>
            <a:r>
              <a:rPr lang="en-US" dirty="0">
                <a:solidFill>
                  <a:schemeClr val="tx1"/>
                </a:solidFill>
              </a:rPr>
              <a:t>Choosing the Right VM Type</a:t>
            </a:r>
          </a:p>
        </p:txBody>
      </p:sp>
      <p:sp>
        <p:nvSpPr>
          <p:cNvPr id="2" name="Rectangle 1"/>
          <p:cNvSpPr/>
          <p:nvPr/>
        </p:nvSpPr>
        <p:spPr bwMode="auto">
          <a:xfrm>
            <a:off x="312894" y="2869216"/>
            <a:ext cx="5822712" cy="358867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solidFill>
                <a:schemeClr val="tx1"/>
              </a:solidFill>
              <a:effectLst/>
              <a:uLnTx/>
              <a:uFillTx/>
              <a:latin typeface="Segoe UI"/>
              <a:ea typeface="+mn-ea"/>
              <a:cs typeface="+mn-cs"/>
            </a:endParaRPr>
          </a:p>
        </p:txBody>
      </p:sp>
      <p:sp>
        <p:nvSpPr>
          <p:cNvPr id="5" name="Text Placeholder 3"/>
          <p:cNvSpPr txBox="1">
            <a:spLocks/>
          </p:cNvSpPr>
          <p:nvPr/>
        </p:nvSpPr>
        <p:spPr bwMode="white">
          <a:xfrm>
            <a:off x="312894" y="2931573"/>
            <a:ext cx="5451283" cy="2862322"/>
          </a:xfrm>
          <a:prstGeom prst="rect">
            <a:avLst/>
          </a:prstGeom>
          <a:noFill/>
        </p:spPr>
        <p:txBody>
          <a:bodyPr vert="horz" wrap="square" lIns="182880" tIns="182880" rIns="182880" bIns="182880" rtlCol="0">
            <a:spAutoFit/>
          </a:bodyPr>
          <a:lstStyle>
            <a:lvl1pPr marL="460201" indent="-460201" algn="l" defTabSz="914029" rtl="0" eaLnBrk="1" latinLnBrk="0" hangingPunct="1">
              <a:lnSpc>
                <a:spcPct val="90000"/>
              </a:lnSpc>
              <a:spcBef>
                <a:spcPct val="20000"/>
              </a:spcBef>
              <a:buClr>
                <a:srgbClr val="FFFFFF"/>
              </a:buClr>
              <a:buSzPct val="70000"/>
              <a:buFontTx/>
              <a:buBlip>
                <a:blip r:embed="rId3"/>
              </a:buBlip>
              <a:defRPr sz="4000" kern="1200">
                <a:solidFill>
                  <a:schemeClr val="accent2"/>
                </a:solidFill>
                <a:latin typeface="+mn-lt"/>
                <a:ea typeface="+mn-ea"/>
                <a:cs typeface="+mn-cs"/>
              </a:defRPr>
            </a:lvl1pPr>
            <a:lvl2pPr marL="855349" indent="-395147" algn="l" defTabSz="914029" rtl="0" eaLnBrk="1" latinLnBrk="0" hangingPunct="1">
              <a:lnSpc>
                <a:spcPct val="90000"/>
              </a:lnSpc>
              <a:spcBef>
                <a:spcPct val="20000"/>
              </a:spcBef>
              <a:buClr>
                <a:srgbClr val="FFFFFF"/>
              </a:buClr>
              <a:buSzPct val="70000"/>
              <a:buFontTx/>
              <a:buBlip>
                <a:blip r:embed="rId3"/>
              </a:buBlip>
              <a:defRPr sz="3200" kern="1200">
                <a:solidFill>
                  <a:schemeClr val="tx2"/>
                </a:solidFill>
                <a:latin typeface="+mn-lt"/>
                <a:ea typeface="+mn-ea"/>
                <a:cs typeface="+mn-cs"/>
              </a:defRPr>
            </a:lvl2pPr>
            <a:lvl3pPr marL="1258429" indent="-403081" algn="l" defTabSz="914029" rtl="0" eaLnBrk="1" latinLnBrk="0" hangingPunct="1">
              <a:lnSpc>
                <a:spcPct val="90000"/>
              </a:lnSpc>
              <a:spcBef>
                <a:spcPct val="20000"/>
              </a:spcBef>
              <a:buClr>
                <a:srgbClr val="FFFFFF"/>
              </a:buClr>
              <a:buSzPct val="70000"/>
              <a:buFontTx/>
              <a:buBlip>
                <a:blip r:embed="rId3"/>
              </a:buBlip>
              <a:defRPr sz="2800" kern="1200">
                <a:solidFill>
                  <a:schemeClr val="tx2"/>
                </a:solidFill>
                <a:latin typeface="+mn-lt"/>
                <a:ea typeface="+mn-ea"/>
                <a:cs typeface="+mn-cs"/>
              </a:defRPr>
            </a:lvl3pPr>
            <a:lvl4pPr marL="1604368" indent="-345947" algn="l" defTabSz="914029" rtl="0" eaLnBrk="1" latinLnBrk="0" hangingPunct="1">
              <a:lnSpc>
                <a:spcPct val="90000"/>
              </a:lnSpc>
              <a:spcBef>
                <a:spcPct val="20000"/>
              </a:spcBef>
              <a:buClr>
                <a:srgbClr val="FFFFFF"/>
              </a:buClr>
              <a:buSzPct val="70000"/>
              <a:buFontTx/>
              <a:buBlip>
                <a:blip r:embed="rId3"/>
              </a:buBlip>
              <a:defRPr sz="2800" kern="1200">
                <a:solidFill>
                  <a:schemeClr val="tx2"/>
                </a:solidFill>
                <a:latin typeface="+mn-lt"/>
                <a:ea typeface="+mn-ea"/>
                <a:cs typeface="+mn-cs"/>
              </a:defRPr>
            </a:lvl4pPr>
            <a:lvl5pPr marL="1940804" indent="-336427" algn="l" defTabSz="914029" rtl="0" eaLnBrk="1" latinLnBrk="0" hangingPunct="1">
              <a:lnSpc>
                <a:spcPct val="90000"/>
              </a:lnSpc>
              <a:spcBef>
                <a:spcPct val="20000"/>
              </a:spcBef>
              <a:buClr>
                <a:srgbClr val="FFFFFF"/>
              </a:buClr>
              <a:buSzPct val="70000"/>
              <a:buFontTx/>
              <a:buBlip>
                <a:blip r:embed="rId3"/>
              </a:buBlip>
              <a:defRPr sz="2800" kern="1200">
                <a:solidFill>
                  <a:schemeClr val="tx2"/>
                </a:solidFill>
                <a:latin typeface="+mn-lt"/>
                <a:ea typeface="+mn-ea"/>
                <a:cs typeface="+mn-cs"/>
              </a:defRPr>
            </a:lvl5pPr>
            <a:lvl6pPr marL="2513582"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591"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607"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619"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0201" marR="0" lvl="0" indent="-460201" algn="l" defTabSz="914029" rtl="0" eaLnBrk="1" fontAlgn="auto" latinLnBrk="0" hangingPunct="1">
              <a:lnSpc>
                <a:spcPct val="110000"/>
              </a:lnSpc>
              <a:spcBef>
                <a:spcPct val="20000"/>
              </a:spcBef>
              <a:spcAft>
                <a:spcPts val="0"/>
              </a:spcAft>
              <a:buClr>
                <a:srgbClr val="FFFFFF"/>
              </a:buClr>
              <a:buSzPct val="70000"/>
              <a:buFontTx/>
              <a:buBlip>
                <a:blip r:embed="rId3"/>
              </a:buBlip>
              <a:tabLst/>
              <a:defRPr/>
            </a:pPr>
            <a:r>
              <a:rPr kumimoji="0" lang="en-US" sz="2000" b="0" i="0" u="none" strike="noStrike" kern="1200" cap="none" spc="0" normalizeH="0" baseline="0" noProof="0" dirty="0">
                <a:ln>
                  <a:noFill/>
                </a:ln>
                <a:solidFill>
                  <a:schemeClr val="tx1"/>
                </a:solidFill>
                <a:effectLst/>
                <a:uLnTx/>
                <a:uFillTx/>
                <a:ea typeface="+mn-ea"/>
                <a:cs typeface="+mn-cs"/>
              </a:rPr>
              <a:t>Deploy and manage </a:t>
            </a:r>
            <a:r>
              <a:rPr lang="en-US" sz="2000" dirty="0">
                <a:solidFill>
                  <a:schemeClr val="tx1"/>
                </a:solidFill>
              </a:rPr>
              <a:t>using the Azure portal, templates, command line or API </a:t>
            </a:r>
            <a:endParaRPr kumimoji="0" lang="en-US" sz="2000" b="0" i="0" u="none" strike="noStrike" kern="1200" cap="none" spc="0" normalizeH="0" baseline="0" noProof="0" dirty="0">
              <a:ln>
                <a:noFill/>
              </a:ln>
              <a:solidFill>
                <a:schemeClr val="tx1"/>
              </a:solidFill>
              <a:effectLst/>
              <a:uLnTx/>
              <a:uFillTx/>
              <a:ea typeface="+mn-ea"/>
              <a:cs typeface="+mn-cs"/>
            </a:endParaRPr>
          </a:p>
          <a:p>
            <a:pPr lvl="0">
              <a:lnSpc>
                <a:spcPct val="110000"/>
              </a:lnSpc>
              <a:defRPr/>
            </a:pPr>
            <a:r>
              <a:rPr lang="en-US" sz="2000" dirty="0">
                <a:solidFill>
                  <a:schemeClr val="tx1"/>
                </a:solidFill>
              </a:rPr>
              <a:t>Used for workloads that require state (persistent disk, persistent computer names, etc..)</a:t>
            </a:r>
            <a:endParaRPr kumimoji="0" lang="en-US" sz="2000" b="0" i="0" u="none" strike="noStrike" kern="1200" cap="none" spc="0" normalizeH="0" baseline="0" noProof="0" dirty="0">
              <a:ln>
                <a:noFill/>
              </a:ln>
              <a:solidFill>
                <a:schemeClr val="tx1"/>
              </a:solidFill>
              <a:effectLst/>
              <a:uLnTx/>
              <a:uFillTx/>
              <a:ea typeface="+mn-ea"/>
              <a:cs typeface="+mn-cs"/>
            </a:endParaRPr>
          </a:p>
          <a:p>
            <a:pPr lvl="0">
              <a:lnSpc>
                <a:spcPct val="110000"/>
              </a:lnSpc>
              <a:defRPr/>
            </a:pPr>
            <a:r>
              <a:rPr lang="en-US" sz="2000" dirty="0">
                <a:solidFill>
                  <a:schemeClr val="tx1"/>
                </a:solidFill>
              </a:rPr>
              <a:t>Storage is backed by Azure Storage with magnetic or SSD based storage </a:t>
            </a:r>
            <a:endParaRPr kumimoji="0" lang="en-US" sz="2000" b="0" i="0" u="none" strike="noStrike" kern="1200" cap="none" spc="0" normalizeH="0" baseline="0" noProof="0" dirty="0">
              <a:ln>
                <a:noFill/>
              </a:ln>
              <a:solidFill>
                <a:schemeClr val="tx1"/>
              </a:solidFill>
              <a:effectLst/>
              <a:uLnTx/>
              <a:uFillTx/>
              <a:ea typeface="+mn-ea"/>
              <a:cs typeface="+mn-cs"/>
            </a:endParaRPr>
          </a:p>
        </p:txBody>
      </p:sp>
      <p:pic>
        <p:nvPicPr>
          <p:cNvPr id="14" name="Picture 13">
            <a:extLst>
              <a:ext uri="{FF2B5EF4-FFF2-40B4-BE49-F238E27FC236}">
                <a16:creationId xmlns:a16="http://schemas.microsoft.com/office/drawing/2014/main" id="{479C28AD-FDCC-4978-AEC6-D63DD6DA79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2894" y="1954362"/>
            <a:ext cx="729075" cy="729075"/>
          </a:xfrm>
          <a:prstGeom prst="rect">
            <a:avLst/>
          </a:prstGeom>
        </p:spPr>
      </p:pic>
      <p:sp>
        <p:nvSpPr>
          <p:cNvPr id="15" name="Rectangle 14">
            <a:extLst>
              <a:ext uri="{FF2B5EF4-FFF2-40B4-BE49-F238E27FC236}">
                <a16:creationId xmlns:a16="http://schemas.microsoft.com/office/drawing/2014/main" id="{8A0635EB-C2A8-48D7-BB2F-47F43160AB69}"/>
              </a:ext>
            </a:extLst>
          </p:cNvPr>
          <p:cNvSpPr/>
          <p:nvPr/>
        </p:nvSpPr>
        <p:spPr bwMode="auto">
          <a:xfrm>
            <a:off x="6388432" y="2869216"/>
            <a:ext cx="5460635" cy="358867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solidFill>
                <a:schemeClr val="tx1"/>
              </a:solidFill>
              <a:effectLst/>
              <a:uLnTx/>
              <a:uFillTx/>
              <a:latin typeface="Segoe UI"/>
              <a:ea typeface="+mn-ea"/>
              <a:cs typeface="+mn-cs"/>
            </a:endParaRPr>
          </a:p>
        </p:txBody>
      </p:sp>
      <p:sp>
        <p:nvSpPr>
          <p:cNvPr id="17" name="Text Placeholder 3">
            <a:extLst>
              <a:ext uri="{FF2B5EF4-FFF2-40B4-BE49-F238E27FC236}">
                <a16:creationId xmlns:a16="http://schemas.microsoft.com/office/drawing/2014/main" id="{20BD2FC3-501D-4419-88C1-1A31307AA05E}"/>
              </a:ext>
            </a:extLst>
          </p:cNvPr>
          <p:cNvSpPr txBox="1">
            <a:spLocks/>
          </p:cNvSpPr>
          <p:nvPr/>
        </p:nvSpPr>
        <p:spPr bwMode="white">
          <a:xfrm>
            <a:off x="6480464" y="2869216"/>
            <a:ext cx="5601806" cy="3988784"/>
          </a:xfrm>
          <a:prstGeom prst="rect">
            <a:avLst/>
          </a:prstGeom>
          <a:noFill/>
        </p:spPr>
        <p:txBody>
          <a:bodyPr vert="horz" wrap="square" lIns="182880" tIns="182880" rIns="182880" bIns="182880" rtlCol="0">
            <a:spAutoFit/>
          </a:bodyPr>
          <a:lstStyle>
            <a:lvl1pPr marL="460201" indent="-460201" algn="l" defTabSz="914029" rtl="0" eaLnBrk="1" latinLnBrk="0" hangingPunct="1">
              <a:lnSpc>
                <a:spcPct val="90000"/>
              </a:lnSpc>
              <a:spcBef>
                <a:spcPct val="20000"/>
              </a:spcBef>
              <a:buClr>
                <a:srgbClr val="FFFFFF"/>
              </a:buClr>
              <a:buSzPct val="70000"/>
              <a:buFontTx/>
              <a:buBlip>
                <a:blip r:embed="rId3"/>
              </a:buBlip>
              <a:defRPr sz="4000" kern="1200">
                <a:solidFill>
                  <a:schemeClr val="accent2"/>
                </a:solidFill>
                <a:latin typeface="+mn-lt"/>
                <a:ea typeface="+mn-ea"/>
                <a:cs typeface="+mn-cs"/>
              </a:defRPr>
            </a:lvl1pPr>
            <a:lvl2pPr marL="855349" indent="-395147" algn="l" defTabSz="914029" rtl="0" eaLnBrk="1" latinLnBrk="0" hangingPunct="1">
              <a:lnSpc>
                <a:spcPct val="90000"/>
              </a:lnSpc>
              <a:spcBef>
                <a:spcPct val="20000"/>
              </a:spcBef>
              <a:buClr>
                <a:srgbClr val="FFFFFF"/>
              </a:buClr>
              <a:buSzPct val="70000"/>
              <a:buFontTx/>
              <a:buBlip>
                <a:blip r:embed="rId3"/>
              </a:buBlip>
              <a:defRPr sz="3200" kern="1200">
                <a:solidFill>
                  <a:schemeClr val="tx2"/>
                </a:solidFill>
                <a:latin typeface="+mn-lt"/>
                <a:ea typeface="+mn-ea"/>
                <a:cs typeface="+mn-cs"/>
              </a:defRPr>
            </a:lvl2pPr>
            <a:lvl3pPr marL="1258429" indent="-403081" algn="l" defTabSz="914029" rtl="0" eaLnBrk="1" latinLnBrk="0" hangingPunct="1">
              <a:lnSpc>
                <a:spcPct val="90000"/>
              </a:lnSpc>
              <a:spcBef>
                <a:spcPct val="20000"/>
              </a:spcBef>
              <a:buClr>
                <a:srgbClr val="FFFFFF"/>
              </a:buClr>
              <a:buSzPct val="70000"/>
              <a:buFontTx/>
              <a:buBlip>
                <a:blip r:embed="rId3"/>
              </a:buBlip>
              <a:defRPr sz="2800" kern="1200">
                <a:solidFill>
                  <a:schemeClr val="tx2"/>
                </a:solidFill>
                <a:latin typeface="+mn-lt"/>
                <a:ea typeface="+mn-ea"/>
                <a:cs typeface="+mn-cs"/>
              </a:defRPr>
            </a:lvl3pPr>
            <a:lvl4pPr marL="1604368" indent="-345947" algn="l" defTabSz="914029" rtl="0" eaLnBrk="1" latinLnBrk="0" hangingPunct="1">
              <a:lnSpc>
                <a:spcPct val="90000"/>
              </a:lnSpc>
              <a:spcBef>
                <a:spcPct val="20000"/>
              </a:spcBef>
              <a:buClr>
                <a:srgbClr val="FFFFFF"/>
              </a:buClr>
              <a:buSzPct val="70000"/>
              <a:buFontTx/>
              <a:buBlip>
                <a:blip r:embed="rId3"/>
              </a:buBlip>
              <a:defRPr sz="2800" kern="1200">
                <a:solidFill>
                  <a:schemeClr val="tx2"/>
                </a:solidFill>
                <a:latin typeface="+mn-lt"/>
                <a:ea typeface="+mn-ea"/>
                <a:cs typeface="+mn-cs"/>
              </a:defRPr>
            </a:lvl4pPr>
            <a:lvl5pPr marL="1940804" indent="-336427" algn="l" defTabSz="914029" rtl="0" eaLnBrk="1" latinLnBrk="0" hangingPunct="1">
              <a:lnSpc>
                <a:spcPct val="90000"/>
              </a:lnSpc>
              <a:spcBef>
                <a:spcPct val="20000"/>
              </a:spcBef>
              <a:buClr>
                <a:srgbClr val="FFFFFF"/>
              </a:buClr>
              <a:buSzPct val="70000"/>
              <a:buFontTx/>
              <a:buBlip>
                <a:blip r:embed="rId3"/>
              </a:buBlip>
              <a:defRPr sz="2800" kern="1200">
                <a:solidFill>
                  <a:schemeClr val="tx2"/>
                </a:solidFill>
                <a:latin typeface="+mn-lt"/>
                <a:ea typeface="+mn-ea"/>
                <a:cs typeface="+mn-cs"/>
              </a:defRPr>
            </a:lvl5pPr>
            <a:lvl6pPr marL="2513582"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591"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607"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619"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110000"/>
              </a:lnSpc>
              <a:defRPr/>
            </a:pPr>
            <a:r>
              <a:rPr lang="en-US" sz="2000" dirty="0">
                <a:solidFill>
                  <a:schemeClr val="tx1"/>
                </a:solidFill>
              </a:rPr>
              <a:t>Deploy and manage using the Azure portal, templates, command line or API </a:t>
            </a:r>
          </a:p>
          <a:p>
            <a:pPr marL="460201" marR="0" lvl="0" indent="-460201" algn="l" defTabSz="914029" rtl="0" eaLnBrk="1" fontAlgn="auto" latinLnBrk="0" hangingPunct="1">
              <a:lnSpc>
                <a:spcPct val="110000"/>
              </a:lnSpc>
              <a:spcBef>
                <a:spcPct val="20000"/>
              </a:spcBef>
              <a:spcAft>
                <a:spcPts val="0"/>
              </a:spcAft>
              <a:buClr>
                <a:srgbClr val="FFFFFF"/>
              </a:buClr>
              <a:buSzPct val="70000"/>
              <a:buFontTx/>
              <a:buBlip>
                <a:blip r:embed="rId3"/>
              </a:buBlip>
              <a:tabLst/>
              <a:defRPr/>
            </a:pPr>
            <a:r>
              <a:rPr kumimoji="0" lang="en-US" sz="2000" b="0" i="0" u="none" strike="noStrike" kern="1200" cap="none" spc="0" normalizeH="0" baseline="0" noProof="0" dirty="0">
                <a:ln>
                  <a:noFill/>
                </a:ln>
                <a:solidFill>
                  <a:schemeClr val="tx1"/>
                </a:solidFill>
                <a:effectLst/>
                <a:uLnTx/>
                <a:uFillTx/>
                <a:latin typeface="Segoe UI"/>
                <a:ea typeface="+mn-ea"/>
                <a:cs typeface="+mn-cs"/>
              </a:rPr>
              <a:t>Used for deploying large numbers of identical </a:t>
            </a:r>
            <a:r>
              <a:rPr lang="en-US" sz="2000" dirty="0">
                <a:solidFill>
                  <a:schemeClr val="tx1"/>
                </a:solidFill>
                <a:latin typeface="Segoe UI"/>
              </a:rPr>
              <a:t>VMs</a:t>
            </a:r>
            <a:endParaRPr kumimoji="0" lang="en-US" sz="2000" b="0" i="0" u="none" strike="noStrike" kern="1200" cap="none" spc="0" normalizeH="0" baseline="0" noProof="0" dirty="0">
              <a:ln>
                <a:noFill/>
              </a:ln>
              <a:solidFill>
                <a:schemeClr val="tx1"/>
              </a:solidFill>
              <a:effectLst/>
              <a:uLnTx/>
              <a:uFillTx/>
              <a:latin typeface="Segoe UI"/>
              <a:ea typeface="+mn-ea"/>
              <a:cs typeface="+mn-cs"/>
            </a:endParaRPr>
          </a:p>
          <a:p>
            <a:pPr marL="855349" marR="0" lvl="1" indent="-395147" algn="l" defTabSz="914029" rtl="0" eaLnBrk="1" fontAlgn="auto" latinLnBrk="0" hangingPunct="1">
              <a:lnSpc>
                <a:spcPct val="110000"/>
              </a:lnSpc>
              <a:spcBef>
                <a:spcPct val="20000"/>
              </a:spcBef>
              <a:spcAft>
                <a:spcPts val="0"/>
              </a:spcAft>
              <a:buClr>
                <a:srgbClr val="FFFFFF"/>
              </a:buClr>
              <a:buSzPct val="70000"/>
              <a:buFontTx/>
              <a:buBlip>
                <a:blip r:embed="rId3"/>
              </a:buBlip>
              <a:tabLst/>
              <a:defRPr/>
            </a:pPr>
            <a:r>
              <a:rPr kumimoji="0" lang="en-US" sz="1800" b="0" i="0" u="none" strike="noStrike" kern="1200" cap="none" spc="0" normalizeH="0" baseline="0" noProof="0" dirty="0">
                <a:ln>
                  <a:noFill/>
                </a:ln>
                <a:solidFill>
                  <a:schemeClr val="tx1"/>
                </a:solidFill>
                <a:effectLst/>
                <a:uLnTx/>
                <a:uFillTx/>
                <a:latin typeface="Segoe UI"/>
                <a:ea typeface="+mn-ea"/>
                <a:cs typeface="+mn-cs"/>
              </a:rPr>
              <a:t>Big compute, big data, containerized workloads, web farms</a:t>
            </a:r>
          </a:p>
          <a:p>
            <a:pPr marL="460201" marR="0" lvl="0" indent="-460201" algn="l" defTabSz="914029" rtl="0" eaLnBrk="1" fontAlgn="auto" latinLnBrk="0" hangingPunct="1">
              <a:lnSpc>
                <a:spcPct val="110000"/>
              </a:lnSpc>
              <a:spcBef>
                <a:spcPct val="20000"/>
              </a:spcBef>
              <a:spcAft>
                <a:spcPts val="0"/>
              </a:spcAft>
              <a:buClr>
                <a:srgbClr val="FFFFFF"/>
              </a:buClr>
              <a:buSzPct val="70000"/>
              <a:buFontTx/>
              <a:buBlip>
                <a:blip r:embed="rId3"/>
              </a:buBlip>
              <a:tabLst/>
              <a:defRPr/>
            </a:pPr>
            <a:r>
              <a:rPr kumimoji="0" lang="en-US" sz="2000" b="0" i="0" u="none" strike="noStrike" kern="1200" cap="none" spc="0" normalizeH="0" baseline="0" noProof="0" dirty="0">
                <a:ln>
                  <a:noFill/>
                </a:ln>
                <a:solidFill>
                  <a:schemeClr val="tx1"/>
                </a:solidFill>
                <a:effectLst/>
                <a:uLnTx/>
                <a:uFillTx/>
                <a:latin typeface="Segoe UI"/>
                <a:ea typeface="+mn-ea"/>
                <a:cs typeface="+mn-cs"/>
              </a:rPr>
              <a:t>Implicitly deploys to an availability set </a:t>
            </a:r>
          </a:p>
          <a:p>
            <a:pPr>
              <a:lnSpc>
                <a:spcPct val="110000"/>
              </a:lnSpc>
              <a:defRPr/>
            </a:pPr>
            <a:r>
              <a:rPr lang="en-US" sz="2000" dirty="0">
                <a:solidFill>
                  <a:schemeClr val="tx1"/>
                </a:solidFill>
              </a:rPr>
              <a:t>0-1000 VMs (Platform images) / 0-600 VMs (Custom images with Managed Disks)</a:t>
            </a:r>
          </a:p>
          <a:p>
            <a:pPr marL="460201" marR="0" lvl="0" indent="-460201" algn="l" defTabSz="914029" rtl="0" eaLnBrk="1" fontAlgn="auto" latinLnBrk="0" hangingPunct="1">
              <a:lnSpc>
                <a:spcPct val="110000"/>
              </a:lnSpc>
              <a:spcBef>
                <a:spcPct val="20000"/>
              </a:spcBef>
              <a:spcAft>
                <a:spcPts val="0"/>
              </a:spcAft>
              <a:buClr>
                <a:srgbClr val="FFFFFF"/>
              </a:buClr>
              <a:buSzPct val="70000"/>
              <a:buFontTx/>
              <a:buBlip>
                <a:blip r:embed="rId3"/>
              </a:buBlip>
              <a:tabLst/>
              <a:defRPr/>
            </a:pPr>
            <a:endParaRPr kumimoji="0" lang="en-US" sz="2000" b="0" i="0" u="none" strike="noStrike" kern="1200" cap="none" spc="0" normalizeH="0" baseline="0" noProof="0" dirty="0">
              <a:ln>
                <a:noFill/>
              </a:ln>
              <a:solidFill>
                <a:schemeClr val="tx1"/>
              </a:solidFill>
              <a:effectLst/>
              <a:uLnTx/>
              <a:uFillTx/>
              <a:latin typeface="Segoe UI"/>
              <a:ea typeface="+mn-ea"/>
              <a:cs typeface="+mn-cs"/>
            </a:endParaRPr>
          </a:p>
        </p:txBody>
      </p:sp>
      <p:pic>
        <p:nvPicPr>
          <p:cNvPr id="18" name="Picture 17">
            <a:extLst>
              <a:ext uri="{FF2B5EF4-FFF2-40B4-BE49-F238E27FC236}">
                <a16:creationId xmlns:a16="http://schemas.microsoft.com/office/drawing/2014/main" id="{61BF9582-8E57-44F6-8347-691C0A0313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306" y="2010814"/>
            <a:ext cx="798489" cy="798489"/>
          </a:xfrm>
          <a:prstGeom prst="rect">
            <a:avLst/>
          </a:prstGeom>
        </p:spPr>
      </p:pic>
      <p:sp>
        <p:nvSpPr>
          <p:cNvPr id="4" name="Rectangle 3">
            <a:extLst>
              <a:ext uri="{FF2B5EF4-FFF2-40B4-BE49-F238E27FC236}">
                <a16:creationId xmlns:a16="http://schemas.microsoft.com/office/drawing/2014/main" id="{367238E3-0425-4844-8447-C8062BAA2EDD}"/>
              </a:ext>
            </a:extLst>
          </p:cNvPr>
          <p:cNvSpPr/>
          <p:nvPr/>
        </p:nvSpPr>
        <p:spPr>
          <a:xfrm>
            <a:off x="7393993" y="2012420"/>
            <a:ext cx="2781595" cy="646331"/>
          </a:xfrm>
          <a:prstGeom prst="rect">
            <a:avLst/>
          </a:prstGeom>
        </p:spPr>
        <p:txBody>
          <a:bodyPr wrap="none">
            <a:spAutoFit/>
          </a:bodyPr>
          <a:lstStyle/>
          <a:p>
            <a:r>
              <a:rPr lang="en-US" sz="3600" dirty="0"/>
              <a:t>VM Scale Sets</a:t>
            </a:r>
          </a:p>
        </p:txBody>
      </p:sp>
      <p:sp>
        <p:nvSpPr>
          <p:cNvPr id="19" name="Rectangle 18">
            <a:extLst>
              <a:ext uri="{FF2B5EF4-FFF2-40B4-BE49-F238E27FC236}">
                <a16:creationId xmlns:a16="http://schemas.microsoft.com/office/drawing/2014/main" id="{5594D442-3CE3-4910-8E25-3404EF8CEA52}"/>
              </a:ext>
            </a:extLst>
          </p:cNvPr>
          <p:cNvSpPr/>
          <p:nvPr/>
        </p:nvSpPr>
        <p:spPr>
          <a:xfrm>
            <a:off x="1415180" y="1954362"/>
            <a:ext cx="3350597" cy="646331"/>
          </a:xfrm>
          <a:prstGeom prst="rect">
            <a:avLst/>
          </a:prstGeom>
        </p:spPr>
        <p:txBody>
          <a:bodyPr wrap="none">
            <a:spAutoFit/>
          </a:bodyPr>
          <a:lstStyle/>
          <a:p>
            <a:r>
              <a:rPr lang="en-US" sz="3600" dirty="0"/>
              <a:t>Virtual Machines</a:t>
            </a:r>
          </a:p>
        </p:txBody>
      </p:sp>
    </p:spTree>
    <p:extLst>
      <p:ext uri="{BB962C8B-B14F-4D97-AF65-F5344CB8AC3E}">
        <p14:creationId xmlns:p14="http://schemas.microsoft.com/office/powerpoint/2010/main" val="96296945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0614D-C8AE-48E5-8408-0B5EAB4CA02B}"/>
              </a:ext>
            </a:extLst>
          </p:cNvPr>
          <p:cNvSpPr>
            <a:spLocks noGrp="1"/>
          </p:cNvSpPr>
          <p:nvPr>
            <p:ph type="title"/>
          </p:nvPr>
        </p:nvSpPr>
        <p:spPr>
          <a:xfrm>
            <a:off x="585216" y="384048"/>
            <a:ext cx="11151917" cy="553998"/>
          </a:xfrm>
        </p:spPr>
        <p:txBody>
          <a:bodyPr>
            <a:normAutofit fontScale="90000"/>
          </a:bodyPr>
          <a:lstStyle/>
          <a:p>
            <a:r>
              <a:rPr lang="en-US" sz="3600" dirty="0"/>
              <a:t>Choose the Optimal Compute Size</a:t>
            </a:r>
          </a:p>
        </p:txBody>
      </p:sp>
      <p:sp>
        <p:nvSpPr>
          <p:cNvPr id="4" name="Rectangle 3">
            <a:extLst>
              <a:ext uri="{FF2B5EF4-FFF2-40B4-BE49-F238E27FC236}">
                <a16:creationId xmlns:a16="http://schemas.microsoft.com/office/drawing/2014/main" id="{04E3F1F6-A360-4AE0-8C7D-4C28DFD10916}"/>
              </a:ext>
            </a:extLst>
          </p:cNvPr>
          <p:cNvSpPr/>
          <p:nvPr/>
        </p:nvSpPr>
        <p:spPr bwMode="auto">
          <a:xfrm>
            <a:off x="3998096" y="4512402"/>
            <a:ext cx="1462555" cy="407825"/>
          </a:xfrm>
          <a:prstGeom prst="rect">
            <a:avLst/>
          </a:prstGeom>
          <a:solidFill>
            <a:schemeClr val="bg2"/>
          </a:solidFill>
          <a:ln w="158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chemeClr val="tx1"/>
                    </a:gs>
                    <a:gs pos="100000">
                      <a:schemeClr val="tx1"/>
                    </a:gs>
                  </a:gsLst>
                  <a:lin ang="5400000" scaled="0"/>
                </a:gradFill>
                <a:latin typeface="Segoe UI Semibold" panose="020B0702040204020203" pitchFamily="34" charset="0"/>
                <a:cs typeface="Segoe UI Semibold" panose="020B0702040204020203" pitchFamily="34" charset="0"/>
              </a:rPr>
              <a:t>STORAGE </a:t>
            </a:r>
            <a:br>
              <a:rPr lang="en-US" sz="1372" dirty="0">
                <a:gradFill>
                  <a:gsLst>
                    <a:gs pos="0">
                      <a:schemeClr val="tx1"/>
                    </a:gs>
                    <a:gs pos="100000">
                      <a:schemeClr val="tx1"/>
                    </a:gs>
                  </a:gsLst>
                  <a:lin ang="5400000" scaled="0"/>
                </a:gradFill>
                <a:latin typeface="Segoe UI Semibold" panose="020B0702040204020203" pitchFamily="34" charset="0"/>
                <a:cs typeface="Segoe UI Semibold" panose="020B0702040204020203" pitchFamily="34" charset="0"/>
              </a:rPr>
            </a:br>
            <a:r>
              <a:rPr lang="en-US" sz="1372" dirty="0">
                <a:gradFill>
                  <a:gsLst>
                    <a:gs pos="0">
                      <a:schemeClr val="tx1"/>
                    </a:gs>
                    <a:gs pos="100000">
                      <a:schemeClr val="tx1"/>
                    </a:gs>
                  </a:gsLst>
                  <a:lin ang="5400000" scaled="0"/>
                </a:gradFill>
                <a:latin typeface="Segoe UI Semibold" panose="020B0702040204020203" pitchFamily="34" charset="0"/>
                <a:cs typeface="Segoe UI Semibold" panose="020B0702040204020203" pitchFamily="34" charset="0"/>
              </a:rPr>
              <a:t>OPTIMIZED</a:t>
            </a:r>
          </a:p>
        </p:txBody>
      </p:sp>
      <p:sp>
        <p:nvSpPr>
          <p:cNvPr id="5" name="Freeform: Shape 4">
            <a:extLst>
              <a:ext uri="{FF2B5EF4-FFF2-40B4-BE49-F238E27FC236}">
                <a16:creationId xmlns:a16="http://schemas.microsoft.com/office/drawing/2014/main" id="{83A7E814-B7C6-4DB6-BF4D-6D0932E50642}"/>
              </a:ext>
            </a:extLst>
          </p:cNvPr>
          <p:cNvSpPr/>
          <p:nvPr/>
        </p:nvSpPr>
        <p:spPr bwMode="auto">
          <a:xfrm>
            <a:off x="4147496" y="4436340"/>
            <a:ext cx="1165582"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3810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dirty="0"/>
          </a:p>
        </p:txBody>
      </p:sp>
      <p:grpSp>
        <p:nvGrpSpPr>
          <p:cNvPr id="6" name="Group 5">
            <a:extLst>
              <a:ext uri="{FF2B5EF4-FFF2-40B4-BE49-F238E27FC236}">
                <a16:creationId xmlns:a16="http://schemas.microsoft.com/office/drawing/2014/main" id="{3C8CE214-45D0-423E-9AE5-1717F556B331}"/>
              </a:ext>
            </a:extLst>
          </p:cNvPr>
          <p:cNvGrpSpPr/>
          <p:nvPr/>
        </p:nvGrpSpPr>
        <p:grpSpPr>
          <a:xfrm>
            <a:off x="4177314" y="3767214"/>
            <a:ext cx="974717" cy="650344"/>
            <a:chOff x="4177314" y="3767214"/>
            <a:chExt cx="974717" cy="650344"/>
          </a:xfrm>
        </p:grpSpPr>
        <p:sp>
          <p:nvSpPr>
            <p:cNvPr id="7" name="monitor">
              <a:extLst>
                <a:ext uri="{FF2B5EF4-FFF2-40B4-BE49-F238E27FC236}">
                  <a16:creationId xmlns:a16="http://schemas.microsoft.com/office/drawing/2014/main" id="{DA1AED18-7E7E-4B4A-95A9-2403D843E321}"/>
                </a:ext>
              </a:extLst>
            </p:cNvPr>
            <p:cNvSpPr>
              <a:spLocks noChangeAspect="1" noEditPoints="1"/>
            </p:cNvSpPr>
            <p:nvPr/>
          </p:nvSpPr>
          <p:spPr bwMode="auto">
            <a:xfrm>
              <a:off x="4177314" y="3767214"/>
              <a:ext cx="848566" cy="650336"/>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sp>
          <p:nvSpPr>
            <p:cNvPr id="8" name="TextBox 7">
              <a:extLst>
                <a:ext uri="{FF2B5EF4-FFF2-40B4-BE49-F238E27FC236}">
                  <a16:creationId xmlns:a16="http://schemas.microsoft.com/office/drawing/2014/main" id="{007BA105-CB5D-4FC7-87BE-4D61C58DBC39}"/>
                </a:ext>
              </a:extLst>
            </p:cNvPr>
            <p:cNvSpPr txBox="1"/>
            <p:nvPr/>
          </p:nvSpPr>
          <p:spPr>
            <a:xfrm>
              <a:off x="4527861" y="3898657"/>
              <a:ext cx="147476" cy="325858"/>
            </a:xfrm>
            <a:prstGeom prst="rect">
              <a:avLst/>
            </a:prstGeom>
            <a:noFill/>
          </p:spPr>
          <p:txBody>
            <a:bodyPr wrap="none" lIns="0" tIns="0" rIns="0" bIns="0" rtlCol="0">
              <a:spAutoFit/>
            </a:bodyPr>
            <a:lstStyle>
              <a:defPPr>
                <a:defRPr lang="en-US"/>
              </a:defPPr>
              <a:lvl1pPr algn="ctr">
                <a:lnSpc>
                  <a:spcPct val="90000"/>
                </a:lnSpc>
                <a:spcAft>
                  <a:spcPts val="600"/>
                </a:spcAft>
                <a:defRPr sz="1400" b="1">
                  <a:gradFill>
                    <a:gsLst>
                      <a:gs pos="2917">
                        <a:schemeClr val="tx1"/>
                      </a:gs>
                      <a:gs pos="30000">
                        <a:schemeClr val="tx1"/>
                      </a:gs>
                    </a:gsLst>
                    <a:lin ang="5400000" scaled="0"/>
                  </a:gradFill>
                  <a:latin typeface="Segoe UI" panose="020B0502040204020203" pitchFamily="34" charset="0"/>
                  <a:cs typeface="Segoe UI" panose="020B0502040204020203" pitchFamily="34" charset="0"/>
                </a:defRPr>
              </a:lvl1pPr>
            </a:lstStyle>
            <a:p>
              <a:r>
                <a:rPr lang="en-US" sz="2353" dirty="0">
                  <a:latin typeface="Segoe UI Semibold" panose="020B0702040204020203" pitchFamily="34" charset="0"/>
                  <a:cs typeface="Segoe UI Semibold" panose="020B0702040204020203" pitchFamily="34" charset="0"/>
                </a:rPr>
                <a:t>L</a:t>
              </a:r>
            </a:p>
          </p:txBody>
        </p:sp>
        <p:sp>
          <p:nvSpPr>
            <p:cNvPr id="9" name="Freeform: Shape 8">
              <a:extLst>
                <a:ext uri="{FF2B5EF4-FFF2-40B4-BE49-F238E27FC236}">
                  <a16:creationId xmlns:a16="http://schemas.microsoft.com/office/drawing/2014/main" id="{32425D4A-1AB6-4B58-895A-B775146D708C}"/>
                </a:ext>
              </a:extLst>
            </p:cNvPr>
            <p:cNvSpPr/>
            <p:nvPr/>
          </p:nvSpPr>
          <p:spPr bwMode="auto">
            <a:xfrm>
              <a:off x="4667640" y="4150210"/>
              <a:ext cx="484391" cy="267348"/>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grpSp>
      <p:sp>
        <p:nvSpPr>
          <p:cNvPr id="10" name="Rectangle 9">
            <a:extLst>
              <a:ext uri="{FF2B5EF4-FFF2-40B4-BE49-F238E27FC236}">
                <a16:creationId xmlns:a16="http://schemas.microsoft.com/office/drawing/2014/main" id="{038FD2FF-F3EB-42CB-B621-C6DDE4CCAAED}"/>
              </a:ext>
            </a:extLst>
          </p:cNvPr>
          <p:cNvSpPr/>
          <p:nvPr/>
        </p:nvSpPr>
        <p:spPr bwMode="auto">
          <a:xfrm>
            <a:off x="10378340" y="4513685"/>
            <a:ext cx="1165582" cy="384051"/>
          </a:xfrm>
          <a:prstGeom prst="rect">
            <a:avLst/>
          </a:prstGeom>
          <a:solidFill>
            <a:schemeClr val="bg2"/>
          </a:solidFill>
          <a:ln w="158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chemeClr val="tx1"/>
                    </a:gs>
                    <a:gs pos="100000">
                      <a:schemeClr val="tx1"/>
                    </a:gs>
                  </a:gsLst>
                  <a:lin ang="5400000" scaled="0"/>
                </a:gradFill>
                <a:latin typeface="Segoe UI Semibold" panose="020B0702040204020203" pitchFamily="34" charset="0"/>
                <a:cs typeface="Segoe UI Semibold" panose="020B0702040204020203" pitchFamily="34" charset="0"/>
              </a:rPr>
              <a:t>HPC</a:t>
            </a:r>
          </a:p>
        </p:txBody>
      </p:sp>
      <p:grpSp>
        <p:nvGrpSpPr>
          <p:cNvPr id="11" name="Group 10">
            <a:extLst>
              <a:ext uri="{FF2B5EF4-FFF2-40B4-BE49-F238E27FC236}">
                <a16:creationId xmlns:a16="http://schemas.microsoft.com/office/drawing/2014/main" id="{353EB458-AF91-461B-A9E3-B4762B5F28D1}"/>
              </a:ext>
            </a:extLst>
          </p:cNvPr>
          <p:cNvGrpSpPr/>
          <p:nvPr/>
        </p:nvGrpSpPr>
        <p:grpSpPr>
          <a:xfrm>
            <a:off x="10383379" y="3767214"/>
            <a:ext cx="1165582" cy="669126"/>
            <a:chOff x="10383379" y="3767214"/>
            <a:chExt cx="1165582" cy="669126"/>
          </a:xfrm>
        </p:grpSpPr>
        <p:sp>
          <p:nvSpPr>
            <p:cNvPr id="12" name="Freeform: Shape 11">
              <a:extLst>
                <a:ext uri="{FF2B5EF4-FFF2-40B4-BE49-F238E27FC236}">
                  <a16:creationId xmlns:a16="http://schemas.microsoft.com/office/drawing/2014/main" id="{19A0FED3-F552-4E2E-8FDF-35418BE3474E}"/>
                </a:ext>
              </a:extLst>
            </p:cNvPr>
            <p:cNvSpPr/>
            <p:nvPr/>
          </p:nvSpPr>
          <p:spPr bwMode="auto">
            <a:xfrm>
              <a:off x="10383379" y="4436340"/>
              <a:ext cx="1165582"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3810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dirty="0"/>
            </a:p>
          </p:txBody>
        </p:sp>
        <p:grpSp>
          <p:nvGrpSpPr>
            <p:cNvPr id="13" name="Group 12">
              <a:extLst>
                <a:ext uri="{FF2B5EF4-FFF2-40B4-BE49-F238E27FC236}">
                  <a16:creationId xmlns:a16="http://schemas.microsoft.com/office/drawing/2014/main" id="{630C7D56-649D-49DA-BC4A-9B203A6310F7}"/>
                </a:ext>
              </a:extLst>
            </p:cNvPr>
            <p:cNvGrpSpPr/>
            <p:nvPr/>
          </p:nvGrpSpPr>
          <p:grpSpPr>
            <a:xfrm>
              <a:off x="10383379" y="3767214"/>
              <a:ext cx="974716" cy="650344"/>
              <a:chOff x="10383379" y="3767214"/>
              <a:chExt cx="974716" cy="650344"/>
            </a:xfrm>
          </p:grpSpPr>
          <p:sp>
            <p:nvSpPr>
              <p:cNvPr id="14" name="monitor">
                <a:extLst>
                  <a:ext uri="{FF2B5EF4-FFF2-40B4-BE49-F238E27FC236}">
                    <a16:creationId xmlns:a16="http://schemas.microsoft.com/office/drawing/2014/main" id="{3C56DEC7-3EB1-4FF6-9B56-69493C19CF6D}"/>
                  </a:ext>
                </a:extLst>
              </p:cNvPr>
              <p:cNvSpPr>
                <a:spLocks noChangeAspect="1" noEditPoints="1"/>
              </p:cNvSpPr>
              <p:nvPr/>
            </p:nvSpPr>
            <p:spPr bwMode="auto">
              <a:xfrm>
                <a:off x="10383379" y="3767214"/>
                <a:ext cx="848566" cy="650336"/>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pPr algn="ctr"/>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sp>
            <p:nvSpPr>
              <p:cNvPr id="15" name="TextBox 14">
                <a:extLst>
                  <a:ext uri="{FF2B5EF4-FFF2-40B4-BE49-F238E27FC236}">
                    <a16:creationId xmlns:a16="http://schemas.microsoft.com/office/drawing/2014/main" id="{223251EA-CE39-4492-8F17-438F2868EB6C}"/>
                  </a:ext>
                </a:extLst>
              </p:cNvPr>
              <p:cNvSpPr txBox="1"/>
              <p:nvPr/>
            </p:nvSpPr>
            <p:spPr>
              <a:xfrm>
                <a:off x="10697055" y="3898657"/>
                <a:ext cx="221215" cy="325858"/>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H</a:t>
                </a:r>
              </a:p>
            </p:txBody>
          </p:sp>
          <p:sp>
            <p:nvSpPr>
              <p:cNvPr id="16" name="Freeform: Shape 15">
                <a:extLst>
                  <a:ext uri="{FF2B5EF4-FFF2-40B4-BE49-F238E27FC236}">
                    <a16:creationId xmlns:a16="http://schemas.microsoft.com/office/drawing/2014/main" id="{530890BD-3159-4FF0-B8C2-2AC5BED4C07C}"/>
                  </a:ext>
                </a:extLst>
              </p:cNvPr>
              <p:cNvSpPr/>
              <p:nvPr/>
            </p:nvSpPr>
            <p:spPr bwMode="auto">
              <a:xfrm>
                <a:off x="10873704" y="4150210"/>
                <a:ext cx="484391" cy="267348"/>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grpSp>
      </p:grpSp>
      <p:sp>
        <p:nvSpPr>
          <p:cNvPr id="17" name="Rectangle 16">
            <a:extLst>
              <a:ext uri="{FF2B5EF4-FFF2-40B4-BE49-F238E27FC236}">
                <a16:creationId xmlns:a16="http://schemas.microsoft.com/office/drawing/2014/main" id="{EB66879A-D64B-42FF-BE48-EE61AC10397E}"/>
              </a:ext>
            </a:extLst>
          </p:cNvPr>
          <p:cNvSpPr/>
          <p:nvPr/>
        </p:nvSpPr>
        <p:spPr bwMode="auto">
          <a:xfrm>
            <a:off x="831897" y="4498450"/>
            <a:ext cx="2649821" cy="330680"/>
          </a:xfrm>
          <a:prstGeom prst="rect">
            <a:avLst/>
          </a:prstGeom>
          <a:solidFill>
            <a:schemeClr val="bg2"/>
          </a:solidFill>
          <a:ln w="158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chemeClr val="tx1"/>
                    </a:gs>
                    <a:gs pos="100000">
                      <a:schemeClr val="tx1"/>
                    </a:gs>
                  </a:gsLst>
                  <a:lin ang="5400000" scaled="0"/>
                </a:gradFill>
                <a:latin typeface="Segoe UI Semibold" panose="020B0702040204020203" pitchFamily="34" charset="0"/>
                <a:cs typeface="Segoe UI Semibold" panose="020B0702040204020203" pitchFamily="34" charset="0"/>
              </a:rPr>
              <a:t>MEMORY OPTIMIZED</a:t>
            </a:r>
          </a:p>
        </p:txBody>
      </p:sp>
      <p:sp>
        <p:nvSpPr>
          <p:cNvPr id="18" name="Freeform: Shape 17">
            <a:extLst>
              <a:ext uri="{FF2B5EF4-FFF2-40B4-BE49-F238E27FC236}">
                <a16:creationId xmlns:a16="http://schemas.microsoft.com/office/drawing/2014/main" id="{1551728D-A0F4-4277-B629-609FD0475B90}"/>
              </a:ext>
            </a:extLst>
          </p:cNvPr>
          <p:cNvSpPr/>
          <p:nvPr/>
        </p:nvSpPr>
        <p:spPr bwMode="auto">
          <a:xfrm>
            <a:off x="408435" y="4436339"/>
            <a:ext cx="3496746"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3810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dirty="0"/>
          </a:p>
        </p:txBody>
      </p:sp>
      <p:grpSp>
        <p:nvGrpSpPr>
          <p:cNvPr id="19" name="Group 18">
            <a:extLst>
              <a:ext uri="{FF2B5EF4-FFF2-40B4-BE49-F238E27FC236}">
                <a16:creationId xmlns:a16="http://schemas.microsoft.com/office/drawing/2014/main" id="{6EEECE5D-180E-4407-B6AB-D268FB58E053}"/>
              </a:ext>
            </a:extLst>
          </p:cNvPr>
          <p:cNvGrpSpPr/>
          <p:nvPr/>
        </p:nvGrpSpPr>
        <p:grpSpPr>
          <a:xfrm>
            <a:off x="416845" y="3767214"/>
            <a:ext cx="974716" cy="650344"/>
            <a:chOff x="416845" y="3767214"/>
            <a:chExt cx="974716" cy="650344"/>
          </a:xfrm>
        </p:grpSpPr>
        <p:sp>
          <p:nvSpPr>
            <p:cNvPr id="20" name="monitor">
              <a:extLst>
                <a:ext uri="{FF2B5EF4-FFF2-40B4-BE49-F238E27FC236}">
                  <a16:creationId xmlns:a16="http://schemas.microsoft.com/office/drawing/2014/main" id="{5D62AEFB-16F7-4288-B85C-FA6E024B5358}"/>
                </a:ext>
              </a:extLst>
            </p:cNvPr>
            <p:cNvSpPr>
              <a:spLocks noChangeAspect="1" noEditPoints="1"/>
            </p:cNvSpPr>
            <p:nvPr/>
          </p:nvSpPr>
          <p:spPr bwMode="auto">
            <a:xfrm>
              <a:off x="416845" y="3767214"/>
              <a:ext cx="848566" cy="650336"/>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sp>
          <p:nvSpPr>
            <p:cNvPr id="21" name="TextBox 20">
              <a:extLst>
                <a:ext uri="{FF2B5EF4-FFF2-40B4-BE49-F238E27FC236}">
                  <a16:creationId xmlns:a16="http://schemas.microsoft.com/office/drawing/2014/main" id="{AFEAA1F8-1B9F-400F-91AD-68084239102D}"/>
                </a:ext>
              </a:extLst>
            </p:cNvPr>
            <p:cNvSpPr txBox="1"/>
            <p:nvPr/>
          </p:nvSpPr>
          <p:spPr>
            <a:xfrm>
              <a:off x="736133" y="3898657"/>
              <a:ext cx="209994" cy="325858"/>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G</a:t>
              </a:r>
            </a:p>
          </p:txBody>
        </p:sp>
        <p:sp>
          <p:nvSpPr>
            <p:cNvPr id="22" name="Freeform: Shape 21">
              <a:extLst>
                <a:ext uri="{FF2B5EF4-FFF2-40B4-BE49-F238E27FC236}">
                  <a16:creationId xmlns:a16="http://schemas.microsoft.com/office/drawing/2014/main" id="{827C2DA1-3A83-473D-B4A5-64DC87B58419}"/>
                </a:ext>
              </a:extLst>
            </p:cNvPr>
            <p:cNvSpPr/>
            <p:nvPr/>
          </p:nvSpPr>
          <p:spPr bwMode="auto">
            <a:xfrm>
              <a:off x="907170" y="4150210"/>
              <a:ext cx="484391" cy="267348"/>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grpSp>
      <p:grpSp>
        <p:nvGrpSpPr>
          <p:cNvPr id="23" name="Group 22">
            <a:extLst>
              <a:ext uri="{FF2B5EF4-FFF2-40B4-BE49-F238E27FC236}">
                <a16:creationId xmlns:a16="http://schemas.microsoft.com/office/drawing/2014/main" id="{5DFAD234-8F2B-471A-BF14-0E1F7567F0D9}"/>
              </a:ext>
            </a:extLst>
          </p:cNvPr>
          <p:cNvGrpSpPr/>
          <p:nvPr/>
        </p:nvGrpSpPr>
        <p:grpSpPr>
          <a:xfrm>
            <a:off x="1591940" y="3767214"/>
            <a:ext cx="974739" cy="650351"/>
            <a:chOff x="1591940" y="3767214"/>
            <a:chExt cx="974739" cy="650351"/>
          </a:xfrm>
        </p:grpSpPr>
        <p:sp>
          <p:nvSpPr>
            <p:cNvPr id="24" name="monitor">
              <a:extLst>
                <a:ext uri="{FF2B5EF4-FFF2-40B4-BE49-F238E27FC236}">
                  <a16:creationId xmlns:a16="http://schemas.microsoft.com/office/drawing/2014/main" id="{71630942-435A-4A87-A0F8-03897DDC8EF1}"/>
                </a:ext>
              </a:extLst>
            </p:cNvPr>
            <p:cNvSpPr>
              <a:spLocks noChangeAspect="1" noEditPoints="1"/>
            </p:cNvSpPr>
            <p:nvPr/>
          </p:nvSpPr>
          <p:spPr bwMode="auto">
            <a:xfrm>
              <a:off x="1591940" y="3767214"/>
              <a:ext cx="848587" cy="650351"/>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sp>
          <p:nvSpPr>
            <p:cNvPr id="25" name="TextBox 24">
              <a:extLst>
                <a:ext uri="{FF2B5EF4-FFF2-40B4-BE49-F238E27FC236}">
                  <a16:creationId xmlns:a16="http://schemas.microsoft.com/office/drawing/2014/main" id="{76F8E117-356E-46D8-8DA6-AC63AC445911}"/>
                </a:ext>
              </a:extLst>
            </p:cNvPr>
            <p:cNvSpPr txBox="1"/>
            <p:nvPr/>
          </p:nvSpPr>
          <p:spPr>
            <a:xfrm>
              <a:off x="1795115" y="3898657"/>
              <a:ext cx="476092" cy="325858"/>
            </a:xfrm>
            <a:prstGeom prst="rect">
              <a:avLst/>
            </a:prstGeom>
            <a:noFill/>
          </p:spPr>
          <p:txBody>
            <a:bodyPr wrap="none" lIns="0" tIns="0" rIns="0" bIns="0" rtlCol="0">
              <a:spAutoFit/>
            </a:bodyPr>
            <a:lstStyle/>
            <a:p>
              <a:pP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Ev3</a:t>
              </a:r>
            </a:p>
          </p:txBody>
        </p:sp>
        <p:sp>
          <p:nvSpPr>
            <p:cNvPr id="26" name="Freeform: Shape 25">
              <a:extLst>
                <a:ext uri="{FF2B5EF4-FFF2-40B4-BE49-F238E27FC236}">
                  <a16:creationId xmlns:a16="http://schemas.microsoft.com/office/drawing/2014/main" id="{51470CB9-E85D-4256-B724-E764D066B0A9}"/>
                </a:ext>
              </a:extLst>
            </p:cNvPr>
            <p:cNvSpPr/>
            <p:nvPr/>
          </p:nvSpPr>
          <p:spPr bwMode="auto">
            <a:xfrm>
              <a:off x="2082277" y="4150210"/>
              <a:ext cx="484402" cy="267355"/>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grpSp>
      <p:grpSp>
        <p:nvGrpSpPr>
          <p:cNvPr id="27" name="Group 26">
            <a:extLst>
              <a:ext uri="{FF2B5EF4-FFF2-40B4-BE49-F238E27FC236}">
                <a16:creationId xmlns:a16="http://schemas.microsoft.com/office/drawing/2014/main" id="{A25098B0-9B4C-4ABB-9DC3-4FCE0FE122E4}"/>
              </a:ext>
            </a:extLst>
          </p:cNvPr>
          <p:cNvGrpSpPr/>
          <p:nvPr/>
        </p:nvGrpSpPr>
        <p:grpSpPr>
          <a:xfrm>
            <a:off x="2787936" y="3767214"/>
            <a:ext cx="974740" cy="650351"/>
            <a:chOff x="2787936" y="3767214"/>
            <a:chExt cx="974740" cy="650351"/>
          </a:xfrm>
        </p:grpSpPr>
        <p:sp>
          <p:nvSpPr>
            <p:cNvPr id="28" name="monitor">
              <a:extLst>
                <a:ext uri="{FF2B5EF4-FFF2-40B4-BE49-F238E27FC236}">
                  <a16:creationId xmlns:a16="http://schemas.microsoft.com/office/drawing/2014/main" id="{2F2CB554-B69C-4DB0-9D4B-9DC2D1531AD2}"/>
                </a:ext>
              </a:extLst>
            </p:cNvPr>
            <p:cNvSpPr>
              <a:spLocks noChangeAspect="1" noEditPoints="1"/>
            </p:cNvSpPr>
            <p:nvPr/>
          </p:nvSpPr>
          <p:spPr bwMode="auto">
            <a:xfrm>
              <a:off x="2787936" y="3767214"/>
              <a:ext cx="848587" cy="650351"/>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sp>
          <p:nvSpPr>
            <p:cNvPr id="29" name="TextBox 28">
              <a:extLst>
                <a:ext uri="{FF2B5EF4-FFF2-40B4-BE49-F238E27FC236}">
                  <a16:creationId xmlns:a16="http://schemas.microsoft.com/office/drawing/2014/main" id="{94964E87-0AA8-4870-9306-6A0236F1D707}"/>
                </a:ext>
              </a:extLst>
            </p:cNvPr>
            <p:cNvSpPr txBox="1"/>
            <p:nvPr/>
          </p:nvSpPr>
          <p:spPr>
            <a:xfrm>
              <a:off x="3083062" y="3898657"/>
              <a:ext cx="278923" cy="325858"/>
            </a:xfrm>
            <a:prstGeom prst="rect">
              <a:avLst/>
            </a:prstGeom>
            <a:noFill/>
          </p:spPr>
          <p:txBody>
            <a:bodyPr wrap="none" lIns="0" tIns="0" rIns="0" bIns="0" rtlCol="0">
              <a:spAutoFit/>
            </a:bodyPr>
            <a:lstStyle/>
            <a:p>
              <a:pP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M</a:t>
              </a:r>
            </a:p>
          </p:txBody>
        </p:sp>
        <p:sp>
          <p:nvSpPr>
            <p:cNvPr id="30" name="Freeform: Shape 29">
              <a:extLst>
                <a:ext uri="{FF2B5EF4-FFF2-40B4-BE49-F238E27FC236}">
                  <a16:creationId xmlns:a16="http://schemas.microsoft.com/office/drawing/2014/main" id="{C98561B8-7EE1-4F8C-AC41-F12FFF1913FA}"/>
                </a:ext>
              </a:extLst>
            </p:cNvPr>
            <p:cNvSpPr/>
            <p:nvPr/>
          </p:nvSpPr>
          <p:spPr bwMode="auto">
            <a:xfrm>
              <a:off x="3278274" y="4150210"/>
              <a:ext cx="484402" cy="267355"/>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grpSp>
      <p:sp>
        <p:nvSpPr>
          <p:cNvPr id="33" name="Rectangle 32">
            <a:extLst>
              <a:ext uri="{FF2B5EF4-FFF2-40B4-BE49-F238E27FC236}">
                <a16:creationId xmlns:a16="http://schemas.microsoft.com/office/drawing/2014/main" id="{3D1555AE-0B2C-49F3-A9BB-4F80C29AEF98}"/>
              </a:ext>
            </a:extLst>
          </p:cNvPr>
          <p:cNvSpPr/>
          <p:nvPr/>
        </p:nvSpPr>
        <p:spPr bwMode="auto">
          <a:xfrm>
            <a:off x="1250484" y="2628006"/>
            <a:ext cx="1840000" cy="330680"/>
          </a:xfrm>
          <a:prstGeom prst="rect">
            <a:avLst/>
          </a:prstGeom>
          <a:solidFill>
            <a:schemeClr val="bg2"/>
          </a:solidFill>
          <a:ln w="158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chemeClr val="tx1"/>
                    </a:gs>
                    <a:gs pos="100000">
                      <a:schemeClr val="tx1"/>
                    </a:gs>
                  </a:gsLst>
                  <a:lin ang="5400000" scaled="0"/>
                </a:gradFill>
                <a:latin typeface="Segoe UI Semibold" panose="020B0702040204020203" pitchFamily="34" charset="0"/>
                <a:ea typeface="Segoe UI" pitchFamily="34" charset="0"/>
                <a:cs typeface="Segoe UI Semibold" panose="020B0702040204020203" pitchFamily="34" charset="0"/>
              </a:rPr>
              <a:t>ENTRY LEVEL</a:t>
            </a:r>
          </a:p>
        </p:txBody>
      </p:sp>
      <p:sp>
        <p:nvSpPr>
          <p:cNvPr id="34" name="Freeform: Shape 33">
            <a:extLst>
              <a:ext uri="{FF2B5EF4-FFF2-40B4-BE49-F238E27FC236}">
                <a16:creationId xmlns:a16="http://schemas.microsoft.com/office/drawing/2014/main" id="{D2E89B18-0A45-47C1-8904-05F64ABBFF59}"/>
              </a:ext>
            </a:extLst>
          </p:cNvPr>
          <p:cNvSpPr/>
          <p:nvPr/>
        </p:nvSpPr>
        <p:spPr bwMode="auto">
          <a:xfrm>
            <a:off x="1013106" y="2562403"/>
            <a:ext cx="2314757"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3810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dirty="0"/>
          </a:p>
        </p:txBody>
      </p:sp>
      <p:grpSp>
        <p:nvGrpSpPr>
          <p:cNvPr id="35" name="Group 34">
            <a:extLst>
              <a:ext uri="{FF2B5EF4-FFF2-40B4-BE49-F238E27FC236}">
                <a16:creationId xmlns:a16="http://schemas.microsoft.com/office/drawing/2014/main" id="{7FA617BF-0B78-4048-A9D5-00A5FB5CC30F}"/>
              </a:ext>
            </a:extLst>
          </p:cNvPr>
          <p:cNvGrpSpPr/>
          <p:nvPr/>
        </p:nvGrpSpPr>
        <p:grpSpPr>
          <a:xfrm>
            <a:off x="1029942" y="1892597"/>
            <a:ext cx="974716" cy="650337"/>
            <a:chOff x="1029942" y="1892597"/>
            <a:chExt cx="974716" cy="650337"/>
          </a:xfrm>
        </p:grpSpPr>
        <p:sp>
          <p:nvSpPr>
            <p:cNvPr id="36" name="monitor">
              <a:extLst>
                <a:ext uri="{FF2B5EF4-FFF2-40B4-BE49-F238E27FC236}">
                  <a16:creationId xmlns:a16="http://schemas.microsoft.com/office/drawing/2014/main" id="{1C9A0557-C4B7-489F-9ED2-DE5DB75CF8D5}"/>
                </a:ext>
              </a:extLst>
            </p:cNvPr>
            <p:cNvSpPr>
              <a:spLocks noChangeAspect="1" noEditPoints="1"/>
            </p:cNvSpPr>
            <p:nvPr/>
          </p:nvSpPr>
          <p:spPr bwMode="auto">
            <a:xfrm>
              <a:off x="1029942" y="1892597"/>
              <a:ext cx="848567" cy="650336"/>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sp>
          <p:nvSpPr>
            <p:cNvPr id="37" name="Freeform: Shape 36">
              <a:extLst>
                <a:ext uri="{FF2B5EF4-FFF2-40B4-BE49-F238E27FC236}">
                  <a16:creationId xmlns:a16="http://schemas.microsoft.com/office/drawing/2014/main" id="{79D01852-0382-4B0D-8CAB-F01B24BB0913}"/>
                </a:ext>
              </a:extLst>
            </p:cNvPr>
            <p:cNvSpPr/>
            <p:nvPr/>
          </p:nvSpPr>
          <p:spPr bwMode="auto">
            <a:xfrm>
              <a:off x="1520267" y="2275586"/>
              <a:ext cx="484391" cy="267348"/>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sp>
          <p:nvSpPr>
            <p:cNvPr id="38" name="TextBox 37">
              <a:extLst>
                <a:ext uri="{FF2B5EF4-FFF2-40B4-BE49-F238E27FC236}">
                  <a16:creationId xmlns:a16="http://schemas.microsoft.com/office/drawing/2014/main" id="{E550F1B3-532C-416F-BC09-35677095B747}"/>
                </a:ext>
              </a:extLst>
            </p:cNvPr>
            <p:cNvSpPr txBox="1"/>
            <p:nvPr/>
          </p:nvSpPr>
          <p:spPr>
            <a:xfrm>
              <a:off x="1336873" y="2024039"/>
              <a:ext cx="201979" cy="325858"/>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A</a:t>
              </a:r>
            </a:p>
          </p:txBody>
        </p:sp>
      </p:grpSp>
      <p:grpSp>
        <p:nvGrpSpPr>
          <p:cNvPr id="39" name="Group 38">
            <a:extLst>
              <a:ext uri="{FF2B5EF4-FFF2-40B4-BE49-F238E27FC236}">
                <a16:creationId xmlns:a16="http://schemas.microsoft.com/office/drawing/2014/main" id="{931ABC5E-F274-4AF3-9DB2-2232A68D6DFE}"/>
              </a:ext>
            </a:extLst>
          </p:cNvPr>
          <p:cNvGrpSpPr/>
          <p:nvPr/>
        </p:nvGrpSpPr>
        <p:grpSpPr>
          <a:xfrm>
            <a:off x="2192756" y="1892597"/>
            <a:ext cx="974716" cy="650337"/>
            <a:chOff x="2192756" y="1892597"/>
            <a:chExt cx="974716" cy="650337"/>
          </a:xfrm>
        </p:grpSpPr>
        <p:sp>
          <p:nvSpPr>
            <p:cNvPr id="40" name="monitor">
              <a:extLst>
                <a:ext uri="{FF2B5EF4-FFF2-40B4-BE49-F238E27FC236}">
                  <a16:creationId xmlns:a16="http://schemas.microsoft.com/office/drawing/2014/main" id="{81CBA6EF-258D-4BBC-871C-9EE8D1DCDF4D}"/>
                </a:ext>
              </a:extLst>
            </p:cNvPr>
            <p:cNvSpPr>
              <a:spLocks noChangeAspect="1" noEditPoints="1"/>
            </p:cNvSpPr>
            <p:nvPr/>
          </p:nvSpPr>
          <p:spPr bwMode="auto">
            <a:xfrm>
              <a:off x="2192756" y="1892597"/>
              <a:ext cx="848567" cy="650336"/>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sp>
          <p:nvSpPr>
            <p:cNvPr id="41" name="TextBox 40">
              <a:extLst>
                <a:ext uri="{FF2B5EF4-FFF2-40B4-BE49-F238E27FC236}">
                  <a16:creationId xmlns:a16="http://schemas.microsoft.com/office/drawing/2014/main" id="{C184EEE6-B4C6-4A0F-83BA-C55791AAAD0F}"/>
                </a:ext>
              </a:extLst>
            </p:cNvPr>
            <p:cNvSpPr txBox="1"/>
            <p:nvPr/>
          </p:nvSpPr>
          <p:spPr>
            <a:xfrm>
              <a:off x="2342829" y="2024039"/>
              <a:ext cx="516103" cy="325858"/>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Av2</a:t>
              </a:r>
            </a:p>
          </p:txBody>
        </p:sp>
        <p:sp>
          <p:nvSpPr>
            <p:cNvPr id="42" name="Freeform: Shape 41">
              <a:extLst>
                <a:ext uri="{FF2B5EF4-FFF2-40B4-BE49-F238E27FC236}">
                  <a16:creationId xmlns:a16="http://schemas.microsoft.com/office/drawing/2014/main" id="{679974E7-70EE-4D05-99E0-3873FF0B4631}"/>
                </a:ext>
              </a:extLst>
            </p:cNvPr>
            <p:cNvSpPr/>
            <p:nvPr/>
          </p:nvSpPr>
          <p:spPr bwMode="auto">
            <a:xfrm>
              <a:off x="2683081" y="2275586"/>
              <a:ext cx="484391" cy="267348"/>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grpSp>
      <p:sp>
        <p:nvSpPr>
          <p:cNvPr id="43" name="Rectangle 42">
            <a:extLst>
              <a:ext uri="{FF2B5EF4-FFF2-40B4-BE49-F238E27FC236}">
                <a16:creationId xmlns:a16="http://schemas.microsoft.com/office/drawing/2014/main" id="{A9DE9FAC-1BCB-4A58-9848-4EA735C08329}"/>
              </a:ext>
            </a:extLst>
          </p:cNvPr>
          <p:cNvSpPr/>
          <p:nvPr/>
        </p:nvSpPr>
        <p:spPr bwMode="auto">
          <a:xfrm>
            <a:off x="5544712" y="2628006"/>
            <a:ext cx="2375596" cy="330680"/>
          </a:xfrm>
          <a:prstGeom prst="rect">
            <a:avLst/>
          </a:prstGeom>
          <a:solidFill>
            <a:schemeClr val="bg2"/>
          </a:solidFill>
          <a:ln w="158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chemeClr val="tx1"/>
                    </a:gs>
                    <a:gs pos="100000">
                      <a:schemeClr val="tx1"/>
                    </a:gs>
                  </a:gsLst>
                  <a:lin ang="5400000" scaled="0"/>
                </a:gradFill>
                <a:latin typeface="Segoe UI Semibold" panose="020B0702040204020203" pitchFamily="34" charset="0"/>
                <a:ea typeface="Segoe UI" pitchFamily="34" charset="0"/>
                <a:cs typeface="Segoe UI Semibold" panose="020B0702040204020203" pitchFamily="34" charset="0"/>
              </a:rPr>
              <a:t>GENERAL PURPOSE</a:t>
            </a:r>
          </a:p>
        </p:txBody>
      </p:sp>
      <p:sp>
        <p:nvSpPr>
          <p:cNvPr id="44" name="Freeform: Shape 43">
            <a:extLst>
              <a:ext uri="{FF2B5EF4-FFF2-40B4-BE49-F238E27FC236}">
                <a16:creationId xmlns:a16="http://schemas.microsoft.com/office/drawing/2014/main" id="{3B556B9F-4147-4373-91F0-05D6C4EDB8CE}"/>
              </a:ext>
            </a:extLst>
          </p:cNvPr>
          <p:cNvSpPr/>
          <p:nvPr/>
        </p:nvSpPr>
        <p:spPr bwMode="auto">
          <a:xfrm>
            <a:off x="4984137" y="2562403"/>
            <a:ext cx="3496746"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3810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dirty="0"/>
          </a:p>
        </p:txBody>
      </p:sp>
      <p:grpSp>
        <p:nvGrpSpPr>
          <p:cNvPr id="45" name="Group 44">
            <a:extLst>
              <a:ext uri="{FF2B5EF4-FFF2-40B4-BE49-F238E27FC236}">
                <a16:creationId xmlns:a16="http://schemas.microsoft.com/office/drawing/2014/main" id="{EE8AF062-8625-49A1-9A1B-A0E33DC34135}"/>
              </a:ext>
            </a:extLst>
          </p:cNvPr>
          <p:cNvGrpSpPr/>
          <p:nvPr/>
        </p:nvGrpSpPr>
        <p:grpSpPr>
          <a:xfrm>
            <a:off x="5019244" y="1892597"/>
            <a:ext cx="974716" cy="650594"/>
            <a:chOff x="5019244" y="1892597"/>
            <a:chExt cx="974716" cy="650594"/>
          </a:xfrm>
        </p:grpSpPr>
        <p:sp>
          <p:nvSpPr>
            <p:cNvPr id="46" name="monitor">
              <a:extLst>
                <a:ext uri="{FF2B5EF4-FFF2-40B4-BE49-F238E27FC236}">
                  <a16:creationId xmlns:a16="http://schemas.microsoft.com/office/drawing/2014/main" id="{4375F58F-1508-4F33-A612-84126CDF7277}"/>
                </a:ext>
              </a:extLst>
            </p:cNvPr>
            <p:cNvSpPr>
              <a:spLocks noChangeAspect="1" noEditPoints="1"/>
            </p:cNvSpPr>
            <p:nvPr/>
          </p:nvSpPr>
          <p:spPr bwMode="auto">
            <a:xfrm>
              <a:off x="5019244" y="1892597"/>
              <a:ext cx="848566" cy="650336"/>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sp>
          <p:nvSpPr>
            <p:cNvPr id="47" name="TextBox 46">
              <a:extLst>
                <a:ext uri="{FF2B5EF4-FFF2-40B4-BE49-F238E27FC236}">
                  <a16:creationId xmlns:a16="http://schemas.microsoft.com/office/drawing/2014/main" id="{A109E0D3-32DF-4118-B15D-2C9D06B43E8F}"/>
                </a:ext>
              </a:extLst>
            </p:cNvPr>
            <p:cNvSpPr txBox="1"/>
            <p:nvPr/>
          </p:nvSpPr>
          <p:spPr>
            <a:xfrm>
              <a:off x="5335323" y="2024296"/>
              <a:ext cx="216406" cy="325858"/>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D</a:t>
              </a:r>
            </a:p>
          </p:txBody>
        </p:sp>
        <p:sp>
          <p:nvSpPr>
            <p:cNvPr id="48" name="Freeform: Shape 47">
              <a:extLst>
                <a:ext uri="{FF2B5EF4-FFF2-40B4-BE49-F238E27FC236}">
                  <a16:creationId xmlns:a16="http://schemas.microsoft.com/office/drawing/2014/main" id="{6C613E25-55F0-4319-81FE-35AD867D72E1}"/>
                </a:ext>
              </a:extLst>
            </p:cNvPr>
            <p:cNvSpPr/>
            <p:nvPr/>
          </p:nvSpPr>
          <p:spPr bwMode="auto">
            <a:xfrm>
              <a:off x="5509569" y="2275843"/>
              <a:ext cx="484391" cy="267348"/>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grpSp>
      <p:grpSp>
        <p:nvGrpSpPr>
          <p:cNvPr id="49" name="Group 48">
            <a:extLst>
              <a:ext uri="{FF2B5EF4-FFF2-40B4-BE49-F238E27FC236}">
                <a16:creationId xmlns:a16="http://schemas.microsoft.com/office/drawing/2014/main" id="{185D2015-FEA0-498D-8083-75A0CD91F86F}"/>
              </a:ext>
            </a:extLst>
          </p:cNvPr>
          <p:cNvGrpSpPr/>
          <p:nvPr/>
        </p:nvGrpSpPr>
        <p:grpSpPr>
          <a:xfrm>
            <a:off x="6194120" y="1892597"/>
            <a:ext cx="974716" cy="650594"/>
            <a:chOff x="6194120" y="1892597"/>
            <a:chExt cx="974716" cy="650594"/>
          </a:xfrm>
        </p:grpSpPr>
        <p:sp>
          <p:nvSpPr>
            <p:cNvPr id="50" name="monitor">
              <a:extLst>
                <a:ext uri="{FF2B5EF4-FFF2-40B4-BE49-F238E27FC236}">
                  <a16:creationId xmlns:a16="http://schemas.microsoft.com/office/drawing/2014/main" id="{03D6FF52-52B6-49FC-83EF-B262DB0FACD6}"/>
                </a:ext>
              </a:extLst>
            </p:cNvPr>
            <p:cNvSpPr>
              <a:spLocks noChangeAspect="1" noEditPoints="1"/>
            </p:cNvSpPr>
            <p:nvPr/>
          </p:nvSpPr>
          <p:spPr bwMode="auto">
            <a:xfrm>
              <a:off x="6194120" y="1892597"/>
              <a:ext cx="848566" cy="650336"/>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sp>
          <p:nvSpPr>
            <p:cNvPr id="51" name="TextBox 50">
              <a:extLst>
                <a:ext uri="{FF2B5EF4-FFF2-40B4-BE49-F238E27FC236}">
                  <a16:creationId xmlns:a16="http://schemas.microsoft.com/office/drawing/2014/main" id="{272B8689-3FA5-464D-91F3-259C04428A8C}"/>
                </a:ext>
              </a:extLst>
            </p:cNvPr>
            <p:cNvSpPr txBox="1"/>
            <p:nvPr/>
          </p:nvSpPr>
          <p:spPr>
            <a:xfrm>
              <a:off x="6349901" y="2024296"/>
              <a:ext cx="537006" cy="325858"/>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Dv2</a:t>
              </a:r>
            </a:p>
          </p:txBody>
        </p:sp>
        <p:sp>
          <p:nvSpPr>
            <p:cNvPr id="52" name="Freeform: Shape 51">
              <a:extLst>
                <a:ext uri="{FF2B5EF4-FFF2-40B4-BE49-F238E27FC236}">
                  <a16:creationId xmlns:a16="http://schemas.microsoft.com/office/drawing/2014/main" id="{42F193A0-D8AD-4FE6-BA9B-604B59694F1C}"/>
                </a:ext>
              </a:extLst>
            </p:cNvPr>
            <p:cNvSpPr/>
            <p:nvPr/>
          </p:nvSpPr>
          <p:spPr bwMode="auto">
            <a:xfrm>
              <a:off x="6684445" y="2275843"/>
              <a:ext cx="484391" cy="267348"/>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grpSp>
      <p:grpSp>
        <p:nvGrpSpPr>
          <p:cNvPr id="53" name="Group 52">
            <a:extLst>
              <a:ext uri="{FF2B5EF4-FFF2-40B4-BE49-F238E27FC236}">
                <a16:creationId xmlns:a16="http://schemas.microsoft.com/office/drawing/2014/main" id="{DA2E1A57-9D35-4F44-ADD1-E86935968B8B}"/>
              </a:ext>
            </a:extLst>
          </p:cNvPr>
          <p:cNvGrpSpPr/>
          <p:nvPr/>
        </p:nvGrpSpPr>
        <p:grpSpPr>
          <a:xfrm>
            <a:off x="7368997" y="1892597"/>
            <a:ext cx="974740" cy="650601"/>
            <a:chOff x="7368997" y="1892597"/>
            <a:chExt cx="974740" cy="650601"/>
          </a:xfrm>
        </p:grpSpPr>
        <p:sp>
          <p:nvSpPr>
            <p:cNvPr id="54" name="monitor">
              <a:extLst>
                <a:ext uri="{FF2B5EF4-FFF2-40B4-BE49-F238E27FC236}">
                  <a16:creationId xmlns:a16="http://schemas.microsoft.com/office/drawing/2014/main" id="{C762E4EC-640C-40B3-8A78-D228D48DE777}"/>
                </a:ext>
              </a:extLst>
            </p:cNvPr>
            <p:cNvSpPr>
              <a:spLocks noChangeAspect="1" noEditPoints="1"/>
            </p:cNvSpPr>
            <p:nvPr/>
          </p:nvSpPr>
          <p:spPr bwMode="auto">
            <a:xfrm>
              <a:off x="7368997" y="1892597"/>
              <a:ext cx="848587" cy="650351"/>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sp>
          <p:nvSpPr>
            <p:cNvPr id="55" name="TextBox 54">
              <a:extLst>
                <a:ext uri="{FF2B5EF4-FFF2-40B4-BE49-F238E27FC236}">
                  <a16:creationId xmlns:a16="http://schemas.microsoft.com/office/drawing/2014/main" id="{DF6B12AA-5B41-4685-B903-960968497BCB}"/>
                </a:ext>
              </a:extLst>
            </p:cNvPr>
            <p:cNvSpPr txBox="1"/>
            <p:nvPr/>
          </p:nvSpPr>
          <p:spPr>
            <a:xfrm>
              <a:off x="7524787" y="2024296"/>
              <a:ext cx="537006" cy="325858"/>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Dv3</a:t>
              </a:r>
            </a:p>
          </p:txBody>
        </p:sp>
        <p:sp>
          <p:nvSpPr>
            <p:cNvPr id="56" name="Freeform: Shape 55">
              <a:extLst>
                <a:ext uri="{FF2B5EF4-FFF2-40B4-BE49-F238E27FC236}">
                  <a16:creationId xmlns:a16="http://schemas.microsoft.com/office/drawing/2014/main" id="{D820D83F-26ED-4FCC-953A-B9FE22343280}"/>
                </a:ext>
              </a:extLst>
            </p:cNvPr>
            <p:cNvSpPr/>
            <p:nvPr/>
          </p:nvSpPr>
          <p:spPr bwMode="auto">
            <a:xfrm>
              <a:off x="7859335" y="2275843"/>
              <a:ext cx="484402" cy="267355"/>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grpSp>
      <p:sp>
        <p:nvSpPr>
          <p:cNvPr id="58" name="Rectangle 57">
            <a:extLst>
              <a:ext uri="{FF2B5EF4-FFF2-40B4-BE49-F238E27FC236}">
                <a16:creationId xmlns:a16="http://schemas.microsoft.com/office/drawing/2014/main" id="{8547A8E8-5CEB-442C-B3CC-295FFB0A9E77}"/>
              </a:ext>
            </a:extLst>
          </p:cNvPr>
          <p:cNvSpPr/>
          <p:nvPr/>
        </p:nvSpPr>
        <p:spPr bwMode="auto">
          <a:xfrm>
            <a:off x="3479540" y="2628006"/>
            <a:ext cx="1348889" cy="330680"/>
          </a:xfrm>
          <a:prstGeom prst="rect">
            <a:avLst/>
          </a:prstGeom>
          <a:solidFill>
            <a:schemeClr val="bg2"/>
          </a:solidFill>
          <a:ln w="158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chemeClr val="tx1"/>
                    </a:gs>
                    <a:gs pos="100000">
                      <a:schemeClr val="tx1"/>
                    </a:gs>
                  </a:gsLst>
                  <a:lin ang="5400000" scaled="0"/>
                </a:gradFill>
                <a:latin typeface="Segoe UI Semibold" panose="020B0702040204020203" pitchFamily="34" charset="0"/>
                <a:ea typeface="Segoe UI" pitchFamily="34" charset="0"/>
                <a:cs typeface="Segoe UI Semibold" panose="020B0702040204020203" pitchFamily="34" charset="0"/>
              </a:rPr>
              <a:t>BURSTABLE</a:t>
            </a:r>
          </a:p>
        </p:txBody>
      </p:sp>
      <p:sp>
        <p:nvSpPr>
          <p:cNvPr id="59" name="Freeform: Shape 58">
            <a:extLst>
              <a:ext uri="{FF2B5EF4-FFF2-40B4-BE49-F238E27FC236}">
                <a16:creationId xmlns:a16="http://schemas.microsoft.com/office/drawing/2014/main" id="{D327DB20-21E4-4C42-81D2-F9A86B0AC455}"/>
              </a:ext>
            </a:extLst>
          </p:cNvPr>
          <p:cNvSpPr/>
          <p:nvPr/>
        </p:nvSpPr>
        <p:spPr bwMode="auto">
          <a:xfrm>
            <a:off x="3575256" y="2562403"/>
            <a:ext cx="1165582"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3810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dirty="0"/>
          </a:p>
        </p:txBody>
      </p:sp>
      <p:grpSp>
        <p:nvGrpSpPr>
          <p:cNvPr id="60" name="Group 59">
            <a:extLst>
              <a:ext uri="{FF2B5EF4-FFF2-40B4-BE49-F238E27FC236}">
                <a16:creationId xmlns:a16="http://schemas.microsoft.com/office/drawing/2014/main" id="{033A4D25-8FC9-470D-AF1F-4C67373ECED8}"/>
              </a:ext>
            </a:extLst>
          </p:cNvPr>
          <p:cNvGrpSpPr/>
          <p:nvPr/>
        </p:nvGrpSpPr>
        <p:grpSpPr>
          <a:xfrm>
            <a:off x="3604940" y="1896842"/>
            <a:ext cx="974738" cy="650351"/>
            <a:chOff x="3489019" y="2410376"/>
            <a:chExt cx="1070557" cy="714281"/>
          </a:xfrm>
        </p:grpSpPr>
        <p:sp>
          <p:nvSpPr>
            <p:cNvPr id="61" name="monitor">
              <a:extLst>
                <a:ext uri="{FF2B5EF4-FFF2-40B4-BE49-F238E27FC236}">
                  <a16:creationId xmlns:a16="http://schemas.microsoft.com/office/drawing/2014/main" id="{66E81F9C-7DA2-44DE-82B2-2809C40B943D}"/>
                </a:ext>
              </a:extLst>
            </p:cNvPr>
            <p:cNvSpPr>
              <a:spLocks noChangeAspect="1" noEditPoints="1"/>
            </p:cNvSpPr>
            <p:nvPr/>
          </p:nvSpPr>
          <p:spPr bwMode="auto">
            <a:xfrm>
              <a:off x="3489019" y="2410376"/>
              <a:ext cx="932004" cy="714281"/>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sp>
          <p:nvSpPr>
            <p:cNvPr id="62" name="TextBox 61">
              <a:extLst>
                <a:ext uri="{FF2B5EF4-FFF2-40B4-BE49-F238E27FC236}">
                  <a16:creationId xmlns:a16="http://schemas.microsoft.com/office/drawing/2014/main" id="{6B255B62-A19D-42A4-9EC2-E776ACEDE07F}"/>
                </a:ext>
              </a:extLst>
            </p:cNvPr>
            <p:cNvSpPr txBox="1"/>
            <p:nvPr/>
          </p:nvSpPr>
          <p:spPr>
            <a:xfrm>
              <a:off x="3842541" y="2554740"/>
              <a:ext cx="200706" cy="357890"/>
            </a:xfrm>
            <a:prstGeom prst="rect">
              <a:avLst/>
            </a:prstGeom>
            <a:noFill/>
          </p:spPr>
          <p:txBody>
            <a:bodyPr wrap="none" lIns="0" tIns="0" rIns="0" bIns="0" rtlCol="0">
              <a:spAutoFit/>
            </a:bodyPr>
            <a:lstStyle/>
            <a:p>
              <a:pP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B</a:t>
              </a:r>
            </a:p>
          </p:txBody>
        </p:sp>
        <p:sp>
          <p:nvSpPr>
            <p:cNvPr id="63" name="Freeform: Shape 62">
              <a:extLst>
                <a:ext uri="{FF2B5EF4-FFF2-40B4-BE49-F238E27FC236}">
                  <a16:creationId xmlns:a16="http://schemas.microsoft.com/office/drawing/2014/main" id="{7D678E24-8E1E-49AC-A629-3E02C600AFE4}"/>
                </a:ext>
              </a:extLst>
            </p:cNvPr>
            <p:cNvSpPr/>
            <p:nvPr/>
          </p:nvSpPr>
          <p:spPr bwMode="auto">
            <a:xfrm>
              <a:off x="4027557" y="2831021"/>
              <a:ext cx="532019" cy="293636"/>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grpSp>
      <p:sp>
        <p:nvSpPr>
          <p:cNvPr id="65" name="Rectangle 64">
            <a:extLst>
              <a:ext uri="{FF2B5EF4-FFF2-40B4-BE49-F238E27FC236}">
                <a16:creationId xmlns:a16="http://schemas.microsoft.com/office/drawing/2014/main" id="{82B66DD3-78B0-458E-8BA4-6C2771587308}"/>
              </a:ext>
            </a:extLst>
          </p:cNvPr>
          <p:cNvSpPr/>
          <p:nvPr/>
        </p:nvSpPr>
        <p:spPr bwMode="auto">
          <a:xfrm>
            <a:off x="9207027" y="2635840"/>
            <a:ext cx="2244430" cy="330680"/>
          </a:xfrm>
          <a:prstGeom prst="rect">
            <a:avLst/>
          </a:prstGeom>
          <a:solidFill>
            <a:schemeClr val="bg2"/>
          </a:solidFill>
          <a:ln w="158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chemeClr val="tx1"/>
                    </a:gs>
                    <a:gs pos="100000">
                      <a:schemeClr val="tx1"/>
                    </a:gs>
                  </a:gsLst>
                  <a:lin ang="5400000" scaled="0"/>
                </a:gradFill>
                <a:latin typeface="Segoe UI Semibold" panose="020B0702040204020203" pitchFamily="34" charset="0"/>
                <a:ea typeface="Segoe UI" pitchFamily="34" charset="0"/>
                <a:cs typeface="Segoe UI Semibold" panose="020B0702040204020203" pitchFamily="34" charset="0"/>
              </a:rPr>
              <a:t>COMPUTE OPTIMIZED</a:t>
            </a:r>
          </a:p>
        </p:txBody>
      </p:sp>
      <p:sp>
        <p:nvSpPr>
          <p:cNvPr id="66" name="Freeform: Shape 65">
            <a:extLst>
              <a:ext uri="{FF2B5EF4-FFF2-40B4-BE49-F238E27FC236}">
                <a16:creationId xmlns:a16="http://schemas.microsoft.com/office/drawing/2014/main" id="{CD8FA948-D131-495E-9E5C-07A79A248768}"/>
              </a:ext>
            </a:extLst>
          </p:cNvPr>
          <p:cNvSpPr/>
          <p:nvPr/>
        </p:nvSpPr>
        <p:spPr bwMode="auto">
          <a:xfrm flipV="1">
            <a:off x="8726092" y="2516684"/>
            <a:ext cx="3034448" cy="45719"/>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3810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dirty="0"/>
          </a:p>
        </p:txBody>
      </p:sp>
      <p:grpSp>
        <p:nvGrpSpPr>
          <p:cNvPr id="67" name="Group 66">
            <a:extLst>
              <a:ext uri="{FF2B5EF4-FFF2-40B4-BE49-F238E27FC236}">
                <a16:creationId xmlns:a16="http://schemas.microsoft.com/office/drawing/2014/main" id="{2D78206C-635D-4B8B-9D05-F8C31323D490}"/>
              </a:ext>
            </a:extLst>
          </p:cNvPr>
          <p:cNvGrpSpPr/>
          <p:nvPr/>
        </p:nvGrpSpPr>
        <p:grpSpPr>
          <a:xfrm>
            <a:off x="8761256" y="1892597"/>
            <a:ext cx="974717" cy="650594"/>
            <a:chOff x="8761256" y="1892597"/>
            <a:chExt cx="974717" cy="650594"/>
          </a:xfrm>
        </p:grpSpPr>
        <p:sp>
          <p:nvSpPr>
            <p:cNvPr id="68" name="monitor">
              <a:extLst>
                <a:ext uri="{FF2B5EF4-FFF2-40B4-BE49-F238E27FC236}">
                  <a16:creationId xmlns:a16="http://schemas.microsoft.com/office/drawing/2014/main" id="{CAA48804-AB27-465F-9155-8459D24867BE}"/>
                </a:ext>
              </a:extLst>
            </p:cNvPr>
            <p:cNvSpPr>
              <a:spLocks noChangeAspect="1" noEditPoints="1"/>
            </p:cNvSpPr>
            <p:nvPr/>
          </p:nvSpPr>
          <p:spPr bwMode="auto">
            <a:xfrm>
              <a:off x="8761256" y="1892597"/>
              <a:ext cx="848567" cy="650336"/>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sp>
          <p:nvSpPr>
            <p:cNvPr id="69" name="TextBox 68">
              <a:extLst>
                <a:ext uri="{FF2B5EF4-FFF2-40B4-BE49-F238E27FC236}">
                  <a16:creationId xmlns:a16="http://schemas.microsoft.com/office/drawing/2014/main" id="{31AC916E-BE6C-478F-A447-186873BD1547}"/>
                </a:ext>
              </a:extLst>
            </p:cNvPr>
            <p:cNvSpPr txBox="1"/>
            <p:nvPr/>
          </p:nvSpPr>
          <p:spPr>
            <a:xfrm>
              <a:off x="9109398" y="2024296"/>
              <a:ext cx="152286" cy="325858"/>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F</a:t>
              </a:r>
            </a:p>
          </p:txBody>
        </p:sp>
        <p:sp>
          <p:nvSpPr>
            <p:cNvPr id="70" name="Freeform: Shape 69">
              <a:extLst>
                <a:ext uri="{FF2B5EF4-FFF2-40B4-BE49-F238E27FC236}">
                  <a16:creationId xmlns:a16="http://schemas.microsoft.com/office/drawing/2014/main" id="{D961DCF9-1D1F-48CA-B217-8927EE36C45E}"/>
                </a:ext>
              </a:extLst>
            </p:cNvPr>
            <p:cNvSpPr/>
            <p:nvPr/>
          </p:nvSpPr>
          <p:spPr bwMode="auto">
            <a:xfrm>
              <a:off x="9251582" y="2275843"/>
              <a:ext cx="484391" cy="267348"/>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grpSp>
      <p:grpSp>
        <p:nvGrpSpPr>
          <p:cNvPr id="71" name="Group 70">
            <a:extLst>
              <a:ext uri="{FF2B5EF4-FFF2-40B4-BE49-F238E27FC236}">
                <a16:creationId xmlns:a16="http://schemas.microsoft.com/office/drawing/2014/main" id="{26FCFA31-5F42-46E8-8ABD-9217FB252EE1}"/>
              </a:ext>
            </a:extLst>
          </p:cNvPr>
          <p:cNvGrpSpPr/>
          <p:nvPr/>
        </p:nvGrpSpPr>
        <p:grpSpPr>
          <a:xfrm>
            <a:off x="9944600" y="1892597"/>
            <a:ext cx="974717" cy="650594"/>
            <a:chOff x="9944600" y="1892597"/>
            <a:chExt cx="974717" cy="650594"/>
          </a:xfrm>
        </p:grpSpPr>
        <p:sp>
          <p:nvSpPr>
            <p:cNvPr id="72" name="monitor">
              <a:extLst>
                <a:ext uri="{FF2B5EF4-FFF2-40B4-BE49-F238E27FC236}">
                  <a16:creationId xmlns:a16="http://schemas.microsoft.com/office/drawing/2014/main" id="{DAA3207E-6B6A-48E9-8917-697F060F9012}"/>
                </a:ext>
              </a:extLst>
            </p:cNvPr>
            <p:cNvSpPr>
              <a:spLocks noChangeAspect="1" noEditPoints="1"/>
            </p:cNvSpPr>
            <p:nvPr/>
          </p:nvSpPr>
          <p:spPr bwMode="auto">
            <a:xfrm>
              <a:off x="9944600" y="1892597"/>
              <a:ext cx="848567" cy="650336"/>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sp>
          <p:nvSpPr>
            <p:cNvPr id="73" name="TextBox 72">
              <a:extLst>
                <a:ext uri="{FF2B5EF4-FFF2-40B4-BE49-F238E27FC236}">
                  <a16:creationId xmlns:a16="http://schemas.microsoft.com/office/drawing/2014/main" id="{F31E7830-8985-4576-9223-84AEE30C9310}"/>
                </a:ext>
              </a:extLst>
            </p:cNvPr>
            <p:cNvSpPr txBox="1"/>
            <p:nvPr/>
          </p:nvSpPr>
          <p:spPr>
            <a:xfrm>
              <a:off x="10132439" y="2024296"/>
              <a:ext cx="472886" cy="325858"/>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Fv2</a:t>
              </a:r>
            </a:p>
          </p:txBody>
        </p:sp>
        <p:sp>
          <p:nvSpPr>
            <p:cNvPr id="74" name="Freeform: Shape 73">
              <a:extLst>
                <a:ext uri="{FF2B5EF4-FFF2-40B4-BE49-F238E27FC236}">
                  <a16:creationId xmlns:a16="http://schemas.microsoft.com/office/drawing/2014/main" id="{9C8723CA-628A-493D-B5CC-AC27AB848E88}"/>
                </a:ext>
              </a:extLst>
            </p:cNvPr>
            <p:cNvSpPr/>
            <p:nvPr/>
          </p:nvSpPr>
          <p:spPr bwMode="auto">
            <a:xfrm>
              <a:off x="10434926" y="2275843"/>
              <a:ext cx="484391" cy="267348"/>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grpSp>
      <p:pic>
        <p:nvPicPr>
          <p:cNvPr id="75" name="Picture 74">
            <a:extLst>
              <a:ext uri="{FF2B5EF4-FFF2-40B4-BE49-F238E27FC236}">
                <a16:creationId xmlns:a16="http://schemas.microsoft.com/office/drawing/2014/main" id="{3D935819-6B4F-406E-B7EC-DA369D4EAB7B}"/>
              </a:ext>
            </a:extLst>
          </p:cNvPr>
          <p:cNvPicPr>
            <a:picLocks noChangeAspect="1"/>
          </p:cNvPicPr>
          <p:nvPr/>
        </p:nvPicPr>
        <p:blipFill>
          <a:blip r:embed="rId3"/>
          <a:stretch>
            <a:fillRect/>
          </a:stretch>
        </p:blipFill>
        <p:spPr>
          <a:xfrm>
            <a:off x="9665661" y="1627711"/>
            <a:ext cx="554964" cy="554964"/>
          </a:xfrm>
          <a:prstGeom prst="rect">
            <a:avLst/>
          </a:prstGeom>
        </p:spPr>
      </p:pic>
      <p:sp>
        <p:nvSpPr>
          <p:cNvPr id="76" name="Rectangle 75">
            <a:extLst>
              <a:ext uri="{FF2B5EF4-FFF2-40B4-BE49-F238E27FC236}">
                <a16:creationId xmlns:a16="http://schemas.microsoft.com/office/drawing/2014/main" id="{FB8E471B-B5EC-4D82-8AAB-D939608117BE}"/>
              </a:ext>
            </a:extLst>
          </p:cNvPr>
          <p:cNvSpPr/>
          <p:nvPr/>
        </p:nvSpPr>
        <p:spPr bwMode="auto">
          <a:xfrm>
            <a:off x="6618403" y="4540370"/>
            <a:ext cx="2466454" cy="330679"/>
          </a:xfrm>
          <a:prstGeom prst="rect">
            <a:avLst/>
          </a:prstGeom>
          <a:solidFill>
            <a:schemeClr val="bg2"/>
          </a:solidFill>
          <a:ln w="158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chemeClr val="tx1"/>
                    </a:gs>
                    <a:gs pos="100000">
                      <a:schemeClr val="tx1"/>
                    </a:gs>
                  </a:gsLst>
                  <a:lin ang="5400000" scaled="0"/>
                </a:gradFill>
                <a:latin typeface="Segoe UI Semibold" panose="020B0702040204020203" pitchFamily="34" charset="0"/>
                <a:cs typeface="Segoe UI Semibold" panose="020B0702040204020203" pitchFamily="34" charset="0"/>
              </a:rPr>
              <a:t>GRAPHICS INTENSIVE</a:t>
            </a:r>
          </a:p>
        </p:txBody>
      </p:sp>
      <p:sp>
        <p:nvSpPr>
          <p:cNvPr id="77" name="Freeform: Shape 76">
            <a:extLst>
              <a:ext uri="{FF2B5EF4-FFF2-40B4-BE49-F238E27FC236}">
                <a16:creationId xmlns:a16="http://schemas.microsoft.com/office/drawing/2014/main" id="{F5B9BAD0-5CAB-41F0-A79C-168F61F9ACA6}"/>
              </a:ext>
            </a:extLst>
          </p:cNvPr>
          <p:cNvSpPr/>
          <p:nvPr/>
        </p:nvSpPr>
        <p:spPr bwMode="auto">
          <a:xfrm>
            <a:off x="5558600" y="4436340"/>
            <a:ext cx="4579072"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3810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dirty="0"/>
          </a:p>
        </p:txBody>
      </p:sp>
      <p:grpSp>
        <p:nvGrpSpPr>
          <p:cNvPr id="78" name="Group 77">
            <a:extLst>
              <a:ext uri="{FF2B5EF4-FFF2-40B4-BE49-F238E27FC236}">
                <a16:creationId xmlns:a16="http://schemas.microsoft.com/office/drawing/2014/main" id="{FC809AA1-F3A6-4AFD-954E-43AF5CF35D6B}"/>
              </a:ext>
            </a:extLst>
          </p:cNvPr>
          <p:cNvGrpSpPr/>
          <p:nvPr/>
        </p:nvGrpSpPr>
        <p:grpSpPr>
          <a:xfrm>
            <a:off x="5590504" y="3767206"/>
            <a:ext cx="974716" cy="650344"/>
            <a:chOff x="6142928" y="4501551"/>
            <a:chExt cx="1070532" cy="714274"/>
          </a:xfrm>
        </p:grpSpPr>
        <p:sp>
          <p:nvSpPr>
            <p:cNvPr id="79" name="monitor">
              <a:extLst>
                <a:ext uri="{FF2B5EF4-FFF2-40B4-BE49-F238E27FC236}">
                  <a16:creationId xmlns:a16="http://schemas.microsoft.com/office/drawing/2014/main" id="{29AD3B5A-22B9-44E5-A01D-90C3AF31FCD5}"/>
                </a:ext>
              </a:extLst>
            </p:cNvPr>
            <p:cNvSpPr>
              <a:spLocks noChangeAspect="1" noEditPoints="1"/>
            </p:cNvSpPr>
            <p:nvPr/>
          </p:nvSpPr>
          <p:spPr bwMode="auto">
            <a:xfrm>
              <a:off x="6142928" y="4501551"/>
              <a:ext cx="931982" cy="714265"/>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sp>
          <p:nvSpPr>
            <p:cNvPr id="80" name="TextBox 79">
              <a:extLst>
                <a:ext uri="{FF2B5EF4-FFF2-40B4-BE49-F238E27FC236}">
                  <a16:creationId xmlns:a16="http://schemas.microsoft.com/office/drawing/2014/main" id="{8C9C26FD-B8F3-4947-8163-67D07F761F28}"/>
                </a:ext>
              </a:extLst>
            </p:cNvPr>
            <p:cNvSpPr txBox="1"/>
            <p:nvPr/>
          </p:nvSpPr>
          <p:spPr>
            <a:xfrm>
              <a:off x="6379164" y="4645915"/>
              <a:ext cx="459512" cy="357890"/>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NC</a:t>
              </a:r>
            </a:p>
          </p:txBody>
        </p:sp>
        <p:sp>
          <p:nvSpPr>
            <p:cNvPr id="81" name="Freeform: Shape 80">
              <a:extLst>
                <a:ext uri="{FF2B5EF4-FFF2-40B4-BE49-F238E27FC236}">
                  <a16:creationId xmlns:a16="http://schemas.microsoft.com/office/drawing/2014/main" id="{E7597589-30F8-484B-BB1A-5617561AC7EA}"/>
                </a:ext>
              </a:extLst>
            </p:cNvPr>
            <p:cNvSpPr/>
            <p:nvPr/>
          </p:nvSpPr>
          <p:spPr bwMode="auto">
            <a:xfrm>
              <a:off x="6681453" y="4922196"/>
              <a:ext cx="532007" cy="293629"/>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grpSp>
      <p:grpSp>
        <p:nvGrpSpPr>
          <p:cNvPr id="82" name="Group 81">
            <a:extLst>
              <a:ext uri="{FF2B5EF4-FFF2-40B4-BE49-F238E27FC236}">
                <a16:creationId xmlns:a16="http://schemas.microsoft.com/office/drawing/2014/main" id="{2F7619C2-C775-4DDD-8D01-6756034B9DFC}"/>
              </a:ext>
            </a:extLst>
          </p:cNvPr>
          <p:cNvGrpSpPr/>
          <p:nvPr/>
        </p:nvGrpSpPr>
        <p:grpSpPr>
          <a:xfrm>
            <a:off x="6751022" y="3767206"/>
            <a:ext cx="974716" cy="650344"/>
            <a:chOff x="7745277" y="4501551"/>
            <a:chExt cx="1070532" cy="714274"/>
          </a:xfrm>
        </p:grpSpPr>
        <p:sp>
          <p:nvSpPr>
            <p:cNvPr id="83" name="monitor">
              <a:extLst>
                <a:ext uri="{FF2B5EF4-FFF2-40B4-BE49-F238E27FC236}">
                  <a16:creationId xmlns:a16="http://schemas.microsoft.com/office/drawing/2014/main" id="{11DF178D-9178-44A9-A582-9E570364D467}"/>
                </a:ext>
              </a:extLst>
            </p:cNvPr>
            <p:cNvSpPr>
              <a:spLocks noChangeAspect="1" noEditPoints="1"/>
            </p:cNvSpPr>
            <p:nvPr/>
          </p:nvSpPr>
          <p:spPr bwMode="auto">
            <a:xfrm>
              <a:off x="7745277" y="4501551"/>
              <a:ext cx="931982" cy="714265"/>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sp>
          <p:nvSpPr>
            <p:cNvPr id="84" name="TextBox 83">
              <a:extLst>
                <a:ext uri="{FF2B5EF4-FFF2-40B4-BE49-F238E27FC236}">
                  <a16:creationId xmlns:a16="http://schemas.microsoft.com/office/drawing/2014/main" id="{6E2A0412-DEB6-4ADE-9BDD-A741AEC1DF92}"/>
                </a:ext>
              </a:extLst>
            </p:cNvPr>
            <p:cNvSpPr txBox="1"/>
            <p:nvPr/>
          </p:nvSpPr>
          <p:spPr>
            <a:xfrm>
              <a:off x="7977992" y="4645915"/>
              <a:ext cx="466554" cy="357890"/>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NV</a:t>
              </a:r>
            </a:p>
          </p:txBody>
        </p:sp>
        <p:sp>
          <p:nvSpPr>
            <p:cNvPr id="85" name="Freeform: Shape 84">
              <a:extLst>
                <a:ext uri="{FF2B5EF4-FFF2-40B4-BE49-F238E27FC236}">
                  <a16:creationId xmlns:a16="http://schemas.microsoft.com/office/drawing/2014/main" id="{24471132-7A60-4F22-B5B8-3565848DF3D0}"/>
                </a:ext>
              </a:extLst>
            </p:cNvPr>
            <p:cNvSpPr/>
            <p:nvPr/>
          </p:nvSpPr>
          <p:spPr bwMode="auto">
            <a:xfrm>
              <a:off x="8283802" y="4922196"/>
              <a:ext cx="532007" cy="293629"/>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grpSp>
      <p:grpSp>
        <p:nvGrpSpPr>
          <p:cNvPr id="86" name="Group 85">
            <a:extLst>
              <a:ext uri="{FF2B5EF4-FFF2-40B4-BE49-F238E27FC236}">
                <a16:creationId xmlns:a16="http://schemas.microsoft.com/office/drawing/2014/main" id="{A0B34AE3-7497-4059-84AC-714139ED596C}"/>
              </a:ext>
            </a:extLst>
          </p:cNvPr>
          <p:cNvGrpSpPr/>
          <p:nvPr/>
        </p:nvGrpSpPr>
        <p:grpSpPr>
          <a:xfrm>
            <a:off x="7911541" y="3767206"/>
            <a:ext cx="974716" cy="650344"/>
            <a:chOff x="7745277" y="4501551"/>
            <a:chExt cx="1070532" cy="714274"/>
          </a:xfrm>
        </p:grpSpPr>
        <p:sp>
          <p:nvSpPr>
            <p:cNvPr id="87" name="monitor">
              <a:extLst>
                <a:ext uri="{FF2B5EF4-FFF2-40B4-BE49-F238E27FC236}">
                  <a16:creationId xmlns:a16="http://schemas.microsoft.com/office/drawing/2014/main" id="{FFBFF42A-DAF1-4E31-B1CD-834A237A5D5B}"/>
                </a:ext>
              </a:extLst>
            </p:cNvPr>
            <p:cNvSpPr>
              <a:spLocks noChangeAspect="1" noEditPoints="1"/>
            </p:cNvSpPr>
            <p:nvPr/>
          </p:nvSpPr>
          <p:spPr bwMode="auto">
            <a:xfrm>
              <a:off x="7745277" y="4501551"/>
              <a:ext cx="931982" cy="714265"/>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sp>
          <p:nvSpPr>
            <p:cNvPr id="88" name="TextBox 87">
              <a:extLst>
                <a:ext uri="{FF2B5EF4-FFF2-40B4-BE49-F238E27FC236}">
                  <a16:creationId xmlns:a16="http://schemas.microsoft.com/office/drawing/2014/main" id="{467A450F-1D8A-4768-80D8-DDC7D9F1107E}"/>
                </a:ext>
              </a:extLst>
            </p:cNvPr>
            <p:cNvSpPr txBox="1"/>
            <p:nvPr/>
          </p:nvSpPr>
          <p:spPr>
            <a:xfrm>
              <a:off x="7805456" y="4645915"/>
              <a:ext cx="811628" cy="357890"/>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NCv2</a:t>
              </a:r>
            </a:p>
          </p:txBody>
        </p:sp>
        <p:sp>
          <p:nvSpPr>
            <p:cNvPr id="89" name="Freeform: Shape 88">
              <a:extLst>
                <a:ext uri="{FF2B5EF4-FFF2-40B4-BE49-F238E27FC236}">
                  <a16:creationId xmlns:a16="http://schemas.microsoft.com/office/drawing/2014/main" id="{1BCB7C39-B7DF-49C3-BDA6-13E293C1637F}"/>
                </a:ext>
              </a:extLst>
            </p:cNvPr>
            <p:cNvSpPr/>
            <p:nvPr/>
          </p:nvSpPr>
          <p:spPr bwMode="auto">
            <a:xfrm>
              <a:off x="8283802" y="4922196"/>
              <a:ext cx="532007" cy="293629"/>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grpSp>
      <p:grpSp>
        <p:nvGrpSpPr>
          <p:cNvPr id="90" name="Group 89">
            <a:extLst>
              <a:ext uri="{FF2B5EF4-FFF2-40B4-BE49-F238E27FC236}">
                <a16:creationId xmlns:a16="http://schemas.microsoft.com/office/drawing/2014/main" id="{C4546D3F-0C36-4892-AE3E-6AF954662B9B}"/>
              </a:ext>
            </a:extLst>
          </p:cNvPr>
          <p:cNvGrpSpPr/>
          <p:nvPr/>
        </p:nvGrpSpPr>
        <p:grpSpPr>
          <a:xfrm>
            <a:off x="9072058" y="3767206"/>
            <a:ext cx="974716" cy="650344"/>
            <a:chOff x="7745277" y="4501551"/>
            <a:chExt cx="1070532" cy="714274"/>
          </a:xfrm>
        </p:grpSpPr>
        <p:sp>
          <p:nvSpPr>
            <p:cNvPr id="91" name="monitor">
              <a:extLst>
                <a:ext uri="{FF2B5EF4-FFF2-40B4-BE49-F238E27FC236}">
                  <a16:creationId xmlns:a16="http://schemas.microsoft.com/office/drawing/2014/main" id="{09E4B9B0-FBE4-4E33-A5E1-B107518A2663}"/>
                </a:ext>
              </a:extLst>
            </p:cNvPr>
            <p:cNvSpPr>
              <a:spLocks noChangeAspect="1" noEditPoints="1"/>
            </p:cNvSpPr>
            <p:nvPr/>
          </p:nvSpPr>
          <p:spPr bwMode="auto">
            <a:xfrm>
              <a:off x="7745277" y="4501551"/>
              <a:ext cx="931982" cy="714265"/>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sp>
          <p:nvSpPr>
            <p:cNvPr id="92" name="TextBox 91">
              <a:extLst>
                <a:ext uri="{FF2B5EF4-FFF2-40B4-BE49-F238E27FC236}">
                  <a16:creationId xmlns:a16="http://schemas.microsoft.com/office/drawing/2014/main" id="{68893D13-8E2B-4C41-A3D2-A3A34FE6A0FC}"/>
                </a:ext>
              </a:extLst>
            </p:cNvPr>
            <p:cNvSpPr txBox="1"/>
            <p:nvPr/>
          </p:nvSpPr>
          <p:spPr>
            <a:xfrm>
              <a:off x="7965667" y="4645915"/>
              <a:ext cx="491202" cy="357890"/>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ND</a:t>
              </a:r>
            </a:p>
          </p:txBody>
        </p:sp>
        <p:sp>
          <p:nvSpPr>
            <p:cNvPr id="93" name="Freeform: Shape 92">
              <a:extLst>
                <a:ext uri="{FF2B5EF4-FFF2-40B4-BE49-F238E27FC236}">
                  <a16:creationId xmlns:a16="http://schemas.microsoft.com/office/drawing/2014/main" id="{EA951497-7F16-4656-84E7-23ACD1D6A9A4}"/>
                </a:ext>
              </a:extLst>
            </p:cNvPr>
            <p:cNvSpPr/>
            <p:nvPr/>
          </p:nvSpPr>
          <p:spPr bwMode="auto">
            <a:xfrm>
              <a:off x="8283802" y="4922196"/>
              <a:ext cx="532007" cy="293629"/>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grpSp>
      <p:sp>
        <p:nvSpPr>
          <p:cNvPr id="96" name="Rectangle 95">
            <a:extLst>
              <a:ext uri="{FF2B5EF4-FFF2-40B4-BE49-F238E27FC236}">
                <a16:creationId xmlns:a16="http://schemas.microsoft.com/office/drawing/2014/main" id="{0A93FA52-E91B-4AEB-BF2A-6E96D78F4369}"/>
              </a:ext>
            </a:extLst>
          </p:cNvPr>
          <p:cNvSpPr/>
          <p:nvPr/>
        </p:nvSpPr>
        <p:spPr bwMode="auto">
          <a:xfrm>
            <a:off x="9514623" y="5506545"/>
            <a:ext cx="2633172" cy="591899"/>
          </a:xfrm>
          <a:prstGeom prst="rect">
            <a:avLst/>
          </a:prstGeom>
          <a:noFill/>
          <a:ln w="158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solidFill>
                  <a:schemeClr val="bg1"/>
                </a:solidFill>
                <a:latin typeface="Segoe UI Semibold" panose="020B0702040204020203" pitchFamily="34" charset="0"/>
                <a:ea typeface="Segoe UI" pitchFamily="34" charset="0"/>
                <a:cs typeface="Segoe UI Semibold" panose="020B0702040204020203" pitchFamily="34" charset="0"/>
              </a:rPr>
              <a:t>PURPOSE-BUILT FOR </a:t>
            </a:r>
          </a:p>
          <a:p>
            <a:pPr algn="ctr" defTabSz="914102" fontAlgn="base">
              <a:lnSpc>
                <a:spcPct val="90000"/>
              </a:lnSpc>
              <a:spcBef>
                <a:spcPct val="0"/>
              </a:spcBef>
              <a:spcAft>
                <a:spcPct val="0"/>
              </a:spcAft>
            </a:pPr>
            <a:r>
              <a:rPr lang="en-US" sz="1372" dirty="0">
                <a:solidFill>
                  <a:schemeClr val="bg1"/>
                </a:solidFill>
                <a:latin typeface="Segoe UI Semibold" panose="020B0702040204020203" pitchFamily="34" charset="0"/>
                <a:ea typeface="Segoe UI" pitchFamily="34" charset="0"/>
                <a:cs typeface="Segoe UI Semibold" panose="020B0702040204020203" pitchFamily="34" charset="0"/>
              </a:rPr>
              <a:t>SAP HANA (= dedicated physical machines)</a:t>
            </a:r>
          </a:p>
        </p:txBody>
      </p:sp>
      <p:grpSp>
        <p:nvGrpSpPr>
          <p:cNvPr id="97" name="Group 96">
            <a:extLst>
              <a:ext uri="{FF2B5EF4-FFF2-40B4-BE49-F238E27FC236}">
                <a16:creationId xmlns:a16="http://schemas.microsoft.com/office/drawing/2014/main" id="{834B266C-B4F0-4012-9F9E-BA266C108E76}"/>
              </a:ext>
            </a:extLst>
          </p:cNvPr>
          <p:cNvGrpSpPr/>
          <p:nvPr/>
        </p:nvGrpSpPr>
        <p:grpSpPr>
          <a:xfrm>
            <a:off x="8680520" y="5477618"/>
            <a:ext cx="1186932" cy="650344"/>
            <a:chOff x="5246726" y="5244860"/>
            <a:chExt cx="1186932" cy="650344"/>
          </a:xfrm>
        </p:grpSpPr>
        <p:sp>
          <p:nvSpPr>
            <p:cNvPr id="98" name="monitor">
              <a:extLst>
                <a:ext uri="{FF2B5EF4-FFF2-40B4-BE49-F238E27FC236}">
                  <a16:creationId xmlns:a16="http://schemas.microsoft.com/office/drawing/2014/main" id="{64C11C40-1449-4A35-ACCB-9E8EFA5C1F41}"/>
                </a:ext>
              </a:extLst>
            </p:cNvPr>
            <p:cNvSpPr>
              <a:spLocks noChangeAspect="1" noEditPoints="1"/>
            </p:cNvSpPr>
            <p:nvPr/>
          </p:nvSpPr>
          <p:spPr bwMode="auto">
            <a:xfrm>
              <a:off x="5246726" y="5244860"/>
              <a:ext cx="848566" cy="650336"/>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pPr algn="ctr"/>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sp>
          <p:nvSpPr>
            <p:cNvPr id="99" name="Freeform: Shape 98">
              <a:extLst>
                <a:ext uri="{FF2B5EF4-FFF2-40B4-BE49-F238E27FC236}">
                  <a16:creationId xmlns:a16="http://schemas.microsoft.com/office/drawing/2014/main" id="{2F27E44D-1ED8-45E9-8121-209F75598944}"/>
                </a:ext>
              </a:extLst>
            </p:cNvPr>
            <p:cNvSpPr/>
            <p:nvPr/>
          </p:nvSpPr>
          <p:spPr bwMode="auto">
            <a:xfrm>
              <a:off x="5737051" y="5627856"/>
              <a:ext cx="484391" cy="267348"/>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pic>
          <p:nvPicPr>
            <p:cNvPr id="100" name="Picture 99">
              <a:extLst>
                <a:ext uri="{FF2B5EF4-FFF2-40B4-BE49-F238E27FC236}">
                  <a16:creationId xmlns:a16="http://schemas.microsoft.com/office/drawing/2014/main" id="{1D370365-3418-42B5-B59B-CDB8BF783CF4}"/>
                </a:ext>
              </a:extLst>
            </p:cNvPr>
            <p:cNvPicPr>
              <a:picLocks noChangeAspect="1"/>
            </p:cNvPicPr>
            <p:nvPr/>
          </p:nvPicPr>
          <p:blipFill>
            <a:blip r:embed="rId4">
              <a:duotone>
                <a:prstClr val="black"/>
                <a:schemeClr val="accent5">
                  <a:tint val="45000"/>
                  <a:satMod val="400000"/>
                </a:schemeClr>
              </a:duotone>
            </a:blip>
            <a:stretch>
              <a:fillRect/>
            </a:stretch>
          </p:blipFill>
          <p:spPr>
            <a:xfrm>
              <a:off x="5272116" y="5271812"/>
              <a:ext cx="595694" cy="294540"/>
            </a:xfrm>
            <a:prstGeom prst="rect">
              <a:avLst/>
            </a:prstGeom>
          </p:spPr>
        </p:pic>
        <p:sp>
          <p:nvSpPr>
            <p:cNvPr id="101" name="TextBox 100">
              <a:extLst>
                <a:ext uri="{FF2B5EF4-FFF2-40B4-BE49-F238E27FC236}">
                  <a16:creationId xmlns:a16="http://schemas.microsoft.com/office/drawing/2014/main" id="{8A6E23DC-BD00-433D-A289-1CB3706DF10B}"/>
                </a:ext>
              </a:extLst>
            </p:cNvPr>
            <p:cNvSpPr txBox="1"/>
            <p:nvPr/>
          </p:nvSpPr>
          <p:spPr>
            <a:xfrm>
              <a:off x="5397477" y="5320921"/>
              <a:ext cx="1036181" cy="544765"/>
            </a:xfrm>
            <a:prstGeom prst="rect">
              <a:avLst/>
            </a:prstGeom>
            <a:noFill/>
          </p:spPr>
          <p:txBody>
            <a:bodyPr wrap="none" lIns="182880" tIns="146304" rIns="182880" bIns="146304" rtlCol="0">
              <a:spAutoFit/>
            </a:bodyPr>
            <a:lstStyle/>
            <a:p>
              <a:pPr>
                <a:lnSpc>
                  <a:spcPct val="90000"/>
                </a:lnSpc>
                <a:spcAft>
                  <a:spcPts val="600"/>
                </a:spcAft>
              </a:pPr>
              <a:r>
                <a:rPr lang="en-US" b="1" dirty="0">
                  <a:gradFill>
                    <a:gsLst>
                      <a:gs pos="2917">
                        <a:schemeClr val="tx1"/>
                      </a:gs>
                      <a:gs pos="30000">
                        <a:schemeClr val="tx1"/>
                      </a:gs>
                    </a:gsLst>
                    <a:lin ang="5400000" scaled="0"/>
                  </a:gradFill>
                  <a:latin typeface="Segoe Pro Display" panose="020B0502040504020203" pitchFamily="34" charset="0"/>
                </a:rPr>
                <a:t>HANA</a:t>
              </a:r>
            </a:p>
          </p:txBody>
        </p:sp>
      </p:grpSp>
      <p:grpSp>
        <p:nvGrpSpPr>
          <p:cNvPr id="104" name="Group 103">
            <a:extLst>
              <a:ext uri="{FF2B5EF4-FFF2-40B4-BE49-F238E27FC236}">
                <a16:creationId xmlns:a16="http://schemas.microsoft.com/office/drawing/2014/main" id="{3262B210-D182-4DB5-814E-76D641B60E82}"/>
              </a:ext>
            </a:extLst>
          </p:cNvPr>
          <p:cNvGrpSpPr/>
          <p:nvPr/>
        </p:nvGrpSpPr>
        <p:grpSpPr>
          <a:xfrm>
            <a:off x="10961131" y="1899297"/>
            <a:ext cx="974717" cy="650594"/>
            <a:chOff x="9944600" y="1892597"/>
            <a:chExt cx="974717" cy="650594"/>
          </a:xfrm>
        </p:grpSpPr>
        <p:sp>
          <p:nvSpPr>
            <p:cNvPr id="105" name="monitor">
              <a:extLst>
                <a:ext uri="{FF2B5EF4-FFF2-40B4-BE49-F238E27FC236}">
                  <a16:creationId xmlns:a16="http://schemas.microsoft.com/office/drawing/2014/main" id="{4B495A8A-593E-4AD5-95D8-DD502A819B25}"/>
                </a:ext>
              </a:extLst>
            </p:cNvPr>
            <p:cNvSpPr>
              <a:spLocks noChangeAspect="1" noEditPoints="1"/>
            </p:cNvSpPr>
            <p:nvPr/>
          </p:nvSpPr>
          <p:spPr bwMode="auto">
            <a:xfrm>
              <a:off x="9944600" y="1892597"/>
              <a:ext cx="848567" cy="650336"/>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sp>
          <p:nvSpPr>
            <p:cNvPr id="106" name="TextBox 105">
              <a:extLst>
                <a:ext uri="{FF2B5EF4-FFF2-40B4-BE49-F238E27FC236}">
                  <a16:creationId xmlns:a16="http://schemas.microsoft.com/office/drawing/2014/main" id="{19669425-42A6-4199-84BF-C16E8B755FBC}"/>
                </a:ext>
              </a:extLst>
            </p:cNvPr>
            <p:cNvSpPr txBox="1"/>
            <p:nvPr/>
          </p:nvSpPr>
          <p:spPr>
            <a:xfrm>
              <a:off x="10067517" y="2024296"/>
              <a:ext cx="602730" cy="325858"/>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Fsv2</a:t>
              </a:r>
            </a:p>
          </p:txBody>
        </p:sp>
        <p:sp>
          <p:nvSpPr>
            <p:cNvPr id="107" name="Freeform: Shape 106">
              <a:extLst>
                <a:ext uri="{FF2B5EF4-FFF2-40B4-BE49-F238E27FC236}">
                  <a16:creationId xmlns:a16="http://schemas.microsoft.com/office/drawing/2014/main" id="{BC4D2438-F03C-4E17-A79E-8F8527E13E6F}"/>
                </a:ext>
              </a:extLst>
            </p:cNvPr>
            <p:cNvSpPr/>
            <p:nvPr/>
          </p:nvSpPr>
          <p:spPr bwMode="auto">
            <a:xfrm>
              <a:off x="10434926" y="2275843"/>
              <a:ext cx="484391" cy="267348"/>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grpSp>
      <p:sp>
        <p:nvSpPr>
          <p:cNvPr id="3" name="Rectangle 2">
            <a:extLst>
              <a:ext uri="{FF2B5EF4-FFF2-40B4-BE49-F238E27FC236}">
                <a16:creationId xmlns:a16="http://schemas.microsoft.com/office/drawing/2014/main" id="{DF7DBA38-67B8-4071-A05A-970C50F04642}"/>
              </a:ext>
            </a:extLst>
          </p:cNvPr>
          <p:cNvSpPr/>
          <p:nvPr/>
        </p:nvSpPr>
        <p:spPr>
          <a:xfrm>
            <a:off x="408435" y="5731200"/>
            <a:ext cx="4165450" cy="480131"/>
          </a:xfrm>
          <a:prstGeom prst="rect">
            <a:avLst/>
          </a:prstGeom>
        </p:spPr>
        <p:txBody>
          <a:bodyPr wrap="square">
            <a:spAutoFit/>
          </a:bodyPr>
          <a:lstStyle/>
          <a:p>
            <a:pPr>
              <a:lnSpc>
                <a:spcPct val="90000"/>
              </a:lnSpc>
              <a:spcBef>
                <a:spcPct val="20000"/>
              </a:spcBef>
              <a:buSzPct val="80000"/>
            </a:pPr>
            <a:r>
              <a:rPr lang="en-US" sz="1400" dirty="0">
                <a:solidFill>
                  <a:schemeClr val="bg1"/>
                </a:solidFill>
              </a:rPr>
              <a:t>Some families support SSD and will append a “S” to their name, though compute costs are identical</a:t>
            </a:r>
          </a:p>
        </p:txBody>
      </p:sp>
    </p:spTree>
    <p:extLst>
      <p:ext uri="{BB962C8B-B14F-4D97-AF65-F5344CB8AC3E}">
        <p14:creationId xmlns:p14="http://schemas.microsoft.com/office/powerpoint/2010/main" val="9466179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1000"/>
                                        <p:tgtEl>
                                          <p:spTgt spid="17"/>
                                        </p:tgtEl>
                                      </p:cBhvr>
                                    </p:animEffect>
                                    <p:anim calcmode="lin" valueType="num">
                                      <p:cBhvr>
                                        <p:cTn id="33" dur="1000" fill="hold"/>
                                        <p:tgtEl>
                                          <p:spTgt spid="17"/>
                                        </p:tgtEl>
                                        <p:attrNameLst>
                                          <p:attrName>ppt_x</p:attrName>
                                        </p:attrNameLst>
                                      </p:cBhvr>
                                      <p:tavLst>
                                        <p:tav tm="0">
                                          <p:val>
                                            <p:strVal val="#ppt_x"/>
                                          </p:val>
                                        </p:tav>
                                        <p:tav tm="100000">
                                          <p:val>
                                            <p:strVal val="#ppt_x"/>
                                          </p:val>
                                        </p:tav>
                                      </p:tavLst>
                                    </p:anim>
                                    <p:anim calcmode="lin" valueType="num">
                                      <p:cBhvr>
                                        <p:cTn id="34" dur="1000" fill="hold"/>
                                        <p:tgtEl>
                                          <p:spTgt spid="1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1000"/>
                                        <p:tgtEl>
                                          <p:spTgt spid="18"/>
                                        </p:tgtEl>
                                      </p:cBhvr>
                                    </p:animEffect>
                                    <p:anim calcmode="lin" valueType="num">
                                      <p:cBhvr>
                                        <p:cTn id="38" dur="1000" fill="hold"/>
                                        <p:tgtEl>
                                          <p:spTgt spid="18"/>
                                        </p:tgtEl>
                                        <p:attrNameLst>
                                          <p:attrName>ppt_x</p:attrName>
                                        </p:attrNameLst>
                                      </p:cBhvr>
                                      <p:tavLst>
                                        <p:tav tm="0">
                                          <p:val>
                                            <p:strVal val="#ppt_x"/>
                                          </p:val>
                                        </p:tav>
                                        <p:tav tm="100000">
                                          <p:val>
                                            <p:strVal val="#ppt_x"/>
                                          </p:val>
                                        </p:tav>
                                      </p:tavLst>
                                    </p:anim>
                                    <p:anim calcmode="lin" valueType="num">
                                      <p:cBhvr>
                                        <p:cTn id="39" dur="1000" fill="hold"/>
                                        <p:tgtEl>
                                          <p:spTgt spid="18"/>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1000"/>
                                        <p:tgtEl>
                                          <p:spTgt spid="19"/>
                                        </p:tgtEl>
                                      </p:cBhvr>
                                    </p:animEffect>
                                    <p:anim calcmode="lin" valueType="num">
                                      <p:cBhvr>
                                        <p:cTn id="43" dur="1000" fill="hold"/>
                                        <p:tgtEl>
                                          <p:spTgt spid="19"/>
                                        </p:tgtEl>
                                        <p:attrNameLst>
                                          <p:attrName>ppt_x</p:attrName>
                                        </p:attrNameLst>
                                      </p:cBhvr>
                                      <p:tavLst>
                                        <p:tav tm="0">
                                          <p:val>
                                            <p:strVal val="#ppt_x"/>
                                          </p:val>
                                        </p:tav>
                                        <p:tav tm="100000">
                                          <p:val>
                                            <p:strVal val="#ppt_x"/>
                                          </p:val>
                                        </p:tav>
                                      </p:tavLst>
                                    </p:anim>
                                    <p:anim calcmode="lin" valueType="num">
                                      <p:cBhvr>
                                        <p:cTn id="44" dur="1000" fill="hold"/>
                                        <p:tgtEl>
                                          <p:spTgt spid="19"/>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1000"/>
                                        <p:tgtEl>
                                          <p:spTgt spid="23"/>
                                        </p:tgtEl>
                                      </p:cBhvr>
                                    </p:animEffect>
                                    <p:anim calcmode="lin" valueType="num">
                                      <p:cBhvr>
                                        <p:cTn id="48" dur="1000" fill="hold"/>
                                        <p:tgtEl>
                                          <p:spTgt spid="23"/>
                                        </p:tgtEl>
                                        <p:attrNameLst>
                                          <p:attrName>ppt_x</p:attrName>
                                        </p:attrNameLst>
                                      </p:cBhvr>
                                      <p:tavLst>
                                        <p:tav tm="0">
                                          <p:val>
                                            <p:strVal val="#ppt_x"/>
                                          </p:val>
                                        </p:tav>
                                        <p:tav tm="100000">
                                          <p:val>
                                            <p:strVal val="#ppt_x"/>
                                          </p:val>
                                        </p:tav>
                                      </p:tavLst>
                                    </p:anim>
                                    <p:anim calcmode="lin" valueType="num">
                                      <p:cBhvr>
                                        <p:cTn id="49" dur="1000" fill="hold"/>
                                        <p:tgtEl>
                                          <p:spTgt spid="23"/>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1000"/>
                                        <p:tgtEl>
                                          <p:spTgt spid="27"/>
                                        </p:tgtEl>
                                      </p:cBhvr>
                                    </p:animEffect>
                                    <p:anim calcmode="lin" valueType="num">
                                      <p:cBhvr>
                                        <p:cTn id="53" dur="1000" fill="hold"/>
                                        <p:tgtEl>
                                          <p:spTgt spid="27"/>
                                        </p:tgtEl>
                                        <p:attrNameLst>
                                          <p:attrName>ppt_x</p:attrName>
                                        </p:attrNameLst>
                                      </p:cBhvr>
                                      <p:tavLst>
                                        <p:tav tm="0">
                                          <p:val>
                                            <p:strVal val="#ppt_x"/>
                                          </p:val>
                                        </p:tav>
                                        <p:tav tm="100000">
                                          <p:val>
                                            <p:strVal val="#ppt_x"/>
                                          </p:val>
                                        </p:tav>
                                      </p:tavLst>
                                    </p:anim>
                                    <p:anim calcmode="lin" valueType="num">
                                      <p:cBhvr>
                                        <p:cTn id="54" dur="1000" fill="hold"/>
                                        <p:tgtEl>
                                          <p:spTgt spid="2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1000"/>
                                        <p:tgtEl>
                                          <p:spTgt spid="33"/>
                                        </p:tgtEl>
                                      </p:cBhvr>
                                    </p:animEffect>
                                    <p:anim calcmode="lin" valueType="num">
                                      <p:cBhvr>
                                        <p:cTn id="58" dur="1000" fill="hold"/>
                                        <p:tgtEl>
                                          <p:spTgt spid="33"/>
                                        </p:tgtEl>
                                        <p:attrNameLst>
                                          <p:attrName>ppt_x</p:attrName>
                                        </p:attrNameLst>
                                      </p:cBhvr>
                                      <p:tavLst>
                                        <p:tav tm="0">
                                          <p:val>
                                            <p:strVal val="#ppt_x"/>
                                          </p:val>
                                        </p:tav>
                                        <p:tav tm="100000">
                                          <p:val>
                                            <p:strVal val="#ppt_x"/>
                                          </p:val>
                                        </p:tav>
                                      </p:tavLst>
                                    </p:anim>
                                    <p:anim calcmode="lin" valueType="num">
                                      <p:cBhvr>
                                        <p:cTn id="59" dur="1000" fill="hold"/>
                                        <p:tgtEl>
                                          <p:spTgt spid="33"/>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1000"/>
                                        <p:tgtEl>
                                          <p:spTgt spid="34"/>
                                        </p:tgtEl>
                                      </p:cBhvr>
                                    </p:animEffect>
                                    <p:anim calcmode="lin" valueType="num">
                                      <p:cBhvr>
                                        <p:cTn id="63" dur="1000" fill="hold"/>
                                        <p:tgtEl>
                                          <p:spTgt spid="34"/>
                                        </p:tgtEl>
                                        <p:attrNameLst>
                                          <p:attrName>ppt_x</p:attrName>
                                        </p:attrNameLst>
                                      </p:cBhvr>
                                      <p:tavLst>
                                        <p:tav tm="0">
                                          <p:val>
                                            <p:strVal val="#ppt_x"/>
                                          </p:val>
                                        </p:tav>
                                        <p:tav tm="100000">
                                          <p:val>
                                            <p:strVal val="#ppt_x"/>
                                          </p:val>
                                        </p:tav>
                                      </p:tavLst>
                                    </p:anim>
                                    <p:anim calcmode="lin" valueType="num">
                                      <p:cBhvr>
                                        <p:cTn id="64" dur="1000" fill="hold"/>
                                        <p:tgtEl>
                                          <p:spTgt spid="34"/>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fade">
                                      <p:cBhvr>
                                        <p:cTn id="67" dur="1000"/>
                                        <p:tgtEl>
                                          <p:spTgt spid="35"/>
                                        </p:tgtEl>
                                      </p:cBhvr>
                                    </p:animEffect>
                                    <p:anim calcmode="lin" valueType="num">
                                      <p:cBhvr>
                                        <p:cTn id="68" dur="1000" fill="hold"/>
                                        <p:tgtEl>
                                          <p:spTgt spid="35"/>
                                        </p:tgtEl>
                                        <p:attrNameLst>
                                          <p:attrName>ppt_x</p:attrName>
                                        </p:attrNameLst>
                                      </p:cBhvr>
                                      <p:tavLst>
                                        <p:tav tm="0">
                                          <p:val>
                                            <p:strVal val="#ppt_x"/>
                                          </p:val>
                                        </p:tav>
                                        <p:tav tm="100000">
                                          <p:val>
                                            <p:strVal val="#ppt_x"/>
                                          </p:val>
                                        </p:tav>
                                      </p:tavLst>
                                    </p:anim>
                                    <p:anim calcmode="lin" valueType="num">
                                      <p:cBhvr>
                                        <p:cTn id="69" dur="1000" fill="hold"/>
                                        <p:tgtEl>
                                          <p:spTgt spid="35"/>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fade">
                                      <p:cBhvr>
                                        <p:cTn id="72" dur="1000"/>
                                        <p:tgtEl>
                                          <p:spTgt spid="39"/>
                                        </p:tgtEl>
                                      </p:cBhvr>
                                    </p:animEffect>
                                    <p:anim calcmode="lin" valueType="num">
                                      <p:cBhvr>
                                        <p:cTn id="73" dur="1000" fill="hold"/>
                                        <p:tgtEl>
                                          <p:spTgt spid="39"/>
                                        </p:tgtEl>
                                        <p:attrNameLst>
                                          <p:attrName>ppt_x</p:attrName>
                                        </p:attrNameLst>
                                      </p:cBhvr>
                                      <p:tavLst>
                                        <p:tav tm="0">
                                          <p:val>
                                            <p:strVal val="#ppt_x"/>
                                          </p:val>
                                        </p:tav>
                                        <p:tav tm="100000">
                                          <p:val>
                                            <p:strVal val="#ppt_x"/>
                                          </p:val>
                                        </p:tav>
                                      </p:tavLst>
                                    </p:anim>
                                    <p:anim calcmode="lin" valueType="num">
                                      <p:cBhvr>
                                        <p:cTn id="74" dur="1000" fill="hold"/>
                                        <p:tgtEl>
                                          <p:spTgt spid="39"/>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fade">
                                      <p:cBhvr>
                                        <p:cTn id="77" dur="1000"/>
                                        <p:tgtEl>
                                          <p:spTgt spid="43"/>
                                        </p:tgtEl>
                                      </p:cBhvr>
                                    </p:animEffect>
                                    <p:anim calcmode="lin" valueType="num">
                                      <p:cBhvr>
                                        <p:cTn id="78" dur="1000" fill="hold"/>
                                        <p:tgtEl>
                                          <p:spTgt spid="43"/>
                                        </p:tgtEl>
                                        <p:attrNameLst>
                                          <p:attrName>ppt_x</p:attrName>
                                        </p:attrNameLst>
                                      </p:cBhvr>
                                      <p:tavLst>
                                        <p:tav tm="0">
                                          <p:val>
                                            <p:strVal val="#ppt_x"/>
                                          </p:val>
                                        </p:tav>
                                        <p:tav tm="100000">
                                          <p:val>
                                            <p:strVal val="#ppt_x"/>
                                          </p:val>
                                        </p:tav>
                                      </p:tavLst>
                                    </p:anim>
                                    <p:anim calcmode="lin" valueType="num">
                                      <p:cBhvr>
                                        <p:cTn id="79" dur="1000" fill="hold"/>
                                        <p:tgtEl>
                                          <p:spTgt spid="43"/>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1000"/>
                                        <p:tgtEl>
                                          <p:spTgt spid="44"/>
                                        </p:tgtEl>
                                      </p:cBhvr>
                                    </p:animEffect>
                                    <p:anim calcmode="lin" valueType="num">
                                      <p:cBhvr>
                                        <p:cTn id="83" dur="1000" fill="hold"/>
                                        <p:tgtEl>
                                          <p:spTgt spid="44"/>
                                        </p:tgtEl>
                                        <p:attrNameLst>
                                          <p:attrName>ppt_x</p:attrName>
                                        </p:attrNameLst>
                                      </p:cBhvr>
                                      <p:tavLst>
                                        <p:tav tm="0">
                                          <p:val>
                                            <p:strVal val="#ppt_x"/>
                                          </p:val>
                                        </p:tav>
                                        <p:tav tm="100000">
                                          <p:val>
                                            <p:strVal val="#ppt_x"/>
                                          </p:val>
                                        </p:tav>
                                      </p:tavLst>
                                    </p:anim>
                                    <p:anim calcmode="lin" valueType="num">
                                      <p:cBhvr>
                                        <p:cTn id="84" dur="1000" fill="hold"/>
                                        <p:tgtEl>
                                          <p:spTgt spid="44"/>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1000"/>
                                        <p:tgtEl>
                                          <p:spTgt spid="45"/>
                                        </p:tgtEl>
                                      </p:cBhvr>
                                    </p:animEffect>
                                    <p:anim calcmode="lin" valueType="num">
                                      <p:cBhvr>
                                        <p:cTn id="88" dur="1000" fill="hold"/>
                                        <p:tgtEl>
                                          <p:spTgt spid="45"/>
                                        </p:tgtEl>
                                        <p:attrNameLst>
                                          <p:attrName>ppt_x</p:attrName>
                                        </p:attrNameLst>
                                      </p:cBhvr>
                                      <p:tavLst>
                                        <p:tav tm="0">
                                          <p:val>
                                            <p:strVal val="#ppt_x"/>
                                          </p:val>
                                        </p:tav>
                                        <p:tav tm="100000">
                                          <p:val>
                                            <p:strVal val="#ppt_x"/>
                                          </p:val>
                                        </p:tav>
                                      </p:tavLst>
                                    </p:anim>
                                    <p:anim calcmode="lin" valueType="num">
                                      <p:cBhvr>
                                        <p:cTn id="89" dur="1000" fill="hold"/>
                                        <p:tgtEl>
                                          <p:spTgt spid="45"/>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49"/>
                                        </p:tgtEl>
                                        <p:attrNameLst>
                                          <p:attrName>style.visibility</p:attrName>
                                        </p:attrNameLst>
                                      </p:cBhvr>
                                      <p:to>
                                        <p:strVal val="visible"/>
                                      </p:to>
                                    </p:set>
                                    <p:animEffect transition="in" filter="fade">
                                      <p:cBhvr>
                                        <p:cTn id="92" dur="1000"/>
                                        <p:tgtEl>
                                          <p:spTgt spid="49"/>
                                        </p:tgtEl>
                                      </p:cBhvr>
                                    </p:animEffect>
                                    <p:anim calcmode="lin" valueType="num">
                                      <p:cBhvr>
                                        <p:cTn id="93" dur="1000" fill="hold"/>
                                        <p:tgtEl>
                                          <p:spTgt spid="49"/>
                                        </p:tgtEl>
                                        <p:attrNameLst>
                                          <p:attrName>ppt_x</p:attrName>
                                        </p:attrNameLst>
                                      </p:cBhvr>
                                      <p:tavLst>
                                        <p:tav tm="0">
                                          <p:val>
                                            <p:strVal val="#ppt_x"/>
                                          </p:val>
                                        </p:tav>
                                        <p:tav tm="100000">
                                          <p:val>
                                            <p:strVal val="#ppt_x"/>
                                          </p:val>
                                        </p:tav>
                                      </p:tavLst>
                                    </p:anim>
                                    <p:anim calcmode="lin" valueType="num">
                                      <p:cBhvr>
                                        <p:cTn id="94" dur="1000" fill="hold"/>
                                        <p:tgtEl>
                                          <p:spTgt spid="49"/>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53"/>
                                        </p:tgtEl>
                                        <p:attrNameLst>
                                          <p:attrName>style.visibility</p:attrName>
                                        </p:attrNameLst>
                                      </p:cBhvr>
                                      <p:to>
                                        <p:strVal val="visible"/>
                                      </p:to>
                                    </p:set>
                                    <p:animEffect transition="in" filter="fade">
                                      <p:cBhvr>
                                        <p:cTn id="97" dur="1000"/>
                                        <p:tgtEl>
                                          <p:spTgt spid="53"/>
                                        </p:tgtEl>
                                      </p:cBhvr>
                                    </p:animEffect>
                                    <p:anim calcmode="lin" valueType="num">
                                      <p:cBhvr>
                                        <p:cTn id="98" dur="1000" fill="hold"/>
                                        <p:tgtEl>
                                          <p:spTgt spid="53"/>
                                        </p:tgtEl>
                                        <p:attrNameLst>
                                          <p:attrName>ppt_x</p:attrName>
                                        </p:attrNameLst>
                                      </p:cBhvr>
                                      <p:tavLst>
                                        <p:tav tm="0">
                                          <p:val>
                                            <p:strVal val="#ppt_x"/>
                                          </p:val>
                                        </p:tav>
                                        <p:tav tm="100000">
                                          <p:val>
                                            <p:strVal val="#ppt_x"/>
                                          </p:val>
                                        </p:tav>
                                      </p:tavLst>
                                    </p:anim>
                                    <p:anim calcmode="lin" valueType="num">
                                      <p:cBhvr>
                                        <p:cTn id="99" dur="1000" fill="hold"/>
                                        <p:tgtEl>
                                          <p:spTgt spid="53"/>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58"/>
                                        </p:tgtEl>
                                        <p:attrNameLst>
                                          <p:attrName>style.visibility</p:attrName>
                                        </p:attrNameLst>
                                      </p:cBhvr>
                                      <p:to>
                                        <p:strVal val="visible"/>
                                      </p:to>
                                    </p:set>
                                    <p:animEffect transition="in" filter="fade">
                                      <p:cBhvr>
                                        <p:cTn id="102" dur="1000"/>
                                        <p:tgtEl>
                                          <p:spTgt spid="58"/>
                                        </p:tgtEl>
                                      </p:cBhvr>
                                    </p:animEffect>
                                    <p:anim calcmode="lin" valueType="num">
                                      <p:cBhvr>
                                        <p:cTn id="103" dur="1000" fill="hold"/>
                                        <p:tgtEl>
                                          <p:spTgt spid="58"/>
                                        </p:tgtEl>
                                        <p:attrNameLst>
                                          <p:attrName>ppt_x</p:attrName>
                                        </p:attrNameLst>
                                      </p:cBhvr>
                                      <p:tavLst>
                                        <p:tav tm="0">
                                          <p:val>
                                            <p:strVal val="#ppt_x"/>
                                          </p:val>
                                        </p:tav>
                                        <p:tav tm="100000">
                                          <p:val>
                                            <p:strVal val="#ppt_x"/>
                                          </p:val>
                                        </p:tav>
                                      </p:tavLst>
                                    </p:anim>
                                    <p:anim calcmode="lin" valueType="num">
                                      <p:cBhvr>
                                        <p:cTn id="104" dur="1000" fill="hold"/>
                                        <p:tgtEl>
                                          <p:spTgt spid="58"/>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59"/>
                                        </p:tgtEl>
                                        <p:attrNameLst>
                                          <p:attrName>style.visibility</p:attrName>
                                        </p:attrNameLst>
                                      </p:cBhvr>
                                      <p:to>
                                        <p:strVal val="visible"/>
                                      </p:to>
                                    </p:set>
                                    <p:animEffect transition="in" filter="fade">
                                      <p:cBhvr>
                                        <p:cTn id="107" dur="1000"/>
                                        <p:tgtEl>
                                          <p:spTgt spid="59"/>
                                        </p:tgtEl>
                                      </p:cBhvr>
                                    </p:animEffect>
                                    <p:anim calcmode="lin" valueType="num">
                                      <p:cBhvr>
                                        <p:cTn id="108" dur="1000" fill="hold"/>
                                        <p:tgtEl>
                                          <p:spTgt spid="59"/>
                                        </p:tgtEl>
                                        <p:attrNameLst>
                                          <p:attrName>ppt_x</p:attrName>
                                        </p:attrNameLst>
                                      </p:cBhvr>
                                      <p:tavLst>
                                        <p:tav tm="0">
                                          <p:val>
                                            <p:strVal val="#ppt_x"/>
                                          </p:val>
                                        </p:tav>
                                        <p:tav tm="100000">
                                          <p:val>
                                            <p:strVal val="#ppt_x"/>
                                          </p:val>
                                        </p:tav>
                                      </p:tavLst>
                                    </p:anim>
                                    <p:anim calcmode="lin" valueType="num">
                                      <p:cBhvr>
                                        <p:cTn id="109" dur="1000" fill="hold"/>
                                        <p:tgtEl>
                                          <p:spTgt spid="59"/>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60"/>
                                        </p:tgtEl>
                                        <p:attrNameLst>
                                          <p:attrName>style.visibility</p:attrName>
                                        </p:attrNameLst>
                                      </p:cBhvr>
                                      <p:to>
                                        <p:strVal val="visible"/>
                                      </p:to>
                                    </p:set>
                                    <p:animEffect transition="in" filter="fade">
                                      <p:cBhvr>
                                        <p:cTn id="112" dur="1000"/>
                                        <p:tgtEl>
                                          <p:spTgt spid="60"/>
                                        </p:tgtEl>
                                      </p:cBhvr>
                                    </p:animEffect>
                                    <p:anim calcmode="lin" valueType="num">
                                      <p:cBhvr>
                                        <p:cTn id="113" dur="1000" fill="hold"/>
                                        <p:tgtEl>
                                          <p:spTgt spid="60"/>
                                        </p:tgtEl>
                                        <p:attrNameLst>
                                          <p:attrName>ppt_x</p:attrName>
                                        </p:attrNameLst>
                                      </p:cBhvr>
                                      <p:tavLst>
                                        <p:tav tm="0">
                                          <p:val>
                                            <p:strVal val="#ppt_x"/>
                                          </p:val>
                                        </p:tav>
                                        <p:tav tm="100000">
                                          <p:val>
                                            <p:strVal val="#ppt_x"/>
                                          </p:val>
                                        </p:tav>
                                      </p:tavLst>
                                    </p:anim>
                                    <p:anim calcmode="lin" valueType="num">
                                      <p:cBhvr>
                                        <p:cTn id="114" dur="1000" fill="hold"/>
                                        <p:tgtEl>
                                          <p:spTgt spid="60"/>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65"/>
                                        </p:tgtEl>
                                        <p:attrNameLst>
                                          <p:attrName>style.visibility</p:attrName>
                                        </p:attrNameLst>
                                      </p:cBhvr>
                                      <p:to>
                                        <p:strVal val="visible"/>
                                      </p:to>
                                    </p:set>
                                    <p:animEffect transition="in" filter="fade">
                                      <p:cBhvr>
                                        <p:cTn id="117" dur="1000"/>
                                        <p:tgtEl>
                                          <p:spTgt spid="65"/>
                                        </p:tgtEl>
                                      </p:cBhvr>
                                    </p:animEffect>
                                    <p:anim calcmode="lin" valueType="num">
                                      <p:cBhvr>
                                        <p:cTn id="118" dur="1000" fill="hold"/>
                                        <p:tgtEl>
                                          <p:spTgt spid="65"/>
                                        </p:tgtEl>
                                        <p:attrNameLst>
                                          <p:attrName>ppt_x</p:attrName>
                                        </p:attrNameLst>
                                      </p:cBhvr>
                                      <p:tavLst>
                                        <p:tav tm="0">
                                          <p:val>
                                            <p:strVal val="#ppt_x"/>
                                          </p:val>
                                        </p:tav>
                                        <p:tav tm="100000">
                                          <p:val>
                                            <p:strVal val="#ppt_x"/>
                                          </p:val>
                                        </p:tav>
                                      </p:tavLst>
                                    </p:anim>
                                    <p:anim calcmode="lin" valueType="num">
                                      <p:cBhvr>
                                        <p:cTn id="119" dur="1000" fill="hold"/>
                                        <p:tgtEl>
                                          <p:spTgt spid="65"/>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66"/>
                                        </p:tgtEl>
                                        <p:attrNameLst>
                                          <p:attrName>style.visibility</p:attrName>
                                        </p:attrNameLst>
                                      </p:cBhvr>
                                      <p:to>
                                        <p:strVal val="visible"/>
                                      </p:to>
                                    </p:set>
                                    <p:animEffect transition="in" filter="fade">
                                      <p:cBhvr>
                                        <p:cTn id="122" dur="1000"/>
                                        <p:tgtEl>
                                          <p:spTgt spid="66"/>
                                        </p:tgtEl>
                                      </p:cBhvr>
                                    </p:animEffect>
                                    <p:anim calcmode="lin" valueType="num">
                                      <p:cBhvr>
                                        <p:cTn id="123" dur="1000" fill="hold"/>
                                        <p:tgtEl>
                                          <p:spTgt spid="66"/>
                                        </p:tgtEl>
                                        <p:attrNameLst>
                                          <p:attrName>ppt_x</p:attrName>
                                        </p:attrNameLst>
                                      </p:cBhvr>
                                      <p:tavLst>
                                        <p:tav tm="0">
                                          <p:val>
                                            <p:strVal val="#ppt_x"/>
                                          </p:val>
                                        </p:tav>
                                        <p:tav tm="100000">
                                          <p:val>
                                            <p:strVal val="#ppt_x"/>
                                          </p:val>
                                        </p:tav>
                                      </p:tavLst>
                                    </p:anim>
                                    <p:anim calcmode="lin" valueType="num">
                                      <p:cBhvr>
                                        <p:cTn id="124" dur="1000" fill="hold"/>
                                        <p:tgtEl>
                                          <p:spTgt spid="66"/>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67"/>
                                        </p:tgtEl>
                                        <p:attrNameLst>
                                          <p:attrName>style.visibility</p:attrName>
                                        </p:attrNameLst>
                                      </p:cBhvr>
                                      <p:to>
                                        <p:strVal val="visible"/>
                                      </p:to>
                                    </p:set>
                                    <p:animEffect transition="in" filter="fade">
                                      <p:cBhvr>
                                        <p:cTn id="127" dur="1000"/>
                                        <p:tgtEl>
                                          <p:spTgt spid="67"/>
                                        </p:tgtEl>
                                      </p:cBhvr>
                                    </p:animEffect>
                                    <p:anim calcmode="lin" valueType="num">
                                      <p:cBhvr>
                                        <p:cTn id="128" dur="1000" fill="hold"/>
                                        <p:tgtEl>
                                          <p:spTgt spid="67"/>
                                        </p:tgtEl>
                                        <p:attrNameLst>
                                          <p:attrName>ppt_x</p:attrName>
                                        </p:attrNameLst>
                                      </p:cBhvr>
                                      <p:tavLst>
                                        <p:tav tm="0">
                                          <p:val>
                                            <p:strVal val="#ppt_x"/>
                                          </p:val>
                                        </p:tav>
                                        <p:tav tm="100000">
                                          <p:val>
                                            <p:strVal val="#ppt_x"/>
                                          </p:val>
                                        </p:tav>
                                      </p:tavLst>
                                    </p:anim>
                                    <p:anim calcmode="lin" valueType="num">
                                      <p:cBhvr>
                                        <p:cTn id="129" dur="1000" fill="hold"/>
                                        <p:tgtEl>
                                          <p:spTgt spid="67"/>
                                        </p:tgtEl>
                                        <p:attrNameLst>
                                          <p:attrName>ppt_y</p:attrName>
                                        </p:attrNameLst>
                                      </p:cBhvr>
                                      <p:tavLst>
                                        <p:tav tm="0">
                                          <p:val>
                                            <p:strVal val="#ppt_y+.1"/>
                                          </p:val>
                                        </p:tav>
                                        <p:tav tm="100000">
                                          <p:val>
                                            <p:strVal val="#ppt_y"/>
                                          </p:val>
                                        </p:tav>
                                      </p:tavLst>
                                    </p:anim>
                                  </p:childTnLst>
                                </p:cTn>
                              </p:par>
                              <p:par>
                                <p:cTn id="130" presetID="42" presetClass="entr" presetSubtype="0" fill="hold" nodeType="withEffect">
                                  <p:stCondLst>
                                    <p:cond delay="0"/>
                                  </p:stCondLst>
                                  <p:childTnLst>
                                    <p:set>
                                      <p:cBhvr>
                                        <p:cTn id="131" dur="1" fill="hold">
                                          <p:stCondLst>
                                            <p:cond delay="0"/>
                                          </p:stCondLst>
                                        </p:cTn>
                                        <p:tgtEl>
                                          <p:spTgt spid="71"/>
                                        </p:tgtEl>
                                        <p:attrNameLst>
                                          <p:attrName>style.visibility</p:attrName>
                                        </p:attrNameLst>
                                      </p:cBhvr>
                                      <p:to>
                                        <p:strVal val="visible"/>
                                      </p:to>
                                    </p:set>
                                    <p:animEffect transition="in" filter="fade">
                                      <p:cBhvr>
                                        <p:cTn id="132" dur="1000"/>
                                        <p:tgtEl>
                                          <p:spTgt spid="71"/>
                                        </p:tgtEl>
                                      </p:cBhvr>
                                    </p:animEffect>
                                    <p:anim calcmode="lin" valueType="num">
                                      <p:cBhvr>
                                        <p:cTn id="133" dur="1000" fill="hold"/>
                                        <p:tgtEl>
                                          <p:spTgt spid="71"/>
                                        </p:tgtEl>
                                        <p:attrNameLst>
                                          <p:attrName>ppt_x</p:attrName>
                                        </p:attrNameLst>
                                      </p:cBhvr>
                                      <p:tavLst>
                                        <p:tav tm="0">
                                          <p:val>
                                            <p:strVal val="#ppt_x"/>
                                          </p:val>
                                        </p:tav>
                                        <p:tav tm="100000">
                                          <p:val>
                                            <p:strVal val="#ppt_x"/>
                                          </p:val>
                                        </p:tav>
                                      </p:tavLst>
                                    </p:anim>
                                    <p:anim calcmode="lin" valueType="num">
                                      <p:cBhvr>
                                        <p:cTn id="134" dur="1000" fill="hold"/>
                                        <p:tgtEl>
                                          <p:spTgt spid="71"/>
                                        </p:tgtEl>
                                        <p:attrNameLst>
                                          <p:attrName>ppt_y</p:attrName>
                                        </p:attrNameLst>
                                      </p:cBhvr>
                                      <p:tavLst>
                                        <p:tav tm="0">
                                          <p:val>
                                            <p:strVal val="#ppt_y+.1"/>
                                          </p:val>
                                        </p:tav>
                                        <p:tav tm="100000">
                                          <p:val>
                                            <p:strVal val="#ppt_y"/>
                                          </p:val>
                                        </p:tav>
                                      </p:tavLst>
                                    </p:anim>
                                  </p:childTnLst>
                                </p:cTn>
                              </p:par>
                              <p:par>
                                <p:cTn id="135" presetID="42" presetClass="entr" presetSubtype="0" fill="hold" nodeType="withEffect">
                                  <p:stCondLst>
                                    <p:cond delay="0"/>
                                  </p:stCondLst>
                                  <p:childTnLst>
                                    <p:set>
                                      <p:cBhvr>
                                        <p:cTn id="136" dur="1" fill="hold">
                                          <p:stCondLst>
                                            <p:cond delay="0"/>
                                          </p:stCondLst>
                                        </p:cTn>
                                        <p:tgtEl>
                                          <p:spTgt spid="75"/>
                                        </p:tgtEl>
                                        <p:attrNameLst>
                                          <p:attrName>style.visibility</p:attrName>
                                        </p:attrNameLst>
                                      </p:cBhvr>
                                      <p:to>
                                        <p:strVal val="visible"/>
                                      </p:to>
                                    </p:set>
                                    <p:animEffect transition="in" filter="fade">
                                      <p:cBhvr>
                                        <p:cTn id="137" dur="1000"/>
                                        <p:tgtEl>
                                          <p:spTgt spid="75"/>
                                        </p:tgtEl>
                                      </p:cBhvr>
                                    </p:animEffect>
                                    <p:anim calcmode="lin" valueType="num">
                                      <p:cBhvr>
                                        <p:cTn id="138" dur="1000" fill="hold"/>
                                        <p:tgtEl>
                                          <p:spTgt spid="75"/>
                                        </p:tgtEl>
                                        <p:attrNameLst>
                                          <p:attrName>ppt_x</p:attrName>
                                        </p:attrNameLst>
                                      </p:cBhvr>
                                      <p:tavLst>
                                        <p:tav tm="0">
                                          <p:val>
                                            <p:strVal val="#ppt_x"/>
                                          </p:val>
                                        </p:tav>
                                        <p:tav tm="100000">
                                          <p:val>
                                            <p:strVal val="#ppt_x"/>
                                          </p:val>
                                        </p:tav>
                                      </p:tavLst>
                                    </p:anim>
                                    <p:anim calcmode="lin" valueType="num">
                                      <p:cBhvr>
                                        <p:cTn id="139" dur="1000" fill="hold"/>
                                        <p:tgtEl>
                                          <p:spTgt spid="75"/>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76"/>
                                        </p:tgtEl>
                                        <p:attrNameLst>
                                          <p:attrName>style.visibility</p:attrName>
                                        </p:attrNameLst>
                                      </p:cBhvr>
                                      <p:to>
                                        <p:strVal val="visible"/>
                                      </p:to>
                                    </p:set>
                                    <p:animEffect transition="in" filter="fade">
                                      <p:cBhvr>
                                        <p:cTn id="142" dur="1000"/>
                                        <p:tgtEl>
                                          <p:spTgt spid="76"/>
                                        </p:tgtEl>
                                      </p:cBhvr>
                                    </p:animEffect>
                                    <p:anim calcmode="lin" valueType="num">
                                      <p:cBhvr>
                                        <p:cTn id="143" dur="1000" fill="hold"/>
                                        <p:tgtEl>
                                          <p:spTgt spid="76"/>
                                        </p:tgtEl>
                                        <p:attrNameLst>
                                          <p:attrName>ppt_x</p:attrName>
                                        </p:attrNameLst>
                                      </p:cBhvr>
                                      <p:tavLst>
                                        <p:tav tm="0">
                                          <p:val>
                                            <p:strVal val="#ppt_x"/>
                                          </p:val>
                                        </p:tav>
                                        <p:tav tm="100000">
                                          <p:val>
                                            <p:strVal val="#ppt_x"/>
                                          </p:val>
                                        </p:tav>
                                      </p:tavLst>
                                    </p:anim>
                                    <p:anim calcmode="lin" valueType="num">
                                      <p:cBhvr>
                                        <p:cTn id="144" dur="1000" fill="hold"/>
                                        <p:tgtEl>
                                          <p:spTgt spid="76"/>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77"/>
                                        </p:tgtEl>
                                        <p:attrNameLst>
                                          <p:attrName>style.visibility</p:attrName>
                                        </p:attrNameLst>
                                      </p:cBhvr>
                                      <p:to>
                                        <p:strVal val="visible"/>
                                      </p:to>
                                    </p:set>
                                    <p:animEffect transition="in" filter="fade">
                                      <p:cBhvr>
                                        <p:cTn id="147" dur="1000"/>
                                        <p:tgtEl>
                                          <p:spTgt spid="77"/>
                                        </p:tgtEl>
                                      </p:cBhvr>
                                    </p:animEffect>
                                    <p:anim calcmode="lin" valueType="num">
                                      <p:cBhvr>
                                        <p:cTn id="148" dur="1000" fill="hold"/>
                                        <p:tgtEl>
                                          <p:spTgt spid="77"/>
                                        </p:tgtEl>
                                        <p:attrNameLst>
                                          <p:attrName>ppt_x</p:attrName>
                                        </p:attrNameLst>
                                      </p:cBhvr>
                                      <p:tavLst>
                                        <p:tav tm="0">
                                          <p:val>
                                            <p:strVal val="#ppt_x"/>
                                          </p:val>
                                        </p:tav>
                                        <p:tav tm="100000">
                                          <p:val>
                                            <p:strVal val="#ppt_x"/>
                                          </p:val>
                                        </p:tav>
                                      </p:tavLst>
                                    </p:anim>
                                    <p:anim calcmode="lin" valueType="num">
                                      <p:cBhvr>
                                        <p:cTn id="149" dur="1000" fill="hold"/>
                                        <p:tgtEl>
                                          <p:spTgt spid="77"/>
                                        </p:tgtEl>
                                        <p:attrNameLst>
                                          <p:attrName>ppt_y</p:attrName>
                                        </p:attrNameLst>
                                      </p:cBhvr>
                                      <p:tavLst>
                                        <p:tav tm="0">
                                          <p:val>
                                            <p:strVal val="#ppt_y+.1"/>
                                          </p:val>
                                        </p:tav>
                                        <p:tav tm="100000">
                                          <p:val>
                                            <p:strVal val="#ppt_y"/>
                                          </p:val>
                                        </p:tav>
                                      </p:tavLst>
                                    </p:anim>
                                  </p:childTnLst>
                                </p:cTn>
                              </p:par>
                              <p:par>
                                <p:cTn id="150" presetID="42" presetClass="entr" presetSubtype="0" fill="hold" nodeType="withEffect">
                                  <p:stCondLst>
                                    <p:cond delay="0"/>
                                  </p:stCondLst>
                                  <p:childTnLst>
                                    <p:set>
                                      <p:cBhvr>
                                        <p:cTn id="151" dur="1" fill="hold">
                                          <p:stCondLst>
                                            <p:cond delay="0"/>
                                          </p:stCondLst>
                                        </p:cTn>
                                        <p:tgtEl>
                                          <p:spTgt spid="78"/>
                                        </p:tgtEl>
                                        <p:attrNameLst>
                                          <p:attrName>style.visibility</p:attrName>
                                        </p:attrNameLst>
                                      </p:cBhvr>
                                      <p:to>
                                        <p:strVal val="visible"/>
                                      </p:to>
                                    </p:set>
                                    <p:animEffect transition="in" filter="fade">
                                      <p:cBhvr>
                                        <p:cTn id="152" dur="1000"/>
                                        <p:tgtEl>
                                          <p:spTgt spid="78"/>
                                        </p:tgtEl>
                                      </p:cBhvr>
                                    </p:animEffect>
                                    <p:anim calcmode="lin" valueType="num">
                                      <p:cBhvr>
                                        <p:cTn id="153" dur="1000" fill="hold"/>
                                        <p:tgtEl>
                                          <p:spTgt spid="78"/>
                                        </p:tgtEl>
                                        <p:attrNameLst>
                                          <p:attrName>ppt_x</p:attrName>
                                        </p:attrNameLst>
                                      </p:cBhvr>
                                      <p:tavLst>
                                        <p:tav tm="0">
                                          <p:val>
                                            <p:strVal val="#ppt_x"/>
                                          </p:val>
                                        </p:tav>
                                        <p:tav tm="100000">
                                          <p:val>
                                            <p:strVal val="#ppt_x"/>
                                          </p:val>
                                        </p:tav>
                                      </p:tavLst>
                                    </p:anim>
                                    <p:anim calcmode="lin" valueType="num">
                                      <p:cBhvr>
                                        <p:cTn id="154" dur="1000" fill="hold"/>
                                        <p:tgtEl>
                                          <p:spTgt spid="78"/>
                                        </p:tgtEl>
                                        <p:attrNameLst>
                                          <p:attrName>ppt_y</p:attrName>
                                        </p:attrNameLst>
                                      </p:cBhvr>
                                      <p:tavLst>
                                        <p:tav tm="0">
                                          <p:val>
                                            <p:strVal val="#ppt_y+.1"/>
                                          </p:val>
                                        </p:tav>
                                        <p:tav tm="100000">
                                          <p:val>
                                            <p:strVal val="#ppt_y"/>
                                          </p:val>
                                        </p:tav>
                                      </p:tavLst>
                                    </p:anim>
                                  </p:childTnLst>
                                </p:cTn>
                              </p:par>
                              <p:par>
                                <p:cTn id="155" presetID="42" presetClass="entr" presetSubtype="0" fill="hold" nodeType="withEffect">
                                  <p:stCondLst>
                                    <p:cond delay="0"/>
                                  </p:stCondLst>
                                  <p:childTnLst>
                                    <p:set>
                                      <p:cBhvr>
                                        <p:cTn id="156" dur="1" fill="hold">
                                          <p:stCondLst>
                                            <p:cond delay="0"/>
                                          </p:stCondLst>
                                        </p:cTn>
                                        <p:tgtEl>
                                          <p:spTgt spid="82"/>
                                        </p:tgtEl>
                                        <p:attrNameLst>
                                          <p:attrName>style.visibility</p:attrName>
                                        </p:attrNameLst>
                                      </p:cBhvr>
                                      <p:to>
                                        <p:strVal val="visible"/>
                                      </p:to>
                                    </p:set>
                                    <p:animEffect transition="in" filter="fade">
                                      <p:cBhvr>
                                        <p:cTn id="157" dur="1000"/>
                                        <p:tgtEl>
                                          <p:spTgt spid="82"/>
                                        </p:tgtEl>
                                      </p:cBhvr>
                                    </p:animEffect>
                                    <p:anim calcmode="lin" valueType="num">
                                      <p:cBhvr>
                                        <p:cTn id="158" dur="1000" fill="hold"/>
                                        <p:tgtEl>
                                          <p:spTgt spid="82"/>
                                        </p:tgtEl>
                                        <p:attrNameLst>
                                          <p:attrName>ppt_x</p:attrName>
                                        </p:attrNameLst>
                                      </p:cBhvr>
                                      <p:tavLst>
                                        <p:tav tm="0">
                                          <p:val>
                                            <p:strVal val="#ppt_x"/>
                                          </p:val>
                                        </p:tav>
                                        <p:tav tm="100000">
                                          <p:val>
                                            <p:strVal val="#ppt_x"/>
                                          </p:val>
                                        </p:tav>
                                      </p:tavLst>
                                    </p:anim>
                                    <p:anim calcmode="lin" valueType="num">
                                      <p:cBhvr>
                                        <p:cTn id="159" dur="1000" fill="hold"/>
                                        <p:tgtEl>
                                          <p:spTgt spid="82"/>
                                        </p:tgtEl>
                                        <p:attrNameLst>
                                          <p:attrName>ppt_y</p:attrName>
                                        </p:attrNameLst>
                                      </p:cBhvr>
                                      <p:tavLst>
                                        <p:tav tm="0">
                                          <p:val>
                                            <p:strVal val="#ppt_y+.1"/>
                                          </p:val>
                                        </p:tav>
                                        <p:tav tm="100000">
                                          <p:val>
                                            <p:strVal val="#ppt_y"/>
                                          </p:val>
                                        </p:tav>
                                      </p:tavLst>
                                    </p:anim>
                                  </p:childTnLst>
                                </p:cTn>
                              </p:par>
                              <p:par>
                                <p:cTn id="160" presetID="42" presetClass="entr" presetSubtype="0" fill="hold" nodeType="withEffect">
                                  <p:stCondLst>
                                    <p:cond delay="0"/>
                                  </p:stCondLst>
                                  <p:childTnLst>
                                    <p:set>
                                      <p:cBhvr>
                                        <p:cTn id="161" dur="1" fill="hold">
                                          <p:stCondLst>
                                            <p:cond delay="0"/>
                                          </p:stCondLst>
                                        </p:cTn>
                                        <p:tgtEl>
                                          <p:spTgt spid="86"/>
                                        </p:tgtEl>
                                        <p:attrNameLst>
                                          <p:attrName>style.visibility</p:attrName>
                                        </p:attrNameLst>
                                      </p:cBhvr>
                                      <p:to>
                                        <p:strVal val="visible"/>
                                      </p:to>
                                    </p:set>
                                    <p:animEffect transition="in" filter="fade">
                                      <p:cBhvr>
                                        <p:cTn id="162" dur="1000"/>
                                        <p:tgtEl>
                                          <p:spTgt spid="86"/>
                                        </p:tgtEl>
                                      </p:cBhvr>
                                    </p:animEffect>
                                    <p:anim calcmode="lin" valueType="num">
                                      <p:cBhvr>
                                        <p:cTn id="163" dur="1000" fill="hold"/>
                                        <p:tgtEl>
                                          <p:spTgt spid="86"/>
                                        </p:tgtEl>
                                        <p:attrNameLst>
                                          <p:attrName>ppt_x</p:attrName>
                                        </p:attrNameLst>
                                      </p:cBhvr>
                                      <p:tavLst>
                                        <p:tav tm="0">
                                          <p:val>
                                            <p:strVal val="#ppt_x"/>
                                          </p:val>
                                        </p:tav>
                                        <p:tav tm="100000">
                                          <p:val>
                                            <p:strVal val="#ppt_x"/>
                                          </p:val>
                                        </p:tav>
                                      </p:tavLst>
                                    </p:anim>
                                    <p:anim calcmode="lin" valueType="num">
                                      <p:cBhvr>
                                        <p:cTn id="164" dur="1000" fill="hold"/>
                                        <p:tgtEl>
                                          <p:spTgt spid="86"/>
                                        </p:tgtEl>
                                        <p:attrNameLst>
                                          <p:attrName>ppt_y</p:attrName>
                                        </p:attrNameLst>
                                      </p:cBhvr>
                                      <p:tavLst>
                                        <p:tav tm="0">
                                          <p:val>
                                            <p:strVal val="#ppt_y+.1"/>
                                          </p:val>
                                        </p:tav>
                                        <p:tav tm="100000">
                                          <p:val>
                                            <p:strVal val="#ppt_y"/>
                                          </p:val>
                                        </p:tav>
                                      </p:tavLst>
                                    </p:anim>
                                  </p:childTnLst>
                                </p:cTn>
                              </p:par>
                              <p:par>
                                <p:cTn id="165" presetID="42" presetClass="entr" presetSubtype="0" fill="hold" nodeType="withEffect">
                                  <p:stCondLst>
                                    <p:cond delay="0"/>
                                  </p:stCondLst>
                                  <p:childTnLst>
                                    <p:set>
                                      <p:cBhvr>
                                        <p:cTn id="166" dur="1" fill="hold">
                                          <p:stCondLst>
                                            <p:cond delay="0"/>
                                          </p:stCondLst>
                                        </p:cTn>
                                        <p:tgtEl>
                                          <p:spTgt spid="90"/>
                                        </p:tgtEl>
                                        <p:attrNameLst>
                                          <p:attrName>style.visibility</p:attrName>
                                        </p:attrNameLst>
                                      </p:cBhvr>
                                      <p:to>
                                        <p:strVal val="visible"/>
                                      </p:to>
                                    </p:set>
                                    <p:animEffect transition="in" filter="fade">
                                      <p:cBhvr>
                                        <p:cTn id="167" dur="1000"/>
                                        <p:tgtEl>
                                          <p:spTgt spid="90"/>
                                        </p:tgtEl>
                                      </p:cBhvr>
                                    </p:animEffect>
                                    <p:anim calcmode="lin" valueType="num">
                                      <p:cBhvr>
                                        <p:cTn id="168" dur="1000" fill="hold"/>
                                        <p:tgtEl>
                                          <p:spTgt spid="90"/>
                                        </p:tgtEl>
                                        <p:attrNameLst>
                                          <p:attrName>ppt_x</p:attrName>
                                        </p:attrNameLst>
                                      </p:cBhvr>
                                      <p:tavLst>
                                        <p:tav tm="0">
                                          <p:val>
                                            <p:strVal val="#ppt_x"/>
                                          </p:val>
                                        </p:tav>
                                        <p:tav tm="100000">
                                          <p:val>
                                            <p:strVal val="#ppt_x"/>
                                          </p:val>
                                        </p:tav>
                                      </p:tavLst>
                                    </p:anim>
                                    <p:anim calcmode="lin" valueType="num">
                                      <p:cBhvr>
                                        <p:cTn id="169" dur="1000" fill="hold"/>
                                        <p:tgtEl>
                                          <p:spTgt spid="90"/>
                                        </p:tgtEl>
                                        <p:attrNameLst>
                                          <p:attrName>ppt_y</p:attrName>
                                        </p:attrNameLst>
                                      </p:cBhvr>
                                      <p:tavLst>
                                        <p:tav tm="0">
                                          <p:val>
                                            <p:strVal val="#ppt_y+.1"/>
                                          </p:val>
                                        </p:tav>
                                        <p:tav tm="100000">
                                          <p:val>
                                            <p:strVal val="#ppt_y"/>
                                          </p:val>
                                        </p:tav>
                                      </p:tavLst>
                                    </p:anim>
                                  </p:childTnLst>
                                </p:cTn>
                              </p:par>
                              <p:par>
                                <p:cTn id="170" presetID="42" presetClass="entr" presetSubtype="0" fill="hold" nodeType="withEffect">
                                  <p:stCondLst>
                                    <p:cond delay="0"/>
                                  </p:stCondLst>
                                  <p:childTnLst>
                                    <p:set>
                                      <p:cBhvr>
                                        <p:cTn id="171" dur="1" fill="hold">
                                          <p:stCondLst>
                                            <p:cond delay="0"/>
                                          </p:stCondLst>
                                        </p:cTn>
                                        <p:tgtEl>
                                          <p:spTgt spid="104"/>
                                        </p:tgtEl>
                                        <p:attrNameLst>
                                          <p:attrName>style.visibility</p:attrName>
                                        </p:attrNameLst>
                                      </p:cBhvr>
                                      <p:to>
                                        <p:strVal val="visible"/>
                                      </p:to>
                                    </p:set>
                                    <p:animEffect transition="in" filter="fade">
                                      <p:cBhvr>
                                        <p:cTn id="172" dur="1000"/>
                                        <p:tgtEl>
                                          <p:spTgt spid="104"/>
                                        </p:tgtEl>
                                      </p:cBhvr>
                                    </p:animEffect>
                                    <p:anim calcmode="lin" valueType="num">
                                      <p:cBhvr>
                                        <p:cTn id="173" dur="1000" fill="hold"/>
                                        <p:tgtEl>
                                          <p:spTgt spid="104"/>
                                        </p:tgtEl>
                                        <p:attrNameLst>
                                          <p:attrName>ppt_x</p:attrName>
                                        </p:attrNameLst>
                                      </p:cBhvr>
                                      <p:tavLst>
                                        <p:tav tm="0">
                                          <p:val>
                                            <p:strVal val="#ppt_x"/>
                                          </p:val>
                                        </p:tav>
                                        <p:tav tm="100000">
                                          <p:val>
                                            <p:strVal val="#ppt_x"/>
                                          </p:val>
                                        </p:tav>
                                      </p:tavLst>
                                    </p:anim>
                                    <p:anim calcmode="lin" valueType="num">
                                      <p:cBhvr>
                                        <p:cTn id="174" dur="1000" fill="hold"/>
                                        <p:tgtEl>
                                          <p:spTgt spid="104"/>
                                        </p:tgtEl>
                                        <p:attrNameLst>
                                          <p:attrName>ppt_y</p:attrName>
                                        </p:attrNameLst>
                                      </p:cBhvr>
                                      <p:tavLst>
                                        <p:tav tm="0">
                                          <p:val>
                                            <p:strVal val="#ppt_y+.1"/>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2" presetClass="entr" presetSubtype="4" fill="hold" grpId="0" nodeType="clickEffect">
                                  <p:stCondLst>
                                    <p:cond delay="0"/>
                                  </p:stCondLst>
                                  <p:childTnLst>
                                    <p:set>
                                      <p:cBhvr>
                                        <p:cTn id="178" dur="1" fill="hold">
                                          <p:stCondLst>
                                            <p:cond delay="0"/>
                                          </p:stCondLst>
                                        </p:cTn>
                                        <p:tgtEl>
                                          <p:spTgt spid="96"/>
                                        </p:tgtEl>
                                        <p:attrNameLst>
                                          <p:attrName>style.visibility</p:attrName>
                                        </p:attrNameLst>
                                      </p:cBhvr>
                                      <p:to>
                                        <p:strVal val="visible"/>
                                      </p:to>
                                    </p:set>
                                    <p:anim calcmode="lin" valueType="num">
                                      <p:cBhvr additive="base">
                                        <p:cTn id="179" dur="500" fill="hold"/>
                                        <p:tgtEl>
                                          <p:spTgt spid="96"/>
                                        </p:tgtEl>
                                        <p:attrNameLst>
                                          <p:attrName>ppt_x</p:attrName>
                                        </p:attrNameLst>
                                      </p:cBhvr>
                                      <p:tavLst>
                                        <p:tav tm="0">
                                          <p:val>
                                            <p:strVal val="#ppt_x"/>
                                          </p:val>
                                        </p:tav>
                                        <p:tav tm="100000">
                                          <p:val>
                                            <p:strVal val="#ppt_x"/>
                                          </p:val>
                                        </p:tav>
                                      </p:tavLst>
                                    </p:anim>
                                    <p:anim calcmode="lin" valueType="num">
                                      <p:cBhvr additive="base">
                                        <p:cTn id="180" dur="500" fill="hold"/>
                                        <p:tgtEl>
                                          <p:spTgt spid="96"/>
                                        </p:tgtEl>
                                        <p:attrNameLst>
                                          <p:attrName>ppt_y</p:attrName>
                                        </p:attrNameLst>
                                      </p:cBhvr>
                                      <p:tavLst>
                                        <p:tav tm="0">
                                          <p:val>
                                            <p:strVal val="1+#ppt_h/2"/>
                                          </p:val>
                                        </p:tav>
                                        <p:tav tm="100000">
                                          <p:val>
                                            <p:strVal val="#ppt_y"/>
                                          </p:val>
                                        </p:tav>
                                      </p:tavLst>
                                    </p:anim>
                                  </p:childTnLst>
                                </p:cTn>
                              </p:par>
                              <p:par>
                                <p:cTn id="181" presetID="2" presetClass="entr" presetSubtype="4" fill="hold" nodeType="withEffect">
                                  <p:stCondLst>
                                    <p:cond delay="0"/>
                                  </p:stCondLst>
                                  <p:childTnLst>
                                    <p:set>
                                      <p:cBhvr>
                                        <p:cTn id="182" dur="1" fill="hold">
                                          <p:stCondLst>
                                            <p:cond delay="0"/>
                                          </p:stCondLst>
                                        </p:cTn>
                                        <p:tgtEl>
                                          <p:spTgt spid="97"/>
                                        </p:tgtEl>
                                        <p:attrNameLst>
                                          <p:attrName>style.visibility</p:attrName>
                                        </p:attrNameLst>
                                      </p:cBhvr>
                                      <p:to>
                                        <p:strVal val="visible"/>
                                      </p:to>
                                    </p:set>
                                    <p:anim calcmode="lin" valueType="num">
                                      <p:cBhvr additive="base">
                                        <p:cTn id="183" dur="500" fill="hold"/>
                                        <p:tgtEl>
                                          <p:spTgt spid="97"/>
                                        </p:tgtEl>
                                        <p:attrNameLst>
                                          <p:attrName>ppt_x</p:attrName>
                                        </p:attrNameLst>
                                      </p:cBhvr>
                                      <p:tavLst>
                                        <p:tav tm="0">
                                          <p:val>
                                            <p:strVal val="#ppt_x"/>
                                          </p:val>
                                        </p:tav>
                                        <p:tav tm="100000">
                                          <p:val>
                                            <p:strVal val="#ppt_x"/>
                                          </p:val>
                                        </p:tav>
                                      </p:tavLst>
                                    </p:anim>
                                    <p:anim calcmode="lin" valueType="num">
                                      <p:cBhvr additive="base">
                                        <p:cTn id="184"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0" grpId="0" animBg="1"/>
      <p:bldP spid="17" grpId="0" animBg="1"/>
      <p:bldP spid="18" grpId="0" animBg="1"/>
      <p:bldP spid="33" grpId="0" animBg="1"/>
      <p:bldP spid="34" grpId="0" animBg="1"/>
      <p:bldP spid="43" grpId="0" animBg="1"/>
      <p:bldP spid="44" grpId="0" animBg="1"/>
      <p:bldP spid="58" grpId="0" animBg="1"/>
      <p:bldP spid="59" grpId="0" animBg="1"/>
      <p:bldP spid="65" grpId="0" animBg="1"/>
      <p:bldP spid="66" grpId="0" animBg="1"/>
      <p:bldP spid="76" grpId="0" animBg="1"/>
      <p:bldP spid="77" grpId="0" animBg="1"/>
      <p:bldP spid="9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Performance Considerations</a:t>
            </a:r>
          </a:p>
        </p:txBody>
      </p:sp>
      <p:sp>
        <p:nvSpPr>
          <p:cNvPr id="6" name="Text Placeholder 5">
            <a:extLst>
              <a:ext uri="{FF2B5EF4-FFF2-40B4-BE49-F238E27FC236}">
                <a16:creationId xmlns:a16="http://schemas.microsoft.com/office/drawing/2014/main" id="{073AE324-C8CB-4763-ADC7-C01AFF70FC47}"/>
              </a:ext>
            </a:extLst>
          </p:cNvPr>
          <p:cNvSpPr>
            <a:spLocks noGrp="1"/>
          </p:cNvSpPr>
          <p:nvPr>
            <p:ph type="body" sz="quarter" idx="10"/>
          </p:nvPr>
        </p:nvSpPr>
        <p:spPr>
          <a:xfrm>
            <a:off x="585216" y="1447799"/>
            <a:ext cx="5310537" cy="2979277"/>
          </a:xfrm>
        </p:spPr>
        <p:txBody>
          <a:bodyPr/>
          <a:lstStyle/>
          <a:p>
            <a:r>
              <a:rPr lang="en-US" sz="2400" dirty="0"/>
              <a:t>Azure Compute Unit (ACU) provides a way of comparing CPU performance of Azure VMs</a:t>
            </a:r>
          </a:p>
          <a:p>
            <a:r>
              <a:rPr lang="en-US" sz="2400" dirty="0"/>
              <a:t>Scale Starts with a Standard A_1 being 100 ACU</a:t>
            </a:r>
          </a:p>
          <a:p>
            <a:r>
              <a:rPr lang="en-US" sz="2400" dirty="0"/>
              <a:t>Example:  </a:t>
            </a:r>
          </a:p>
          <a:p>
            <a:r>
              <a:rPr lang="en-US" sz="2400" dirty="0"/>
              <a:t>G1-G5 are 180% to 240% Faster than A1 – A4s</a:t>
            </a:r>
          </a:p>
          <a:p>
            <a:endParaRPr lang="en-US" sz="2400" dirty="0"/>
          </a:p>
        </p:txBody>
      </p:sp>
      <p:graphicFrame>
        <p:nvGraphicFramePr>
          <p:cNvPr id="4" name="Table 3"/>
          <p:cNvGraphicFramePr>
            <a:graphicFrameLocks noGrp="1"/>
          </p:cNvGraphicFramePr>
          <p:nvPr/>
        </p:nvGraphicFramePr>
        <p:xfrm>
          <a:off x="6665322" y="492313"/>
          <a:ext cx="4973451" cy="5772272"/>
        </p:xfrm>
        <a:graphic>
          <a:graphicData uri="http://schemas.openxmlformats.org/drawingml/2006/table">
            <a:tbl>
              <a:tblPr firstRow="1" bandRow="1">
                <a:tableStyleId>{72833802-FEF1-4C79-8D5D-14CF1EAF98D9}</a:tableStyleId>
              </a:tblPr>
              <a:tblGrid>
                <a:gridCol w="2874724">
                  <a:extLst>
                    <a:ext uri="{9D8B030D-6E8A-4147-A177-3AD203B41FA5}">
                      <a16:colId xmlns:a16="http://schemas.microsoft.com/office/drawing/2014/main" val="20000"/>
                    </a:ext>
                  </a:extLst>
                </a:gridCol>
                <a:gridCol w="2098727">
                  <a:extLst>
                    <a:ext uri="{9D8B030D-6E8A-4147-A177-3AD203B41FA5}">
                      <a16:colId xmlns:a16="http://schemas.microsoft.com/office/drawing/2014/main" val="20001"/>
                    </a:ext>
                  </a:extLst>
                </a:gridCol>
              </a:tblGrid>
              <a:tr h="252281">
                <a:tc>
                  <a:txBody>
                    <a:bodyPr/>
                    <a:lstStyle/>
                    <a:p>
                      <a:pPr algn="ctr"/>
                      <a:r>
                        <a:rPr lang="en-US" sz="1200" dirty="0"/>
                        <a:t>SKU</a:t>
                      </a:r>
                      <a:r>
                        <a:rPr lang="en-US" sz="1200" baseline="0" dirty="0"/>
                        <a:t> Family</a:t>
                      </a:r>
                      <a:r>
                        <a:rPr lang="en-US" sz="1200" dirty="0"/>
                        <a:t> </a:t>
                      </a:r>
                    </a:p>
                  </a:txBody>
                  <a:tcPr marL="35543" marR="35543" marT="17772" marB="17772" anchor="ctr"/>
                </a:tc>
                <a:tc>
                  <a:txBody>
                    <a:bodyPr/>
                    <a:lstStyle/>
                    <a:p>
                      <a:pPr algn="ctr"/>
                      <a:r>
                        <a:rPr lang="it-IT" sz="1200" dirty="0"/>
                        <a:t>ACU/Core</a:t>
                      </a:r>
                    </a:p>
                  </a:txBody>
                  <a:tcPr marL="35543" marR="35543" marT="17772" marB="17772" anchor="ctr"/>
                </a:tc>
                <a:extLst>
                  <a:ext uri="{0D108BD9-81ED-4DB2-BD59-A6C34878D82A}">
                    <a16:rowId xmlns:a16="http://schemas.microsoft.com/office/drawing/2014/main" val="10000"/>
                  </a:ext>
                </a:extLst>
              </a:tr>
              <a:tr h="441944">
                <a:tc>
                  <a:txBody>
                    <a:bodyPr/>
                    <a:lstStyle/>
                    <a:p>
                      <a:pPr algn="ctr" fontAlgn="t"/>
                      <a:r>
                        <a:rPr lang="en-US" sz="1400" u="none" strike="noStrike" dirty="0">
                          <a:solidFill>
                            <a:schemeClr val="bg1"/>
                          </a:solidFill>
                          <a:effectLst/>
                        </a:rPr>
                        <a:t>A0</a:t>
                      </a:r>
                      <a:endParaRPr lang="en-US" sz="1400" dirty="0">
                        <a:solidFill>
                          <a:schemeClr val="bg1"/>
                        </a:solidFill>
                        <a:effectLst/>
                      </a:endParaRPr>
                    </a:p>
                  </a:txBody>
                  <a:tcPr marL="95250" marR="95250" marT="95250" marB="95250"/>
                </a:tc>
                <a:tc>
                  <a:txBody>
                    <a:bodyPr/>
                    <a:lstStyle/>
                    <a:p>
                      <a:pPr algn="ctr" fontAlgn="t"/>
                      <a:r>
                        <a:rPr lang="en-US" sz="1400" dirty="0">
                          <a:solidFill>
                            <a:schemeClr val="bg1"/>
                          </a:solidFill>
                          <a:effectLst/>
                        </a:rPr>
                        <a:t>50</a:t>
                      </a:r>
                    </a:p>
                  </a:txBody>
                  <a:tcPr marL="95250" marR="95250" marT="95250" marB="95250"/>
                </a:tc>
                <a:extLst>
                  <a:ext uri="{0D108BD9-81ED-4DB2-BD59-A6C34878D82A}">
                    <a16:rowId xmlns:a16="http://schemas.microsoft.com/office/drawing/2014/main" val="10001"/>
                  </a:ext>
                </a:extLst>
              </a:tr>
              <a:tr h="441944">
                <a:tc>
                  <a:txBody>
                    <a:bodyPr/>
                    <a:lstStyle/>
                    <a:p>
                      <a:pPr algn="ctr" fontAlgn="t"/>
                      <a:r>
                        <a:rPr lang="en-US" sz="1400" u="none" strike="noStrike" dirty="0">
                          <a:solidFill>
                            <a:schemeClr val="bg1"/>
                          </a:solidFill>
                          <a:effectLst/>
                        </a:rPr>
                        <a:t>A1-7, All A_V2</a:t>
                      </a:r>
                      <a:endParaRPr lang="en-US" sz="1400" dirty="0">
                        <a:solidFill>
                          <a:schemeClr val="bg1"/>
                        </a:solidFill>
                        <a:effectLst/>
                      </a:endParaRPr>
                    </a:p>
                  </a:txBody>
                  <a:tcPr marL="95250" marR="95250" marT="95250" marB="95250"/>
                </a:tc>
                <a:tc>
                  <a:txBody>
                    <a:bodyPr/>
                    <a:lstStyle/>
                    <a:p>
                      <a:pPr algn="ctr" fontAlgn="t"/>
                      <a:r>
                        <a:rPr lang="en-US" sz="1400" dirty="0">
                          <a:solidFill>
                            <a:schemeClr val="bg1"/>
                          </a:solidFill>
                          <a:effectLst/>
                        </a:rPr>
                        <a:t>100</a:t>
                      </a:r>
                    </a:p>
                  </a:txBody>
                  <a:tcPr marL="95250" marR="95250" marT="95250" marB="95250"/>
                </a:tc>
                <a:extLst>
                  <a:ext uri="{0D108BD9-81ED-4DB2-BD59-A6C34878D82A}">
                    <a16:rowId xmlns:a16="http://schemas.microsoft.com/office/drawing/2014/main" val="10002"/>
                  </a:ext>
                </a:extLst>
              </a:tr>
              <a:tr h="441944">
                <a:tc>
                  <a:txBody>
                    <a:bodyPr/>
                    <a:lstStyle/>
                    <a:p>
                      <a:pPr algn="ctr" fontAlgn="t"/>
                      <a:r>
                        <a:rPr lang="en-US" sz="1400" u="none" strike="noStrike" dirty="0">
                          <a:solidFill>
                            <a:schemeClr val="bg1"/>
                          </a:solidFill>
                          <a:effectLst/>
                        </a:rPr>
                        <a:t>A8-A11</a:t>
                      </a:r>
                      <a:endParaRPr lang="en-US" sz="1400" dirty="0">
                        <a:solidFill>
                          <a:schemeClr val="bg1"/>
                        </a:solidFill>
                        <a:effectLst/>
                      </a:endParaRPr>
                    </a:p>
                  </a:txBody>
                  <a:tcPr marL="95250" marR="95250" marT="95250" marB="95250"/>
                </a:tc>
                <a:tc>
                  <a:txBody>
                    <a:bodyPr/>
                    <a:lstStyle/>
                    <a:p>
                      <a:pPr algn="ctr" fontAlgn="t"/>
                      <a:r>
                        <a:rPr lang="en-US" sz="1400" dirty="0">
                          <a:solidFill>
                            <a:schemeClr val="bg1"/>
                          </a:solidFill>
                          <a:effectLst/>
                        </a:rPr>
                        <a:t>225 *</a:t>
                      </a:r>
                    </a:p>
                  </a:txBody>
                  <a:tcPr marL="95250" marR="95250" marT="95250" marB="95250"/>
                </a:tc>
                <a:extLst>
                  <a:ext uri="{0D108BD9-81ED-4DB2-BD59-A6C34878D82A}">
                    <a16:rowId xmlns:a16="http://schemas.microsoft.com/office/drawing/2014/main" val="10004"/>
                  </a:ext>
                </a:extLst>
              </a:tr>
              <a:tr h="441944">
                <a:tc>
                  <a:txBody>
                    <a:bodyPr/>
                    <a:lstStyle/>
                    <a:p>
                      <a:pPr algn="ctr" fontAlgn="t"/>
                      <a:r>
                        <a:rPr lang="en-US" sz="1400" u="none" strike="noStrike" dirty="0">
                          <a:solidFill>
                            <a:schemeClr val="bg1"/>
                          </a:solidFill>
                          <a:effectLst/>
                        </a:rPr>
                        <a:t>D/DS 1-14</a:t>
                      </a:r>
                      <a:endParaRPr lang="en-US" sz="1400" dirty="0">
                        <a:solidFill>
                          <a:schemeClr val="bg1"/>
                        </a:solidFill>
                        <a:effectLst/>
                      </a:endParaRPr>
                    </a:p>
                  </a:txBody>
                  <a:tcPr marL="95250" marR="95250" marT="95250" marB="95250"/>
                </a:tc>
                <a:tc>
                  <a:txBody>
                    <a:bodyPr/>
                    <a:lstStyle/>
                    <a:p>
                      <a:pPr algn="ctr" fontAlgn="t"/>
                      <a:r>
                        <a:rPr lang="en-US" sz="1400" dirty="0">
                          <a:solidFill>
                            <a:schemeClr val="bg1"/>
                          </a:solidFill>
                          <a:effectLst/>
                        </a:rPr>
                        <a:t>160</a:t>
                      </a:r>
                    </a:p>
                  </a:txBody>
                  <a:tcPr marL="95250" marR="95250" marT="95250" marB="95250"/>
                </a:tc>
                <a:extLst>
                  <a:ext uri="{0D108BD9-81ED-4DB2-BD59-A6C34878D82A}">
                    <a16:rowId xmlns:a16="http://schemas.microsoft.com/office/drawing/2014/main" val="10005"/>
                  </a:ext>
                </a:extLst>
              </a:tr>
              <a:tr h="441944">
                <a:tc>
                  <a:txBody>
                    <a:bodyPr/>
                    <a:lstStyle/>
                    <a:p>
                      <a:pPr algn="ctr" fontAlgn="t"/>
                      <a:r>
                        <a:rPr lang="en-US" sz="1400" u="none" strike="noStrike" dirty="0">
                          <a:solidFill>
                            <a:schemeClr val="bg1"/>
                          </a:solidFill>
                          <a:effectLst/>
                        </a:rPr>
                        <a:t>D/DS 1-15v2</a:t>
                      </a:r>
                      <a:endParaRPr lang="en-US" sz="1400" dirty="0">
                        <a:solidFill>
                          <a:schemeClr val="bg1"/>
                        </a:solidFill>
                        <a:effectLst/>
                      </a:endParaRPr>
                    </a:p>
                  </a:txBody>
                  <a:tcPr marL="95250" marR="95250" marT="95250" marB="95250"/>
                </a:tc>
                <a:tc>
                  <a:txBody>
                    <a:bodyPr/>
                    <a:lstStyle/>
                    <a:p>
                      <a:pPr algn="ctr" fontAlgn="t"/>
                      <a:r>
                        <a:rPr lang="en-US" sz="1400" dirty="0">
                          <a:solidFill>
                            <a:schemeClr val="bg1"/>
                          </a:solidFill>
                          <a:effectLst/>
                        </a:rPr>
                        <a:t>210 - 250 *</a:t>
                      </a:r>
                    </a:p>
                  </a:txBody>
                  <a:tcPr marL="95250" marR="95250" marT="95250" marB="95250"/>
                </a:tc>
                <a:extLst>
                  <a:ext uri="{0D108BD9-81ED-4DB2-BD59-A6C34878D82A}">
                    <a16:rowId xmlns:a16="http://schemas.microsoft.com/office/drawing/2014/main" val="10006"/>
                  </a:ext>
                </a:extLst>
              </a:tr>
              <a:tr h="441944">
                <a:tc>
                  <a:txBody>
                    <a:bodyPr/>
                    <a:lstStyle/>
                    <a:p>
                      <a:pPr algn="ctr" fontAlgn="t"/>
                      <a:r>
                        <a:rPr lang="en-US" sz="1400" u="none" strike="noStrike" kern="1200" dirty="0">
                          <a:solidFill>
                            <a:schemeClr val="bg1"/>
                          </a:solidFill>
                          <a:effectLst/>
                          <a:latin typeface="+mn-lt"/>
                          <a:ea typeface="+mn-ea"/>
                          <a:cs typeface="+mn-cs"/>
                        </a:rPr>
                        <a:t>D/Ds_v3</a:t>
                      </a:r>
                    </a:p>
                  </a:txBody>
                  <a:tcPr marL="95250" marR="95250" marT="95250" marB="95250"/>
                </a:tc>
                <a:tc>
                  <a:txBody>
                    <a:bodyPr/>
                    <a:lstStyle/>
                    <a:p>
                      <a:pPr algn="ctr" fontAlgn="t"/>
                      <a:r>
                        <a:rPr lang="en-US" sz="1400" dirty="0">
                          <a:solidFill>
                            <a:schemeClr val="bg1"/>
                          </a:solidFill>
                          <a:effectLst/>
                        </a:rPr>
                        <a:t>160-190 * **</a:t>
                      </a:r>
                    </a:p>
                  </a:txBody>
                  <a:tcPr marL="95250" marR="95250" marT="95250" marB="95250"/>
                </a:tc>
                <a:extLst>
                  <a:ext uri="{0D108BD9-81ED-4DB2-BD59-A6C34878D82A}">
                    <a16:rowId xmlns:a16="http://schemas.microsoft.com/office/drawing/2014/main" val="3627826726"/>
                  </a:ext>
                </a:extLst>
              </a:tr>
              <a:tr h="441944">
                <a:tc>
                  <a:txBody>
                    <a:bodyPr/>
                    <a:lstStyle/>
                    <a:p>
                      <a:pPr algn="ctr" fontAlgn="t"/>
                      <a:r>
                        <a:rPr lang="en-US" sz="1400" u="none" strike="noStrike" kern="1200" dirty="0">
                          <a:solidFill>
                            <a:schemeClr val="bg1"/>
                          </a:solidFill>
                          <a:effectLst/>
                          <a:latin typeface="+mn-lt"/>
                          <a:ea typeface="+mn-ea"/>
                          <a:cs typeface="+mn-cs"/>
                        </a:rPr>
                        <a:t>E/Es_v3</a:t>
                      </a:r>
                    </a:p>
                  </a:txBody>
                  <a:tcPr marL="95250" marR="95250" marT="95250" marB="95250"/>
                </a:tc>
                <a:tc>
                  <a:txBody>
                    <a:bodyPr/>
                    <a:lstStyle/>
                    <a:p>
                      <a:pPr algn="ctr" fontAlgn="t"/>
                      <a:r>
                        <a:rPr lang="en-US" sz="1400" dirty="0">
                          <a:solidFill>
                            <a:schemeClr val="bg1"/>
                          </a:solidFill>
                          <a:effectLst/>
                        </a:rPr>
                        <a:t>160-190* **</a:t>
                      </a:r>
                    </a:p>
                  </a:txBody>
                  <a:tcPr marL="95250" marR="95250" marT="95250" marB="95250"/>
                </a:tc>
                <a:extLst>
                  <a:ext uri="{0D108BD9-81ED-4DB2-BD59-A6C34878D82A}">
                    <a16:rowId xmlns:a16="http://schemas.microsoft.com/office/drawing/2014/main" val="3863356993"/>
                  </a:ext>
                </a:extLst>
              </a:tr>
              <a:tr h="441944">
                <a:tc>
                  <a:txBody>
                    <a:bodyPr/>
                    <a:lstStyle/>
                    <a:p>
                      <a:pPr marL="0" algn="ctr" defTabSz="914029" rtl="0" eaLnBrk="1" fontAlgn="t" latinLnBrk="0" hangingPunct="1"/>
                      <a:r>
                        <a:rPr lang="en-US" sz="1400" u="none" strike="noStrike" kern="1200" dirty="0">
                          <a:solidFill>
                            <a:schemeClr val="bg1"/>
                          </a:solidFill>
                          <a:effectLst/>
                          <a:latin typeface="+mn-lt"/>
                          <a:ea typeface="+mn-ea"/>
                          <a:cs typeface="+mn-cs"/>
                        </a:rPr>
                        <a:t>F/Fs 1-F16</a:t>
                      </a:r>
                    </a:p>
                  </a:txBody>
                  <a:tcPr marL="95250" marR="95250" marT="95250" marB="95250"/>
                </a:tc>
                <a:tc>
                  <a:txBody>
                    <a:bodyPr/>
                    <a:lstStyle/>
                    <a:p>
                      <a:pPr algn="ctr" fontAlgn="t"/>
                      <a:r>
                        <a:rPr lang="en-US" sz="1400" dirty="0">
                          <a:solidFill>
                            <a:schemeClr val="bg1"/>
                          </a:solidFill>
                          <a:effectLst/>
                        </a:rPr>
                        <a:t>210</a:t>
                      </a:r>
                      <a:r>
                        <a:rPr lang="en-US" sz="1400" baseline="0" dirty="0">
                          <a:solidFill>
                            <a:schemeClr val="bg1"/>
                          </a:solidFill>
                          <a:effectLst/>
                        </a:rPr>
                        <a:t> – 250 *</a:t>
                      </a:r>
                      <a:endParaRPr lang="en-US" sz="1400" dirty="0">
                        <a:solidFill>
                          <a:schemeClr val="bg1"/>
                        </a:solidFill>
                        <a:effectLst/>
                      </a:endParaRPr>
                    </a:p>
                  </a:txBody>
                  <a:tcPr marL="95250" marR="95250" marT="95250" marB="95250"/>
                </a:tc>
                <a:extLst>
                  <a:ext uri="{0D108BD9-81ED-4DB2-BD59-A6C34878D82A}">
                    <a16:rowId xmlns:a16="http://schemas.microsoft.com/office/drawing/2014/main" val="1487646088"/>
                  </a:ext>
                </a:extLst>
              </a:tr>
              <a:tr h="441944">
                <a:tc>
                  <a:txBody>
                    <a:bodyPr/>
                    <a:lstStyle/>
                    <a:p>
                      <a:pPr algn="ctr" fontAlgn="t"/>
                      <a:r>
                        <a:rPr lang="en-US" sz="1400" u="none" strike="noStrike" dirty="0">
                          <a:solidFill>
                            <a:schemeClr val="bg1"/>
                          </a:solidFill>
                          <a:effectLst/>
                        </a:rPr>
                        <a:t>G/GS 1-5</a:t>
                      </a:r>
                      <a:endParaRPr lang="en-US" sz="1400" dirty="0">
                        <a:solidFill>
                          <a:schemeClr val="bg1"/>
                        </a:solidFill>
                        <a:effectLst/>
                      </a:endParaRPr>
                    </a:p>
                  </a:txBody>
                  <a:tcPr marL="95250" marR="95250" marT="95250" marB="95250"/>
                </a:tc>
                <a:tc>
                  <a:txBody>
                    <a:bodyPr/>
                    <a:lstStyle/>
                    <a:p>
                      <a:pPr algn="ctr" fontAlgn="t"/>
                      <a:r>
                        <a:rPr lang="en-US" sz="1400" dirty="0">
                          <a:solidFill>
                            <a:schemeClr val="bg1"/>
                          </a:solidFill>
                          <a:effectLst/>
                        </a:rPr>
                        <a:t>180 - 240 *</a:t>
                      </a:r>
                    </a:p>
                  </a:txBody>
                  <a:tcPr marL="95250" marR="95250" marT="95250" marB="95250"/>
                </a:tc>
                <a:extLst>
                  <a:ext uri="{0D108BD9-81ED-4DB2-BD59-A6C34878D82A}">
                    <a16:rowId xmlns:a16="http://schemas.microsoft.com/office/drawing/2014/main" val="10008"/>
                  </a:ext>
                </a:extLst>
              </a:tr>
              <a:tr h="514165">
                <a:tc>
                  <a:txBody>
                    <a:bodyPr/>
                    <a:lstStyle/>
                    <a:p>
                      <a:pPr marL="0" algn="ctr" defTabSz="914029" rtl="0" eaLnBrk="1" fontAlgn="t" latinLnBrk="0" hangingPunct="1"/>
                      <a:r>
                        <a:rPr lang="en-US" sz="1400" u="none" strike="noStrike" kern="1200" dirty="0">
                          <a:solidFill>
                            <a:schemeClr val="bg1"/>
                          </a:solidFill>
                          <a:effectLst/>
                          <a:latin typeface="+mn-lt"/>
                          <a:ea typeface="+mn-ea"/>
                          <a:cs typeface="+mn-cs"/>
                        </a:rPr>
                        <a:t>H</a:t>
                      </a:r>
                    </a:p>
                  </a:txBody>
                  <a:tcPr marL="95250" marR="95250" marT="95250" marB="95250"/>
                </a:tc>
                <a:tc>
                  <a:txBody>
                    <a:bodyPr/>
                    <a:lstStyle/>
                    <a:p>
                      <a:pPr algn="ctr" fontAlgn="t"/>
                      <a:r>
                        <a:rPr lang="en-US" sz="1400" dirty="0">
                          <a:solidFill>
                            <a:schemeClr val="bg1"/>
                          </a:solidFill>
                          <a:effectLst/>
                        </a:rPr>
                        <a:t>290 – 300 *</a:t>
                      </a:r>
                    </a:p>
                  </a:txBody>
                  <a:tcPr marL="95250" marR="95250" marT="95250" marB="95250"/>
                </a:tc>
                <a:extLst>
                  <a:ext uri="{0D108BD9-81ED-4DB2-BD59-A6C34878D82A}">
                    <a16:rowId xmlns:a16="http://schemas.microsoft.com/office/drawing/2014/main" val="1690097"/>
                  </a:ext>
                </a:extLst>
              </a:tr>
              <a:tr h="514165">
                <a:tc>
                  <a:txBody>
                    <a:bodyPr/>
                    <a:lstStyle/>
                    <a:p>
                      <a:pPr marL="0" algn="ctr" defTabSz="914029" rtl="0" eaLnBrk="1" fontAlgn="t" latinLnBrk="0" hangingPunct="1"/>
                      <a:r>
                        <a:rPr lang="en-US" sz="1400" u="none" strike="noStrike" kern="1200" dirty="0">
                          <a:solidFill>
                            <a:schemeClr val="bg1"/>
                          </a:solidFill>
                          <a:effectLst/>
                          <a:latin typeface="+mn-lt"/>
                          <a:ea typeface="+mn-ea"/>
                          <a:cs typeface="+mn-cs"/>
                        </a:rPr>
                        <a:t>L4s-L32s</a:t>
                      </a:r>
                    </a:p>
                  </a:txBody>
                  <a:tcPr marL="95250" marR="95250" marT="95250" marB="95250"/>
                </a:tc>
                <a:tc>
                  <a:txBody>
                    <a:bodyPr/>
                    <a:lstStyle/>
                    <a:p>
                      <a:pPr algn="ctr" fontAlgn="t"/>
                      <a:r>
                        <a:rPr lang="en-US" sz="1400" dirty="0">
                          <a:solidFill>
                            <a:schemeClr val="bg1"/>
                          </a:solidFill>
                          <a:effectLst/>
                        </a:rPr>
                        <a:t>180-240 *</a:t>
                      </a:r>
                    </a:p>
                  </a:txBody>
                  <a:tcPr marL="95250" marR="95250" marT="95250" marB="95250"/>
                </a:tc>
                <a:extLst>
                  <a:ext uri="{0D108BD9-81ED-4DB2-BD59-A6C34878D82A}">
                    <a16:rowId xmlns:a16="http://schemas.microsoft.com/office/drawing/2014/main" val="3387447749"/>
                  </a:ext>
                </a:extLst>
              </a:tr>
              <a:tr h="514165">
                <a:tc>
                  <a:txBody>
                    <a:bodyPr/>
                    <a:lstStyle/>
                    <a:p>
                      <a:pPr marL="0" algn="ctr" defTabSz="914029" rtl="0" eaLnBrk="1" fontAlgn="t" latinLnBrk="0" hangingPunct="1"/>
                      <a:r>
                        <a:rPr lang="en-US" sz="1400" u="none" strike="noStrike" kern="1200" dirty="0">
                          <a:solidFill>
                            <a:schemeClr val="bg1"/>
                          </a:solidFill>
                          <a:effectLst/>
                          <a:latin typeface="+mn-lt"/>
                          <a:ea typeface="+mn-ea"/>
                          <a:cs typeface="+mn-cs"/>
                        </a:rPr>
                        <a:t>M</a:t>
                      </a:r>
                    </a:p>
                  </a:txBody>
                  <a:tcPr marL="95250" marR="95250" marT="95250" marB="95250"/>
                </a:tc>
                <a:tc>
                  <a:txBody>
                    <a:bodyPr/>
                    <a:lstStyle/>
                    <a:p>
                      <a:pPr algn="ctr" fontAlgn="t"/>
                      <a:r>
                        <a:rPr lang="en-US" sz="1400" dirty="0">
                          <a:solidFill>
                            <a:schemeClr val="bg1"/>
                          </a:solidFill>
                          <a:effectLst/>
                        </a:rPr>
                        <a:t>160-180 **</a:t>
                      </a:r>
                    </a:p>
                  </a:txBody>
                  <a:tcPr marL="95250" marR="95250" marT="95250" marB="95250"/>
                </a:tc>
                <a:extLst>
                  <a:ext uri="{0D108BD9-81ED-4DB2-BD59-A6C34878D82A}">
                    <a16:rowId xmlns:a16="http://schemas.microsoft.com/office/drawing/2014/main" val="1898417127"/>
                  </a:ext>
                </a:extLst>
              </a:tr>
            </a:tbl>
          </a:graphicData>
        </a:graphic>
      </p:graphicFrame>
      <p:sp>
        <p:nvSpPr>
          <p:cNvPr id="5" name="Rectangle 4"/>
          <p:cNvSpPr/>
          <p:nvPr/>
        </p:nvSpPr>
        <p:spPr>
          <a:xfrm>
            <a:off x="64066" y="5928536"/>
            <a:ext cx="7535541"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bg1"/>
                </a:solidFill>
                <a:effectLst/>
                <a:uLnTx/>
                <a:uFillTx/>
                <a:latin typeface="Segoe UI" panose="020B0502040204020203" pitchFamily="34" charset="0"/>
                <a:ea typeface="+mn-ea"/>
                <a:cs typeface="+mn-cs"/>
              </a:rPr>
              <a:t>* Use Intel® Turbo technology to increase CPU frequency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0" dirty="0">
                <a:solidFill>
                  <a:schemeClr val="bg1"/>
                </a:solidFill>
                <a:latin typeface="Segoe UI" panose="020B0502040204020203" pitchFamily="34" charset="0"/>
              </a:rPr>
              <a:t>** Hyper-Threaded</a:t>
            </a:r>
          </a:p>
        </p:txBody>
      </p:sp>
    </p:spTree>
    <p:extLst>
      <p:ext uri="{BB962C8B-B14F-4D97-AF65-F5344CB8AC3E}">
        <p14:creationId xmlns:p14="http://schemas.microsoft.com/office/powerpoint/2010/main" val="119592916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8BAF0499-4D71-4C4E-B7F9-C85A72252E4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4830" y="580167"/>
            <a:ext cx="11753925" cy="5697665"/>
          </a:xfrm>
          <a:prstGeom prst="rect">
            <a:avLst/>
          </a:prstGeom>
        </p:spPr>
      </p:pic>
      <p:sp>
        <p:nvSpPr>
          <p:cNvPr id="2" name="TextBox 1"/>
          <p:cNvSpPr txBox="1"/>
          <p:nvPr/>
        </p:nvSpPr>
        <p:spPr>
          <a:xfrm>
            <a:off x="532089" y="5626038"/>
            <a:ext cx="4786506" cy="787588"/>
          </a:xfrm>
          <a:prstGeom prst="rect">
            <a:avLst/>
          </a:prstGeom>
          <a:noFill/>
        </p:spPr>
        <p:txBody>
          <a:bodyPr wrap="square" lIns="0" tIns="0" rIns="0" bIns="0" rtlCol="0">
            <a:spAutoFit/>
          </a:bodyPr>
          <a:lstStyle/>
          <a:p>
            <a:pPr marL="460375" indent="-460375">
              <a:lnSpc>
                <a:spcPct val="90000"/>
              </a:lnSpc>
              <a:spcBef>
                <a:spcPct val="20000"/>
              </a:spcBef>
              <a:buSzPct val="80000"/>
              <a:buBlip>
                <a:blip r:embed="rId5"/>
              </a:buBlip>
            </a:pPr>
            <a:r>
              <a:rPr lang="en-US" dirty="0">
                <a:solidFill>
                  <a:schemeClr val="bg1"/>
                </a:solidFill>
              </a:rPr>
              <a:t>54 regions, many with multiple data centers</a:t>
            </a:r>
          </a:p>
          <a:p>
            <a:pPr marL="460375" indent="-460375">
              <a:lnSpc>
                <a:spcPct val="90000"/>
              </a:lnSpc>
              <a:spcBef>
                <a:spcPct val="20000"/>
              </a:spcBef>
              <a:buSzPct val="80000"/>
              <a:buBlip>
                <a:blip r:embed="rId5"/>
              </a:buBlip>
            </a:pPr>
            <a:r>
              <a:rPr lang="en-US" dirty="0">
                <a:solidFill>
                  <a:schemeClr val="bg1"/>
                </a:solidFill>
              </a:rPr>
              <a:t>Connected by the Microsoft Backbone, one of the top 3 networks in the world</a:t>
            </a:r>
          </a:p>
        </p:txBody>
      </p:sp>
      <p:sp>
        <p:nvSpPr>
          <p:cNvPr id="12" name="TextBox 11"/>
          <p:cNvSpPr txBox="1"/>
          <p:nvPr/>
        </p:nvSpPr>
        <p:spPr>
          <a:xfrm>
            <a:off x="5988685" y="5620513"/>
            <a:ext cx="4786506" cy="553998"/>
          </a:xfrm>
          <a:prstGeom prst="rect">
            <a:avLst/>
          </a:prstGeom>
          <a:noFill/>
        </p:spPr>
        <p:txBody>
          <a:bodyPr wrap="square" lIns="0" tIns="0" rIns="0" bIns="0" rtlCol="0">
            <a:spAutoFit/>
          </a:bodyPr>
          <a:lstStyle/>
          <a:p>
            <a:pPr marL="460375" indent="-460375">
              <a:lnSpc>
                <a:spcPct val="90000"/>
              </a:lnSpc>
              <a:spcBef>
                <a:spcPct val="20000"/>
              </a:spcBef>
              <a:buSzPct val="80000"/>
              <a:buBlip>
                <a:blip r:embed="rId5"/>
              </a:buBlip>
            </a:pPr>
            <a:r>
              <a:rPr lang="en-US" dirty="0">
                <a:solidFill>
                  <a:schemeClr val="bg1"/>
                </a:solidFill>
              </a:rPr>
              <a:t>China Operated by 21Vianet </a:t>
            </a:r>
          </a:p>
          <a:p>
            <a:pPr marL="460375" indent="-460375">
              <a:lnSpc>
                <a:spcPct val="90000"/>
              </a:lnSpc>
              <a:spcBef>
                <a:spcPct val="20000"/>
              </a:spcBef>
              <a:buSzPct val="80000"/>
              <a:buBlip>
                <a:blip r:embed="rId5"/>
              </a:buBlip>
            </a:pPr>
            <a:r>
              <a:rPr lang="en-US" dirty="0">
                <a:solidFill>
                  <a:schemeClr val="bg1"/>
                </a:solidFill>
              </a:rPr>
              <a:t>Germany Operated by Deutsche Telekom</a:t>
            </a:r>
          </a:p>
        </p:txBody>
      </p:sp>
      <p:sp>
        <p:nvSpPr>
          <p:cNvPr id="5" name="Title 4">
            <a:extLst>
              <a:ext uri="{FF2B5EF4-FFF2-40B4-BE49-F238E27FC236}">
                <a16:creationId xmlns:a16="http://schemas.microsoft.com/office/drawing/2014/main" id="{1D7304B7-B3A5-41FE-88D4-CC5252C74C9C}"/>
              </a:ext>
            </a:extLst>
          </p:cNvPr>
          <p:cNvSpPr>
            <a:spLocks noGrp="1"/>
          </p:cNvSpPr>
          <p:nvPr>
            <p:ph type="title"/>
          </p:nvPr>
        </p:nvSpPr>
        <p:spPr>
          <a:xfrm>
            <a:off x="585216" y="384048"/>
            <a:ext cx="11151917" cy="553998"/>
          </a:xfrm>
        </p:spPr>
        <p:txBody>
          <a:bodyPr>
            <a:normAutofit fontScale="90000"/>
          </a:bodyPr>
          <a:lstStyle/>
          <a:p>
            <a:r>
              <a:rPr lang="en-IE" dirty="0"/>
              <a:t>Azure Regions</a:t>
            </a:r>
          </a:p>
        </p:txBody>
      </p:sp>
    </p:spTree>
    <p:extLst>
      <p:ext uri="{BB962C8B-B14F-4D97-AF65-F5344CB8AC3E}">
        <p14:creationId xmlns:p14="http://schemas.microsoft.com/office/powerpoint/2010/main" val="75954836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Regional Pairing</a:t>
            </a:r>
            <a:endParaRPr lang="en-US" dirty="0"/>
          </a:p>
        </p:txBody>
      </p:sp>
      <p:sp>
        <p:nvSpPr>
          <p:cNvPr id="3" name="Text Placeholder 2"/>
          <p:cNvSpPr>
            <a:spLocks noGrp="1"/>
          </p:cNvSpPr>
          <p:nvPr>
            <p:ph type="body" sz="quarter" idx="10"/>
          </p:nvPr>
        </p:nvSpPr>
        <p:spPr>
          <a:solidFill>
            <a:srgbClr val="0B5B96"/>
          </a:solidFill>
        </p:spPr>
        <p:txBody>
          <a:bodyPr lIns="182880" tIns="182880" rIns="182880" bIns="182880"/>
          <a:lstStyle/>
          <a:p>
            <a:r>
              <a:rPr lang="en-US" dirty="0">
                <a:solidFill>
                  <a:schemeClr val="bg1"/>
                </a:solidFill>
              </a:rPr>
              <a:t>Each Region has a “Sister” Region</a:t>
            </a:r>
          </a:p>
          <a:p>
            <a:pPr lvl="1"/>
            <a:r>
              <a:rPr lang="en-US" dirty="0">
                <a:solidFill>
                  <a:schemeClr val="bg1"/>
                </a:solidFill>
              </a:rPr>
              <a:t>Physical isolation</a:t>
            </a:r>
          </a:p>
          <a:p>
            <a:pPr lvl="1"/>
            <a:r>
              <a:rPr lang="en-US" dirty="0">
                <a:solidFill>
                  <a:schemeClr val="bg1"/>
                </a:solidFill>
              </a:rPr>
              <a:t>Platform-provided replication</a:t>
            </a:r>
          </a:p>
          <a:p>
            <a:pPr lvl="1"/>
            <a:r>
              <a:rPr lang="en-US" dirty="0">
                <a:solidFill>
                  <a:schemeClr val="bg1"/>
                </a:solidFill>
              </a:rPr>
              <a:t>Region recovery order</a:t>
            </a:r>
          </a:p>
          <a:p>
            <a:pPr lvl="1"/>
            <a:r>
              <a:rPr lang="en-US" dirty="0">
                <a:solidFill>
                  <a:schemeClr val="bg1"/>
                </a:solidFill>
              </a:rPr>
              <a:t>Sequential updates </a:t>
            </a:r>
          </a:p>
          <a:p>
            <a:pPr lvl="1"/>
            <a:r>
              <a:rPr lang="en-US" dirty="0">
                <a:solidFill>
                  <a:schemeClr val="bg1"/>
                </a:solidFill>
              </a:rPr>
              <a:t>Data residency </a:t>
            </a:r>
          </a:p>
        </p:txBody>
      </p:sp>
      <p:pic>
        <p:nvPicPr>
          <p:cNvPr id="4" name="Picture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12676" y="2116451"/>
            <a:ext cx="5779324" cy="2893372"/>
          </a:xfrm>
          <a:prstGeom prst="rect">
            <a:avLst/>
          </a:prstGeom>
        </p:spPr>
      </p:pic>
    </p:spTree>
    <p:extLst>
      <p:ext uri="{BB962C8B-B14F-4D97-AF65-F5344CB8AC3E}">
        <p14:creationId xmlns:p14="http://schemas.microsoft.com/office/powerpoint/2010/main" val="34753828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fontScale="90000"/>
          </a:bodyPr>
          <a:lstStyle/>
          <a:p>
            <a:r>
              <a:rPr lang="en-US" dirty="0"/>
              <a:t>Choosing Azure Region(s)</a:t>
            </a:r>
          </a:p>
        </p:txBody>
      </p:sp>
      <p:sp>
        <p:nvSpPr>
          <p:cNvPr id="3" name="Text Placeholder 2"/>
          <p:cNvSpPr>
            <a:spLocks noGrp="1"/>
          </p:cNvSpPr>
          <p:nvPr>
            <p:ph type="body" sz="quarter" idx="10"/>
          </p:nvPr>
        </p:nvSpPr>
        <p:spPr/>
        <p:txBody>
          <a:bodyPr/>
          <a:lstStyle/>
          <a:p>
            <a:r>
              <a:rPr lang="en-US" dirty="0"/>
              <a:t>Ensure the services you need are available in the regions </a:t>
            </a:r>
            <a:endParaRPr lang="en-US" i="1" u="sng" dirty="0"/>
          </a:p>
          <a:p>
            <a:r>
              <a:rPr lang="en-US" dirty="0"/>
              <a:t>Network Latency to the Azure Datacenter and customer location(s)</a:t>
            </a:r>
          </a:p>
          <a:p>
            <a:r>
              <a:rPr lang="en-US" dirty="0"/>
              <a:t>Primary consumers of services and their location</a:t>
            </a:r>
          </a:p>
          <a:p>
            <a:r>
              <a:rPr lang="en-US" dirty="0"/>
              <a:t>Region Pairs should be used for multi-region deployments</a:t>
            </a:r>
          </a:p>
          <a:p>
            <a:r>
              <a:rPr lang="en-US" dirty="0"/>
              <a:t>Business requirements for data residency</a:t>
            </a:r>
          </a:p>
          <a:p>
            <a:endParaRPr lang="en-US" dirty="0"/>
          </a:p>
          <a:p>
            <a:pPr marL="0" indent="0">
              <a:buNone/>
            </a:pPr>
            <a:endParaRPr lang="en-US" sz="2000" dirty="0"/>
          </a:p>
        </p:txBody>
      </p:sp>
    </p:spTree>
    <p:extLst>
      <p:ext uri="{BB962C8B-B14F-4D97-AF65-F5344CB8AC3E}">
        <p14:creationId xmlns:p14="http://schemas.microsoft.com/office/powerpoint/2010/main" val="100221724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Availability Options</a:t>
            </a:r>
          </a:p>
        </p:txBody>
      </p:sp>
      <p:sp>
        <p:nvSpPr>
          <p:cNvPr id="2" name="Text Placeholder 1">
            <a:extLst>
              <a:ext uri="{FF2B5EF4-FFF2-40B4-BE49-F238E27FC236}">
                <a16:creationId xmlns:a16="http://schemas.microsoft.com/office/drawing/2014/main" id="{983C59B6-D700-4104-8734-E13B2300A839}"/>
              </a:ext>
            </a:extLst>
          </p:cNvPr>
          <p:cNvSpPr>
            <a:spLocks noGrp="1"/>
          </p:cNvSpPr>
          <p:nvPr>
            <p:ph type="body" sz="quarter" idx="10"/>
          </p:nvPr>
        </p:nvSpPr>
        <p:spPr>
          <a:xfrm>
            <a:off x="585217" y="1447799"/>
            <a:ext cx="5256490" cy="2979277"/>
          </a:xfrm>
        </p:spPr>
        <p:txBody>
          <a:bodyPr/>
          <a:lstStyle/>
          <a:p>
            <a:r>
              <a:rPr lang="en-US" sz="2400" dirty="0"/>
              <a:t>There are three options backed by an SLA for IaaS VMs:</a:t>
            </a:r>
          </a:p>
          <a:p>
            <a:r>
              <a:rPr lang="en-US" sz="2400" dirty="0"/>
              <a:t>99.99% when deploying into Availability Zones (in Preview)</a:t>
            </a:r>
          </a:p>
          <a:p>
            <a:r>
              <a:rPr lang="en-US" sz="2400" dirty="0"/>
              <a:t>99.95% when using multiple VMs and Availability Sets</a:t>
            </a:r>
          </a:p>
          <a:p>
            <a:r>
              <a:rPr lang="en-US" sz="2400" dirty="0"/>
              <a:t>99.9% when using Single VMs (must use Premium Storage)</a:t>
            </a:r>
          </a:p>
          <a:p>
            <a:endParaRPr lang="en-US" sz="2400" dirty="0"/>
          </a:p>
        </p:txBody>
      </p:sp>
      <p:grpSp>
        <p:nvGrpSpPr>
          <p:cNvPr id="3" name="Group 2">
            <a:extLst>
              <a:ext uri="{FF2B5EF4-FFF2-40B4-BE49-F238E27FC236}">
                <a16:creationId xmlns:a16="http://schemas.microsoft.com/office/drawing/2014/main" id="{EDA53558-7227-446B-AEE7-67778DD0E570}"/>
              </a:ext>
            </a:extLst>
          </p:cNvPr>
          <p:cNvGrpSpPr/>
          <p:nvPr/>
        </p:nvGrpSpPr>
        <p:grpSpPr>
          <a:xfrm>
            <a:off x="6294287" y="379457"/>
            <a:ext cx="5512526" cy="6155325"/>
            <a:chOff x="6570617" y="487137"/>
            <a:chExt cx="5512526" cy="6155325"/>
          </a:xfrm>
        </p:grpSpPr>
        <p:sp>
          <p:nvSpPr>
            <p:cNvPr id="27" name="Rounded Rectangle 37"/>
            <p:cNvSpPr/>
            <p:nvPr/>
          </p:nvSpPr>
          <p:spPr bwMode="auto">
            <a:xfrm>
              <a:off x="6570617" y="487137"/>
              <a:ext cx="5512526" cy="6155325"/>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688" rtl="0" eaLnBrk="1" fontAlgn="auto" latinLnBrk="0" hangingPunct="1">
                <a:lnSpc>
                  <a:spcPct val="90000"/>
                </a:lnSpc>
                <a:spcBef>
                  <a:spcPts val="0"/>
                </a:spcBef>
                <a:spcAft>
                  <a:spcPts val="0"/>
                </a:spcAft>
                <a:buClrTx/>
                <a:buSzTx/>
                <a:buFontTx/>
                <a:buNone/>
                <a:tabLst/>
                <a:defRPr/>
              </a:pPr>
              <a:endParaRPr kumimoji="0" lang="en-US" sz="1600" b="0" i="0" u="none" strike="noStrike" kern="0" cap="none" spc="0" normalizeH="0" baseline="0" noProof="0" dirty="0">
                <a:ln>
                  <a:noFill/>
                </a:ln>
                <a:gradFill>
                  <a:gsLst>
                    <a:gs pos="2917">
                      <a:srgbClr val="505050"/>
                    </a:gs>
                    <a:gs pos="100000">
                      <a:srgbClr val="505050"/>
                    </a:gs>
                  </a:gsLst>
                  <a:lin ang="5400000" scaled="0"/>
                </a:gradFill>
                <a:effectLst/>
                <a:uLnTx/>
                <a:uFillTx/>
                <a:latin typeface="Segoe UI Semibold" panose="020B0702040204020203" pitchFamily="34" charset="0"/>
                <a:ea typeface="+mn-ea"/>
                <a:cs typeface="Segoe UI Semibold" panose="020B0702040204020203" pitchFamily="34" charset="0"/>
              </a:endParaRPr>
            </a:p>
          </p:txBody>
        </p:sp>
        <p:sp>
          <p:nvSpPr>
            <p:cNvPr id="28" name="Rectangle 27"/>
            <p:cNvSpPr/>
            <p:nvPr/>
          </p:nvSpPr>
          <p:spPr bwMode="auto">
            <a:xfrm>
              <a:off x="6792686" y="627017"/>
              <a:ext cx="5140233" cy="5806440"/>
            </a:xfrm>
            <a:prstGeom prst="rect">
              <a:avLst/>
            </a:prstGeom>
            <a:solidFill>
              <a:srgbClr val="505050"/>
            </a:solidFill>
            <a:ln w="19050" cap="flat" cmpd="sng" algn="ctr">
              <a:solidFill>
                <a:srgbClr val="0078D7"/>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688" rtl="0" eaLnBrk="1" fontAlgn="auto"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VIRTUAL NETWORK</a:t>
              </a:r>
            </a:p>
          </p:txBody>
        </p:sp>
        <p:pic>
          <p:nvPicPr>
            <p:cNvPr id="29" name="Picture 2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7913933" y="724385"/>
              <a:ext cx="334962" cy="328424"/>
            </a:xfrm>
            <a:prstGeom prst="rect">
              <a:avLst/>
            </a:prstGeom>
          </p:spPr>
        </p:pic>
        <p:sp>
          <p:nvSpPr>
            <p:cNvPr id="30" name="Rounded Rectangle 8"/>
            <p:cNvSpPr/>
            <p:nvPr/>
          </p:nvSpPr>
          <p:spPr bwMode="auto">
            <a:xfrm>
              <a:off x="7575914" y="3575643"/>
              <a:ext cx="3505199" cy="974235"/>
            </a:xfrm>
            <a:prstGeom prst="roundRect">
              <a:avLst/>
            </a:prstGeom>
            <a:solidFill>
              <a:srgbClr val="505050">
                <a:lumMod val="95000"/>
              </a:srgbClr>
            </a:solidFill>
            <a:ln w="19050" cap="flat" cmpd="sng" algn="ctr">
              <a:solidFill>
                <a:srgbClr val="FFFFFF"/>
              </a:solidFill>
              <a:prstDash val="sysDot"/>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 name="Rounded Rectangle 12"/>
            <p:cNvSpPr/>
            <p:nvPr/>
          </p:nvSpPr>
          <p:spPr bwMode="auto">
            <a:xfrm>
              <a:off x="7575914" y="4890396"/>
              <a:ext cx="3505199" cy="974235"/>
            </a:xfrm>
            <a:prstGeom prst="roundRect">
              <a:avLst/>
            </a:prstGeom>
            <a:solidFill>
              <a:srgbClr val="505050">
                <a:lumMod val="95000"/>
              </a:srgbClr>
            </a:solidFill>
            <a:ln w="19050" cap="flat" cmpd="sng" algn="ctr">
              <a:solidFill>
                <a:srgbClr val="FFFFFF"/>
              </a:solidFill>
              <a:prstDash val="sysDot"/>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 name="TextBox 31"/>
            <p:cNvSpPr txBox="1"/>
            <p:nvPr/>
          </p:nvSpPr>
          <p:spPr>
            <a:xfrm>
              <a:off x="8216510" y="4475695"/>
              <a:ext cx="2224007" cy="425495"/>
            </a:xfrm>
            <a:prstGeom prst="rect">
              <a:avLst/>
            </a:prstGeom>
            <a:noFill/>
          </p:spPr>
          <p:txBody>
            <a:bodyPr wrap="none" lIns="182880" tIns="146304" rIns="182880" bIns="146304" rtlCol="0">
              <a:spAutoFit/>
            </a:bodyPr>
            <a:lstStyle/>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AVAILABILITY SET – 99.95% SLA</a:t>
              </a:r>
            </a:p>
          </p:txBody>
        </p:sp>
        <p:sp>
          <p:nvSpPr>
            <p:cNvPr id="33" name="TextBox 32"/>
            <p:cNvSpPr txBox="1"/>
            <p:nvPr/>
          </p:nvSpPr>
          <p:spPr>
            <a:xfrm>
              <a:off x="8407267" y="5796119"/>
              <a:ext cx="1771960" cy="433965"/>
            </a:xfrm>
            <a:prstGeom prst="rect">
              <a:avLst/>
            </a:prstGeom>
            <a:noFill/>
          </p:spPr>
          <p:txBody>
            <a:bodyPr wrap="none" lIns="182880" tIns="146304" rIns="182880" bIns="146304" rtlCol="0">
              <a:spAutoFit/>
            </a:bodyPr>
            <a:lstStyle/>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SINGLE VM – 99.9% SLA</a:t>
              </a:r>
            </a:p>
          </p:txBody>
        </p:sp>
        <p:grpSp>
          <p:nvGrpSpPr>
            <p:cNvPr id="34" name="Group 33"/>
            <p:cNvGrpSpPr/>
            <p:nvPr/>
          </p:nvGrpSpPr>
          <p:grpSpPr>
            <a:xfrm>
              <a:off x="9510584" y="3609066"/>
              <a:ext cx="853440" cy="836782"/>
              <a:chOff x="9997266" y="2230573"/>
              <a:chExt cx="853440" cy="853440"/>
            </a:xfrm>
          </p:grpSpPr>
          <p:sp>
            <p:nvSpPr>
              <p:cNvPr id="43" name="Rectangle 42"/>
              <p:cNvSpPr/>
              <p:nvPr/>
            </p:nvSpPr>
            <p:spPr bwMode="auto">
              <a:xfrm>
                <a:off x="10167939" y="2355046"/>
                <a:ext cx="533400" cy="616754"/>
              </a:xfrm>
              <a:prstGeom prst="rect">
                <a:avLst/>
              </a:prstGeom>
              <a:solidFill>
                <a:srgbClr val="FFFFFF"/>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97266" y="2230573"/>
                <a:ext cx="853440" cy="853440"/>
              </a:xfrm>
              <a:prstGeom prst="rect">
                <a:avLst/>
              </a:prstGeom>
            </p:spPr>
          </p:pic>
        </p:grpSp>
        <p:grpSp>
          <p:nvGrpSpPr>
            <p:cNvPr id="35" name="Group 34"/>
            <p:cNvGrpSpPr/>
            <p:nvPr/>
          </p:nvGrpSpPr>
          <p:grpSpPr>
            <a:xfrm>
              <a:off x="8344724" y="3609066"/>
              <a:ext cx="853440" cy="836782"/>
              <a:chOff x="9997266" y="2230573"/>
              <a:chExt cx="853440" cy="853440"/>
            </a:xfrm>
          </p:grpSpPr>
          <p:sp>
            <p:nvSpPr>
              <p:cNvPr id="41" name="Rectangle 40"/>
              <p:cNvSpPr/>
              <p:nvPr/>
            </p:nvSpPr>
            <p:spPr bwMode="auto">
              <a:xfrm>
                <a:off x="10167939" y="2355046"/>
                <a:ext cx="533400" cy="616754"/>
              </a:xfrm>
              <a:prstGeom prst="rect">
                <a:avLst/>
              </a:prstGeom>
              <a:solidFill>
                <a:srgbClr val="FFFFFF"/>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97266" y="2230573"/>
                <a:ext cx="853440" cy="853440"/>
              </a:xfrm>
              <a:prstGeom prst="rect">
                <a:avLst/>
              </a:prstGeom>
            </p:spPr>
          </p:pic>
        </p:grpSp>
        <p:grpSp>
          <p:nvGrpSpPr>
            <p:cNvPr id="36" name="Group 35"/>
            <p:cNvGrpSpPr/>
            <p:nvPr/>
          </p:nvGrpSpPr>
          <p:grpSpPr>
            <a:xfrm>
              <a:off x="8927654" y="4978015"/>
              <a:ext cx="853440" cy="836782"/>
              <a:chOff x="9997266" y="2230573"/>
              <a:chExt cx="853440" cy="853440"/>
            </a:xfrm>
          </p:grpSpPr>
          <p:sp>
            <p:nvSpPr>
              <p:cNvPr id="39" name="Rectangle 38"/>
              <p:cNvSpPr/>
              <p:nvPr/>
            </p:nvSpPr>
            <p:spPr bwMode="auto">
              <a:xfrm>
                <a:off x="10167939" y="2355046"/>
                <a:ext cx="533400" cy="616754"/>
              </a:xfrm>
              <a:prstGeom prst="rect">
                <a:avLst/>
              </a:prstGeom>
              <a:solidFill>
                <a:srgbClr val="FFFFFF"/>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97266" y="2230573"/>
                <a:ext cx="853440" cy="853440"/>
              </a:xfrm>
              <a:prstGeom prst="rect">
                <a:avLst/>
              </a:prstGeom>
            </p:spPr>
          </p:pic>
        </p:grpSp>
        <p:cxnSp>
          <p:nvCxnSpPr>
            <p:cNvPr id="38" name="Connector: Elbow 37"/>
            <p:cNvCxnSpPr/>
            <p:nvPr/>
          </p:nvCxnSpPr>
          <p:spPr>
            <a:xfrm rot="16200000" flipH="1">
              <a:off x="9322287" y="3785255"/>
              <a:ext cx="12452" cy="1165860"/>
            </a:xfrm>
            <a:prstGeom prst="bentConnector3">
              <a:avLst>
                <a:gd name="adj1" fmla="val 700000"/>
              </a:avLst>
            </a:prstGeom>
            <a:noFill/>
            <a:ln w="9525" cap="flat" cmpd="sng" algn="ctr">
              <a:solidFill>
                <a:srgbClr val="FFFFFF"/>
              </a:solidFill>
              <a:prstDash val="solid"/>
              <a:headEnd type="none"/>
              <a:tailEnd type="none"/>
            </a:ln>
            <a:effectLst/>
          </p:spPr>
        </p:cxnSp>
        <p:sp>
          <p:nvSpPr>
            <p:cNvPr id="24" name="TextBox 23">
              <a:extLst>
                <a:ext uri="{FF2B5EF4-FFF2-40B4-BE49-F238E27FC236}">
                  <a16:creationId xmlns:a16="http://schemas.microsoft.com/office/drawing/2014/main" id="{D8731FBE-E331-4D8C-8700-7C5E0AF546DA}"/>
                </a:ext>
              </a:extLst>
            </p:cNvPr>
            <p:cNvSpPr txBox="1"/>
            <p:nvPr/>
          </p:nvSpPr>
          <p:spPr>
            <a:xfrm>
              <a:off x="8192495" y="3014155"/>
              <a:ext cx="2352247" cy="433965"/>
            </a:xfrm>
            <a:prstGeom prst="rect">
              <a:avLst/>
            </a:prstGeom>
            <a:noFill/>
          </p:spPr>
          <p:txBody>
            <a:bodyPr wrap="none" lIns="182880" tIns="146304" rIns="182880" bIns="146304" rtlCol="0">
              <a:spAutoFit/>
            </a:bodyPr>
            <a:lstStyle/>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AVAILABILITY ZONE – 99.99% SLA</a:t>
              </a:r>
            </a:p>
          </p:txBody>
        </p:sp>
        <p:grpSp>
          <p:nvGrpSpPr>
            <p:cNvPr id="25" name="Group 24">
              <a:extLst>
                <a:ext uri="{FF2B5EF4-FFF2-40B4-BE49-F238E27FC236}">
                  <a16:creationId xmlns:a16="http://schemas.microsoft.com/office/drawing/2014/main" id="{C813F65E-3E0C-4BD4-90C0-0F81AA00C35F}"/>
                </a:ext>
              </a:extLst>
            </p:cNvPr>
            <p:cNvGrpSpPr/>
            <p:nvPr/>
          </p:nvGrpSpPr>
          <p:grpSpPr>
            <a:xfrm>
              <a:off x="10544742" y="1976571"/>
              <a:ext cx="853440" cy="836782"/>
              <a:chOff x="9997266" y="2230573"/>
              <a:chExt cx="853440" cy="853440"/>
            </a:xfrm>
          </p:grpSpPr>
          <p:sp>
            <p:nvSpPr>
              <p:cNvPr id="46" name="Rectangle 45">
                <a:extLst>
                  <a:ext uri="{FF2B5EF4-FFF2-40B4-BE49-F238E27FC236}">
                    <a16:creationId xmlns:a16="http://schemas.microsoft.com/office/drawing/2014/main" id="{6106BC74-054C-4AE6-9992-D1D72C02755E}"/>
                  </a:ext>
                </a:extLst>
              </p:cNvPr>
              <p:cNvSpPr/>
              <p:nvPr/>
            </p:nvSpPr>
            <p:spPr bwMode="auto">
              <a:xfrm>
                <a:off x="10167939" y="2355046"/>
                <a:ext cx="533400" cy="616754"/>
              </a:xfrm>
              <a:prstGeom prst="rect">
                <a:avLst/>
              </a:prstGeom>
              <a:solidFill>
                <a:srgbClr val="FFFFFF"/>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47" name="Picture 46">
                <a:extLst>
                  <a:ext uri="{FF2B5EF4-FFF2-40B4-BE49-F238E27FC236}">
                    <a16:creationId xmlns:a16="http://schemas.microsoft.com/office/drawing/2014/main" id="{1E65A584-B31B-4068-8F92-BA576B15CAD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97266" y="2230573"/>
                <a:ext cx="853440" cy="853440"/>
              </a:xfrm>
              <a:prstGeom prst="rect">
                <a:avLst/>
              </a:prstGeom>
            </p:spPr>
          </p:pic>
        </p:grpSp>
        <p:grpSp>
          <p:nvGrpSpPr>
            <p:cNvPr id="48" name="Group 47">
              <a:extLst>
                <a:ext uri="{FF2B5EF4-FFF2-40B4-BE49-F238E27FC236}">
                  <a16:creationId xmlns:a16="http://schemas.microsoft.com/office/drawing/2014/main" id="{21EFFC9B-5C09-4D1D-A653-642525A8EA2D}"/>
                </a:ext>
              </a:extLst>
            </p:cNvPr>
            <p:cNvGrpSpPr/>
            <p:nvPr/>
          </p:nvGrpSpPr>
          <p:grpSpPr>
            <a:xfrm>
              <a:off x="7373575" y="1978857"/>
              <a:ext cx="853440" cy="836782"/>
              <a:chOff x="9997266" y="2230573"/>
              <a:chExt cx="853440" cy="853440"/>
            </a:xfrm>
          </p:grpSpPr>
          <p:sp>
            <p:nvSpPr>
              <p:cNvPr id="49" name="Rectangle 48">
                <a:extLst>
                  <a:ext uri="{FF2B5EF4-FFF2-40B4-BE49-F238E27FC236}">
                    <a16:creationId xmlns:a16="http://schemas.microsoft.com/office/drawing/2014/main" id="{F93C1393-FC2B-4AA3-B0CB-12EC6737D51C}"/>
                  </a:ext>
                </a:extLst>
              </p:cNvPr>
              <p:cNvSpPr/>
              <p:nvPr/>
            </p:nvSpPr>
            <p:spPr bwMode="auto">
              <a:xfrm>
                <a:off x="10167939" y="2355046"/>
                <a:ext cx="533400" cy="616754"/>
              </a:xfrm>
              <a:prstGeom prst="rect">
                <a:avLst/>
              </a:prstGeom>
              <a:solidFill>
                <a:srgbClr val="FFFFFF"/>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50" name="Picture 49">
                <a:extLst>
                  <a:ext uri="{FF2B5EF4-FFF2-40B4-BE49-F238E27FC236}">
                    <a16:creationId xmlns:a16="http://schemas.microsoft.com/office/drawing/2014/main" id="{7B59E8CF-DB10-482A-BAC6-8FCFDFB8C18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97266" y="2230573"/>
                <a:ext cx="853440" cy="853440"/>
              </a:xfrm>
              <a:prstGeom prst="rect">
                <a:avLst/>
              </a:prstGeom>
            </p:spPr>
          </p:pic>
        </p:grpSp>
        <p:grpSp>
          <p:nvGrpSpPr>
            <p:cNvPr id="52" name="Group 51">
              <a:extLst>
                <a:ext uri="{FF2B5EF4-FFF2-40B4-BE49-F238E27FC236}">
                  <a16:creationId xmlns:a16="http://schemas.microsoft.com/office/drawing/2014/main" id="{58A38FA1-E7BC-42BE-A3C4-C7CB2FD3FF87}"/>
                </a:ext>
              </a:extLst>
            </p:cNvPr>
            <p:cNvGrpSpPr/>
            <p:nvPr/>
          </p:nvGrpSpPr>
          <p:grpSpPr>
            <a:xfrm>
              <a:off x="8886281" y="1976571"/>
              <a:ext cx="853440" cy="836782"/>
              <a:chOff x="9997266" y="2230573"/>
              <a:chExt cx="853440" cy="853440"/>
            </a:xfrm>
          </p:grpSpPr>
          <p:sp>
            <p:nvSpPr>
              <p:cNvPr id="53" name="Rectangle 52">
                <a:extLst>
                  <a:ext uri="{FF2B5EF4-FFF2-40B4-BE49-F238E27FC236}">
                    <a16:creationId xmlns:a16="http://schemas.microsoft.com/office/drawing/2014/main" id="{72860D43-E386-414A-A422-90607AA3A926}"/>
                  </a:ext>
                </a:extLst>
              </p:cNvPr>
              <p:cNvSpPr/>
              <p:nvPr/>
            </p:nvSpPr>
            <p:spPr bwMode="auto">
              <a:xfrm>
                <a:off x="10167939" y="2355046"/>
                <a:ext cx="533400" cy="616754"/>
              </a:xfrm>
              <a:prstGeom prst="rect">
                <a:avLst/>
              </a:prstGeom>
              <a:solidFill>
                <a:srgbClr val="FFFFFF"/>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54" name="Picture 53">
                <a:extLst>
                  <a:ext uri="{FF2B5EF4-FFF2-40B4-BE49-F238E27FC236}">
                    <a16:creationId xmlns:a16="http://schemas.microsoft.com/office/drawing/2014/main" id="{D47CA1BB-5830-48F3-AE89-FE224B397C6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97266" y="2230573"/>
                <a:ext cx="853440" cy="853440"/>
              </a:xfrm>
              <a:prstGeom prst="rect">
                <a:avLst/>
              </a:prstGeom>
            </p:spPr>
          </p:pic>
        </p:grpSp>
        <p:sp>
          <p:nvSpPr>
            <p:cNvPr id="55" name="Rounded Rectangle 8">
              <a:extLst>
                <a:ext uri="{FF2B5EF4-FFF2-40B4-BE49-F238E27FC236}">
                  <a16:creationId xmlns:a16="http://schemas.microsoft.com/office/drawing/2014/main" id="{646490ED-B374-49A9-A855-5190D3CA5430}"/>
                </a:ext>
              </a:extLst>
            </p:cNvPr>
            <p:cNvSpPr/>
            <p:nvPr/>
          </p:nvSpPr>
          <p:spPr bwMode="auto">
            <a:xfrm>
              <a:off x="7195297" y="1888325"/>
              <a:ext cx="1175119" cy="1031224"/>
            </a:xfrm>
            <a:prstGeom prst="roundRect">
              <a:avLst/>
            </a:prstGeom>
            <a:noFill/>
            <a:ln w="19050" cap="flat" cmpd="sng" algn="ctr">
              <a:solidFill>
                <a:srgbClr val="FFFFFF"/>
              </a:solidFill>
              <a:prstDash val="sysDot"/>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ounded Rectangle 8">
              <a:extLst>
                <a:ext uri="{FF2B5EF4-FFF2-40B4-BE49-F238E27FC236}">
                  <a16:creationId xmlns:a16="http://schemas.microsoft.com/office/drawing/2014/main" id="{710442CF-4A1F-4661-912E-DB2D1820B5AE}"/>
                </a:ext>
              </a:extLst>
            </p:cNvPr>
            <p:cNvSpPr/>
            <p:nvPr/>
          </p:nvSpPr>
          <p:spPr bwMode="auto">
            <a:xfrm>
              <a:off x="8712473" y="1872990"/>
              <a:ext cx="1175119" cy="1031224"/>
            </a:xfrm>
            <a:prstGeom prst="roundRect">
              <a:avLst/>
            </a:prstGeom>
            <a:noFill/>
            <a:ln w="19050" cap="flat" cmpd="sng" algn="ctr">
              <a:solidFill>
                <a:srgbClr val="FFFFFF"/>
              </a:solidFill>
              <a:prstDash val="sysDot"/>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Rounded Rectangle 8">
              <a:extLst>
                <a:ext uri="{FF2B5EF4-FFF2-40B4-BE49-F238E27FC236}">
                  <a16:creationId xmlns:a16="http://schemas.microsoft.com/office/drawing/2014/main" id="{E8AEAA33-0A57-4FE3-8AFD-E806EE6F4CE1}"/>
                </a:ext>
              </a:extLst>
            </p:cNvPr>
            <p:cNvSpPr/>
            <p:nvPr/>
          </p:nvSpPr>
          <p:spPr bwMode="auto">
            <a:xfrm>
              <a:off x="10374546" y="1879350"/>
              <a:ext cx="1175119" cy="1031224"/>
            </a:xfrm>
            <a:prstGeom prst="roundRect">
              <a:avLst/>
            </a:prstGeom>
            <a:noFill/>
            <a:ln w="19050" cap="flat" cmpd="sng" algn="ctr">
              <a:solidFill>
                <a:srgbClr val="FFFFFF"/>
              </a:solidFill>
              <a:prstDash val="sysDot"/>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TextBox 59">
              <a:extLst>
                <a:ext uri="{FF2B5EF4-FFF2-40B4-BE49-F238E27FC236}">
                  <a16:creationId xmlns:a16="http://schemas.microsoft.com/office/drawing/2014/main" id="{B37A719C-DCBF-4C3D-AE7D-C537E478E317}"/>
                </a:ext>
              </a:extLst>
            </p:cNvPr>
            <p:cNvSpPr txBox="1"/>
            <p:nvPr/>
          </p:nvSpPr>
          <p:spPr>
            <a:xfrm>
              <a:off x="7318409" y="1547807"/>
              <a:ext cx="790922" cy="433965"/>
            </a:xfrm>
            <a:prstGeom prst="rect">
              <a:avLst/>
            </a:prstGeom>
            <a:noFill/>
          </p:spPr>
          <p:txBody>
            <a:bodyPr wrap="none" lIns="182880" tIns="146304" rIns="182880" bIns="146304" rtlCol="0">
              <a:spAutoFit/>
            </a:bodyPr>
            <a:lstStyle/>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ZONE 1</a:t>
              </a:r>
            </a:p>
          </p:txBody>
        </p:sp>
        <p:sp>
          <p:nvSpPr>
            <p:cNvPr id="61" name="TextBox 60">
              <a:extLst>
                <a:ext uri="{FF2B5EF4-FFF2-40B4-BE49-F238E27FC236}">
                  <a16:creationId xmlns:a16="http://schemas.microsoft.com/office/drawing/2014/main" id="{6AEA161F-4C9E-422F-9E0A-55B68B1BC203}"/>
                </a:ext>
              </a:extLst>
            </p:cNvPr>
            <p:cNvSpPr txBox="1"/>
            <p:nvPr/>
          </p:nvSpPr>
          <p:spPr>
            <a:xfrm>
              <a:off x="8874823" y="1523400"/>
              <a:ext cx="810158" cy="433965"/>
            </a:xfrm>
            <a:prstGeom prst="rect">
              <a:avLst/>
            </a:prstGeom>
            <a:noFill/>
          </p:spPr>
          <p:txBody>
            <a:bodyPr wrap="none" lIns="182880" tIns="146304" rIns="182880" bIns="146304" rtlCol="0">
              <a:spAutoFit/>
            </a:bodyPr>
            <a:lstStyle/>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ZONE 2</a:t>
              </a:r>
            </a:p>
          </p:txBody>
        </p:sp>
        <p:sp>
          <p:nvSpPr>
            <p:cNvPr id="62" name="TextBox 61">
              <a:extLst>
                <a:ext uri="{FF2B5EF4-FFF2-40B4-BE49-F238E27FC236}">
                  <a16:creationId xmlns:a16="http://schemas.microsoft.com/office/drawing/2014/main" id="{78CEAA80-BD76-4881-8BD8-24BEF7E3F107}"/>
                </a:ext>
              </a:extLst>
            </p:cNvPr>
            <p:cNvSpPr txBox="1"/>
            <p:nvPr/>
          </p:nvSpPr>
          <p:spPr>
            <a:xfrm>
              <a:off x="10514734" y="1523400"/>
              <a:ext cx="810158" cy="433965"/>
            </a:xfrm>
            <a:prstGeom prst="rect">
              <a:avLst/>
            </a:prstGeom>
            <a:noFill/>
          </p:spPr>
          <p:txBody>
            <a:bodyPr wrap="none" lIns="182880" tIns="146304" rIns="182880" bIns="146304" rtlCol="0">
              <a:spAutoFit/>
            </a:bodyPr>
            <a:lstStyle/>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ZONE 3</a:t>
              </a:r>
            </a:p>
          </p:txBody>
        </p:sp>
        <p:sp>
          <p:nvSpPr>
            <p:cNvPr id="64" name="Rounded Rectangle 8">
              <a:extLst>
                <a:ext uri="{FF2B5EF4-FFF2-40B4-BE49-F238E27FC236}">
                  <a16:creationId xmlns:a16="http://schemas.microsoft.com/office/drawing/2014/main" id="{5E3FC02F-435E-49C2-9BF6-FEF45B05D811}"/>
                </a:ext>
              </a:extLst>
            </p:cNvPr>
            <p:cNvSpPr/>
            <p:nvPr/>
          </p:nvSpPr>
          <p:spPr bwMode="auto">
            <a:xfrm>
              <a:off x="7053944" y="1547807"/>
              <a:ext cx="4648122" cy="1515167"/>
            </a:xfrm>
            <a:prstGeom prst="roundRect">
              <a:avLst/>
            </a:prstGeom>
            <a:noFill/>
            <a:ln w="19050" cap="flat" cmpd="sng" algn="ctr">
              <a:solidFill>
                <a:srgbClr val="FFFFFF"/>
              </a:solidFill>
              <a:prstDash val="sysDot"/>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143351752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E1A39-50E3-4904-BBF8-4A32A47D3C39}"/>
              </a:ext>
            </a:extLst>
          </p:cNvPr>
          <p:cNvSpPr>
            <a:spLocks noGrp="1"/>
          </p:cNvSpPr>
          <p:nvPr>
            <p:ph type="title"/>
          </p:nvPr>
        </p:nvSpPr>
        <p:spPr/>
        <p:txBody>
          <a:bodyPr>
            <a:normAutofit fontScale="90000"/>
          </a:bodyPr>
          <a:lstStyle/>
          <a:p>
            <a:r>
              <a:rPr lang="en-US" dirty="0"/>
              <a:t>Availability Zones </a:t>
            </a:r>
          </a:p>
        </p:txBody>
      </p:sp>
      <p:sp>
        <p:nvSpPr>
          <p:cNvPr id="3" name="Text Placeholder 2">
            <a:extLst>
              <a:ext uri="{FF2B5EF4-FFF2-40B4-BE49-F238E27FC236}">
                <a16:creationId xmlns:a16="http://schemas.microsoft.com/office/drawing/2014/main" id="{90642EF1-E8A8-4B9C-8C95-F30A7599B843}"/>
              </a:ext>
            </a:extLst>
          </p:cNvPr>
          <p:cNvSpPr>
            <a:spLocks noGrp="1"/>
          </p:cNvSpPr>
          <p:nvPr>
            <p:ph type="body" sz="quarter" idx="10"/>
          </p:nvPr>
        </p:nvSpPr>
        <p:spPr>
          <a:xfrm>
            <a:off x="585216" y="1447799"/>
            <a:ext cx="5205983" cy="2979277"/>
          </a:xfrm>
        </p:spPr>
        <p:txBody>
          <a:bodyPr/>
          <a:lstStyle/>
          <a:p>
            <a:r>
              <a:rPr lang="en-US" sz="2000" dirty="0"/>
              <a:t>99.99% availability</a:t>
            </a:r>
          </a:p>
          <a:p>
            <a:r>
              <a:rPr lang="en-US" sz="2000" dirty="0"/>
              <a:t>Physically separated</a:t>
            </a:r>
          </a:p>
          <a:p>
            <a:r>
              <a:rPr lang="en-US" sz="2000" dirty="0"/>
              <a:t>Independent power, networking, and cooling</a:t>
            </a:r>
          </a:p>
          <a:p>
            <a:r>
              <a:rPr lang="en-US" sz="2000" dirty="0"/>
              <a:t>Close enough to provide regional latency for synchronous data replication</a:t>
            </a:r>
          </a:p>
          <a:p>
            <a:r>
              <a:rPr lang="en-US" sz="2000" dirty="0"/>
              <a:t>Assign VMs or scale sets to specific zones, or spread across zones</a:t>
            </a:r>
          </a:p>
          <a:p>
            <a:r>
              <a:rPr lang="en-US" sz="2000" dirty="0"/>
              <a:t>Zone redundant load balancer and public IP address</a:t>
            </a:r>
          </a:p>
          <a:p>
            <a:r>
              <a:rPr lang="en-US" sz="2000" dirty="0"/>
              <a:t>Check for support in your planned regions</a:t>
            </a:r>
          </a:p>
        </p:txBody>
      </p:sp>
      <p:pic>
        <p:nvPicPr>
          <p:cNvPr id="43" name="Picture 42">
            <a:extLst>
              <a:ext uri="{FF2B5EF4-FFF2-40B4-BE49-F238E27FC236}">
                <a16:creationId xmlns:a16="http://schemas.microsoft.com/office/drawing/2014/main" id="{074A52B1-F85B-4F32-B776-9CDB89049BAE}"/>
              </a:ext>
            </a:extLst>
          </p:cNvPr>
          <p:cNvPicPr/>
          <p:nvPr/>
        </p:nvPicPr>
        <p:blipFill>
          <a:blip r:embed="rId3">
            <a:extLst>
              <a:ext uri="{28A0092B-C50C-407E-A947-70E740481C1C}">
                <a14:useLocalDpi xmlns:a14="http://schemas.microsoft.com/office/drawing/2010/main" val="0"/>
              </a:ext>
            </a:extLst>
          </a:blip>
          <a:stretch>
            <a:fillRect/>
          </a:stretch>
        </p:blipFill>
        <p:spPr>
          <a:xfrm>
            <a:off x="5925248" y="2242415"/>
            <a:ext cx="5678488" cy="3029239"/>
          </a:xfrm>
          <a:prstGeom prst="rect">
            <a:avLst/>
          </a:prstGeom>
          <a:ln>
            <a:solidFill>
              <a:schemeClr val="tx1"/>
            </a:solidFill>
          </a:ln>
        </p:spPr>
      </p:pic>
    </p:spTree>
    <p:extLst>
      <p:ext uri="{BB962C8B-B14F-4D97-AF65-F5344CB8AC3E}">
        <p14:creationId xmlns:p14="http://schemas.microsoft.com/office/powerpoint/2010/main" val="362932251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6B3D-75D7-CC40-B6A1-81B19EBE07AB}"/>
              </a:ext>
            </a:extLst>
          </p:cNvPr>
          <p:cNvSpPr>
            <a:spLocks noGrp="1"/>
          </p:cNvSpPr>
          <p:nvPr>
            <p:ph type="title"/>
          </p:nvPr>
        </p:nvSpPr>
        <p:spPr/>
        <p:txBody>
          <a:bodyPr/>
          <a:lstStyle/>
          <a:p>
            <a:r>
              <a:rPr lang="en-US" dirty="0"/>
              <a:t>Why Cloud</a:t>
            </a:r>
          </a:p>
        </p:txBody>
      </p:sp>
      <p:sp>
        <p:nvSpPr>
          <p:cNvPr id="5" name="Content Placeholder 4">
            <a:extLst>
              <a:ext uri="{FF2B5EF4-FFF2-40B4-BE49-F238E27FC236}">
                <a16:creationId xmlns:a16="http://schemas.microsoft.com/office/drawing/2014/main" id="{A2F4AAF6-5A76-4EDE-8FF9-3F27FB398B3F}"/>
              </a:ext>
            </a:extLst>
          </p:cNvPr>
          <p:cNvSpPr>
            <a:spLocks noGrp="1"/>
          </p:cNvSpPr>
          <p:nvPr>
            <p:ph idx="1"/>
          </p:nvPr>
        </p:nvSpPr>
        <p:spPr/>
        <p:txBody>
          <a:bodyPr>
            <a:noAutofit/>
          </a:bodyPr>
          <a:lstStyle/>
          <a:p>
            <a:r>
              <a:rPr lang="en-US" sz="1800" b="1" dirty="0"/>
              <a:t>Scalability. </a:t>
            </a:r>
            <a:r>
              <a:rPr lang="en-US" sz="1800" dirty="0"/>
              <a:t>On-premises solutions are rather difficult to scale, as the type of hardware needed depends on your application’s demands. If your app experiences heavy traffic, you might need to significantly upgrade on-premises hardware. This problem doesn’t exist with a cloud service, which you can quickly scale up or down with a few clicks. Cloud services are a perfect solution for handling peak loads. With cloud-based services, businesses can use whatever computing resources they need.</a:t>
            </a:r>
          </a:p>
          <a:p>
            <a:r>
              <a:rPr lang="en-US" sz="1800" b="1" dirty="0"/>
              <a:t>Cost-effectiveness. </a:t>
            </a:r>
            <a:r>
              <a:rPr lang="en-US" sz="1800" dirty="0"/>
              <a:t>Cloud computing removes hardware expenses, as hardware is provided by a vendor. There’s no need to buy, install, configure, and maintain servers, databases, and other components of your runtime environment. Moreover, using cloud-based solutions, you pay only for what you use, so if you don’t need extra resources you can simply scale down and not pay for them.</a:t>
            </a:r>
          </a:p>
          <a:p>
            <a:r>
              <a:rPr lang="en-US" sz="1800" b="1" dirty="0"/>
              <a:t>Immediate availability. </a:t>
            </a:r>
            <a:r>
              <a:rPr lang="en-US" sz="1800" dirty="0"/>
              <a:t>Cloud solutions are available as soon as you’ve paid for them, so you can start using a cloud service right away. There’s no need to install and configure hardware.</a:t>
            </a:r>
          </a:p>
          <a:p>
            <a:r>
              <a:rPr lang="en-US" sz="1800" b="1" dirty="0"/>
              <a:t>Performance. </a:t>
            </a:r>
            <a:r>
              <a:rPr lang="en-US" sz="1800" dirty="0"/>
              <a:t>Cloud companies equip their data centers with high-performance computing infrastructure that guarantees low network latency for your applications.</a:t>
            </a:r>
          </a:p>
          <a:p>
            <a:r>
              <a:rPr lang="en-US" sz="1800" b="1" dirty="0"/>
              <a:t>Security. </a:t>
            </a:r>
            <a:r>
              <a:rPr lang="en-US" sz="1800" dirty="0"/>
              <a:t>Cloud infrastructure is kept in safe data centers to ensure a top level of security. Data is backed up and can easily be recovered. Moreover, cloud vendors ensure the security of your data by using networking firewalls, encryption, and sophisticated tools for detecting cybercrime and fraud.</a:t>
            </a:r>
          </a:p>
          <a:p>
            <a:endParaRPr lang="en-ZA" sz="1800" dirty="0"/>
          </a:p>
        </p:txBody>
      </p:sp>
    </p:spTree>
    <p:extLst>
      <p:ext uri="{BB962C8B-B14F-4D97-AF65-F5344CB8AC3E}">
        <p14:creationId xmlns:p14="http://schemas.microsoft.com/office/powerpoint/2010/main" val="2531078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Azure App Service</a:t>
            </a:r>
          </a:p>
        </p:txBody>
      </p:sp>
      <p:sp>
        <p:nvSpPr>
          <p:cNvPr id="6" name="Text Placeholder 6">
            <a:extLst>
              <a:ext uri="{FF2B5EF4-FFF2-40B4-BE49-F238E27FC236}">
                <a16:creationId xmlns:a16="http://schemas.microsoft.com/office/drawing/2014/main" id="{5EC3A76F-ABC9-0C43-8791-1F70E57ABEF9}"/>
              </a:ext>
            </a:extLst>
          </p:cNvPr>
          <p:cNvSpPr>
            <a:spLocks noGrp="1"/>
          </p:cNvSpPr>
          <p:nvPr>
            <p:ph type="body" sz="quarter" idx="10"/>
          </p:nvPr>
        </p:nvSpPr>
        <p:spPr>
          <a:xfrm>
            <a:off x="4465698" y="1212850"/>
            <a:ext cx="7696140" cy="3257815"/>
          </a:xfrm>
        </p:spPr>
        <p:txBody>
          <a:bodyPr/>
          <a:lstStyle/>
          <a:p>
            <a:r>
              <a:rPr lang="en-US" sz="2800" dirty="0"/>
              <a:t>A PaaS Application platform for delivering modern enterprise apps across cloud, on-prem, and mobile devices.  </a:t>
            </a:r>
          </a:p>
          <a:p>
            <a:endParaRPr lang="en-US" sz="1100" dirty="0"/>
          </a:p>
          <a:p>
            <a:r>
              <a:rPr lang="en-US" sz="2800" dirty="0"/>
              <a:t>Delivered as an integrated offering that includes features and capabilities from a number of existing Azure services.</a:t>
            </a:r>
          </a:p>
          <a:p>
            <a:endParaRPr lang="en-US" sz="2800" dirty="0"/>
          </a:p>
        </p:txBody>
      </p:sp>
      <p:grpSp>
        <p:nvGrpSpPr>
          <p:cNvPr id="7" name="Group 6">
            <a:extLst>
              <a:ext uri="{FF2B5EF4-FFF2-40B4-BE49-F238E27FC236}">
                <a16:creationId xmlns:a16="http://schemas.microsoft.com/office/drawing/2014/main" id="{A8FEAFD5-4C0E-AB49-9AD4-675A741BFCDA}"/>
              </a:ext>
            </a:extLst>
          </p:cNvPr>
          <p:cNvGrpSpPr/>
          <p:nvPr/>
        </p:nvGrpSpPr>
        <p:grpSpPr>
          <a:xfrm>
            <a:off x="473502" y="1400459"/>
            <a:ext cx="3759508" cy="3754415"/>
            <a:chOff x="497252" y="2269518"/>
            <a:chExt cx="3759508" cy="3754415"/>
          </a:xfrm>
        </p:grpSpPr>
        <p:sp>
          <p:nvSpPr>
            <p:cNvPr id="8" name="Rectangle: Rounded Corners 18">
              <a:extLst>
                <a:ext uri="{FF2B5EF4-FFF2-40B4-BE49-F238E27FC236}">
                  <a16:creationId xmlns:a16="http://schemas.microsoft.com/office/drawing/2014/main" id="{22FE5EA0-1626-964F-848C-CB0C5036BAE5}"/>
                </a:ext>
              </a:extLst>
            </p:cNvPr>
            <p:cNvSpPr/>
            <p:nvPr/>
          </p:nvSpPr>
          <p:spPr bwMode="auto">
            <a:xfrm>
              <a:off x="497252" y="2269518"/>
              <a:ext cx="3759508" cy="3754415"/>
            </a:xfrm>
            <a:prstGeom prst="roundRect">
              <a:avLst>
                <a:gd name="adj" fmla="val 7884"/>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5439">
                      <a:srgbClr val="F8F8F8"/>
                    </a:gs>
                    <a:gs pos="10000">
                      <a:srgbClr val="F8F8F8"/>
                    </a:gs>
                  </a:gsLst>
                  <a:lin ang="5400000" scaled="0"/>
                </a:gradFill>
              </a:endParaRPr>
            </a:p>
          </p:txBody>
        </p:sp>
        <p:grpSp>
          <p:nvGrpSpPr>
            <p:cNvPr id="9" name="Group 8">
              <a:extLst>
                <a:ext uri="{FF2B5EF4-FFF2-40B4-BE49-F238E27FC236}">
                  <a16:creationId xmlns:a16="http://schemas.microsoft.com/office/drawing/2014/main" id="{41D2B0B2-B300-9848-AB48-F1EAE1E4F914}"/>
                </a:ext>
              </a:extLst>
            </p:cNvPr>
            <p:cNvGrpSpPr/>
            <p:nvPr/>
          </p:nvGrpSpPr>
          <p:grpSpPr>
            <a:xfrm>
              <a:off x="706190" y="2487915"/>
              <a:ext cx="3341632" cy="3326412"/>
              <a:chOff x="827088" y="-3463925"/>
              <a:chExt cx="3833812" cy="3816350"/>
            </a:xfrm>
          </p:grpSpPr>
          <p:sp>
            <p:nvSpPr>
              <p:cNvPr id="10" name="Freeform 5">
                <a:extLst>
                  <a:ext uri="{FF2B5EF4-FFF2-40B4-BE49-F238E27FC236}">
                    <a16:creationId xmlns:a16="http://schemas.microsoft.com/office/drawing/2014/main" id="{FD591543-C2D9-CF49-A16E-327E27EB9A0A}"/>
                  </a:ext>
                </a:extLst>
              </p:cNvPr>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endParaRPr lang="en-US" kern="0">
                  <a:solidFill>
                    <a:srgbClr val="FFFFFF"/>
                  </a:solidFill>
                  <a:latin typeface="Segoe UI Light" charset="0"/>
                </a:endParaRPr>
              </a:p>
            </p:txBody>
          </p:sp>
          <p:sp>
            <p:nvSpPr>
              <p:cNvPr id="11" name="Freeform 6">
                <a:extLst>
                  <a:ext uri="{FF2B5EF4-FFF2-40B4-BE49-F238E27FC236}">
                    <a16:creationId xmlns:a16="http://schemas.microsoft.com/office/drawing/2014/main" id="{4E62E10D-4932-4E4E-A324-28882C971860}"/>
                  </a:ext>
                </a:extLst>
              </p:cNvPr>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endParaRPr lang="en-US" kern="0">
                  <a:solidFill>
                    <a:srgbClr val="FFFFFF"/>
                  </a:solidFill>
                  <a:latin typeface="Segoe UI Light" charset="0"/>
                </a:endParaRPr>
              </a:p>
            </p:txBody>
          </p:sp>
          <p:sp>
            <p:nvSpPr>
              <p:cNvPr id="12" name="Freeform 7">
                <a:extLst>
                  <a:ext uri="{FF2B5EF4-FFF2-40B4-BE49-F238E27FC236}">
                    <a16:creationId xmlns:a16="http://schemas.microsoft.com/office/drawing/2014/main" id="{F6B837B5-9FDF-264B-8660-5E40D1B63C70}"/>
                  </a:ext>
                </a:extLst>
              </p:cNvPr>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defRPr/>
                </a:pPr>
                <a:endParaRPr lang="en-US" kern="0">
                  <a:solidFill>
                    <a:srgbClr val="FFFFFF"/>
                  </a:solidFill>
                  <a:latin typeface="Segoe UI Light" charset="0"/>
                </a:endParaRPr>
              </a:p>
            </p:txBody>
          </p:sp>
          <p:sp>
            <p:nvSpPr>
              <p:cNvPr id="13" name="Freeform 8">
                <a:extLst>
                  <a:ext uri="{FF2B5EF4-FFF2-40B4-BE49-F238E27FC236}">
                    <a16:creationId xmlns:a16="http://schemas.microsoft.com/office/drawing/2014/main" id="{464A2E71-66D6-984C-B693-CE2244EE9727}"/>
                  </a:ext>
                </a:extLst>
              </p:cNvPr>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endParaRPr lang="en-US" kern="0">
                  <a:solidFill>
                    <a:srgbClr val="FFFFFF"/>
                  </a:solidFill>
                  <a:latin typeface="Segoe UI Light" charset="0"/>
                </a:endParaRPr>
              </a:p>
            </p:txBody>
          </p:sp>
          <p:sp>
            <p:nvSpPr>
              <p:cNvPr id="14" name="Freeform 9">
                <a:extLst>
                  <a:ext uri="{FF2B5EF4-FFF2-40B4-BE49-F238E27FC236}">
                    <a16:creationId xmlns:a16="http://schemas.microsoft.com/office/drawing/2014/main" id="{08C90450-A409-AF4C-9B86-3890A424CC69}"/>
                  </a:ext>
                </a:extLst>
              </p:cNvPr>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no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defRPr/>
                </a:pPr>
                <a:endParaRPr lang="en-US" kern="0">
                  <a:solidFill>
                    <a:srgbClr val="FFFFFF"/>
                  </a:solidFill>
                  <a:latin typeface="Segoe UI Light" charset="0"/>
                </a:endParaRPr>
              </a:p>
            </p:txBody>
          </p:sp>
          <p:sp>
            <p:nvSpPr>
              <p:cNvPr id="15" name="Freeform 10">
                <a:extLst>
                  <a:ext uri="{FF2B5EF4-FFF2-40B4-BE49-F238E27FC236}">
                    <a16:creationId xmlns:a16="http://schemas.microsoft.com/office/drawing/2014/main" id="{4C10FF6E-5D6C-074A-A082-23AF67E00D6C}"/>
                  </a:ext>
                </a:extLst>
              </p:cNvPr>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no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defRPr/>
                </a:pPr>
                <a:endParaRPr lang="en-US" kern="0">
                  <a:solidFill>
                    <a:srgbClr val="FFFFFF"/>
                  </a:solidFill>
                  <a:latin typeface="Segoe UI Light" charset="0"/>
                </a:endParaRPr>
              </a:p>
            </p:txBody>
          </p:sp>
          <p:sp>
            <p:nvSpPr>
              <p:cNvPr id="16" name="Freeform 11">
                <a:extLst>
                  <a:ext uri="{FF2B5EF4-FFF2-40B4-BE49-F238E27FC236}">
                    <a16:creationId xmlns:a16="http://schemas.microsoft.com/office/drawing/2014/main" id="{4CB0E47B-7407-3643-8FB7-B450BB97CA7B}"/>
                  </a:ext>
                </a:extLst>
              </p:cNvPr>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no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defRPr/>
                </a:pPr>
                <a:endParaRPr lang="en-US" kern="0">
                  <a:solidFill>
                    <a:srgbClr val="FFFFFF"/>
                  </a:solidFill>
                  <a:latin typeface="Segoe UI Light" charset="0"/>
                </a:endParaRPr>
              </a:p>
            </p:txBody>
          </p:sp>
          <p:sp>
            <p:nvSpPr>
              <p:cNvPr id="17" name="Freeform 12">
                <a:extLst>
                  <a:ext uri="{FF2B5EF4-FFF2-40B4-BE49-F238E27FC236}">
                    <a16:creationId xmlns:a16="http://schemas.microsoft.com/office/drawing/2014/main" id="{8475D425-A47B-1443-AE5D-75A2D0349FC7}"/>
                  </a:ext>
                </a:extLst>
              </p:cNvPr>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no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defRPr/>
                </a:pPr>
                <a:endParaRPr lang="en-US" kern="0">
                  <a:solidFill>
                    <a:srgbClr val="FFFFFF"/>
                  </a:solidFill>
                  <a:latin typeface="Segoe UI Light" charset="0"/>
                </a:endParaRPr>
              </a:p>
            </p:txBody>
          </p:sp>
        </p:grpSp>
      </p:grpSp>
      <p:sp>
        <p:nvSpPr>
          <p:cNvPr id="18" name="Rectangle 17">
            <a:extLst>
              <a:ext uri="{FF2B5EF4-FFF2-40B4-BE49-F238E27FC236}">
                <a16:creationId xmlns:a16="http://schemas.microsoft.com/office/drawing/2014/main" id="{73F611B9-7A20-4349-A8DE-F5A05468013E}"/>
              </a:ext>
            </a:extLst>
          </p:cNvPr>
          <p:cNvSpPr/>
          <p:nvPr/>
        </p:nvSpPr>
        <p:spPr bwMode="auto">
          <a:xfrm>
            <a:off x="4656572" y="4466544"/>
            <a:ext cx="1994274" cy="95744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a:r>
              <a:rPr lang="en-US" sz="2000" dirty="0">
                <a:solidFill>
                  <a:schemeClr val="bg2">
                    <a:lumMod val="25000"/>
                  </a:schemeClr>
                </a:solidFill>
              </a:rPr>
              <a:t>Enterprise </a:t>
            </a:r>
            <a:br>
              <a:rPr lang="en-US" sz="2000" dirty="0">
                <a:solidFill>
                  <a:schemeClr val="bg2">
                    <a:lumMod val="25000"/>
                  </a:schemeClr>
                </a:solidFill>
              </a:rPr>
            </a:br>
            <a:r>
              <a:rPr lang="en-US" sz="2000" dirty="0">
                <a:solidFill>
                  <a:schemeClr val="bg2">
                    <a:lumMod val="25000"/>
                  </a:schemeClr>
                </a:solidFill>
              </a:rPr>
              <a:t>Grade Apps</a:t>
            </a:r>
          </a:p>
        </p:txBody>
      </p:sp>
      <p:sp>
        <p:nvSpPr>
          <p:cNvPr id="19" name="Rectangle 18">
            <a:extLst>
              <a:ext uri="{FF2B5EF4-FFF2-40B4-BE49-F238E27FC236}">
                <a16:creationId xmlns:a16="http://schemas.microsoft.com/office/drawing/2014/main" id="{648CAC48-DAC8-B34D-9FBF-E85D22F5BEAA}"/>
              </a:ext>
            </a:extLst>
          </p:cNvPr>
          <p:cNvSpPr/>
          <p:nvPr/>
        </p:nvSpPr>
        <p:spPr bwMode="auto">
          <a:xfrm>
            <a:off x="6771886" y="4466544"/>
            <a:ext cx="2432155" cy="95744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a:r>
              <a:rPr lang="en-US" sz="2000" dirty="0">
                <a:solidFill>
                  <a:schemeClr val="bg2">
                    <a:lumMod val="25000"/>
                  </a:schemeClr>
                </a:solidFill>
              </a:rPr>
              <a:t>Fully Managed Platform </a:t>
            </a:r>
          </a:p>
        </p:txBody>
      </p:sp>
      <p:sp>
        <p:nvSpPr>
          <p:cNvPr id="20" name="Rectangle 19">
            <a:extLst>
              <a:ext uri="{FF2B5EF4-FFF2-40B4-BE49-F238E27FC236}">
                <a16:creationId xmlns:a16="http://schemas.microsoft.com/office/drawing/2014/main" id="{BE5FD032-CC09-EF49-809E-6931625E3A94}"/>
              </a:ext>
            </a:extLst>
          </p:cNvPr>
          <p:cNvSpPr/>
          <p:nvPr/>
        </p:nvSpPr>
        <p:spPr bwMode="auto">
          <a:xfrm>
            <a:off x="9321119" y="4466544"/>
            <a:ext cx="2432155" cy="95744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a:r>
              <a:rPr lang="en-US" sz="2000" dirty="0">
                <a:solidFill>
                  <a:schemeClr val="bg2">
                    <a:lumMod val="25000"/>
                  </a:schemeClr>
                </a:solidFill>
              </a:rPr>
              <a:t>High Productivity Development </a:t>
            </a:r>
          </a:p>
        </p:txBody>
      </p:sp>
    </p:spTree>
    <p:extLst>
      <p:ext uri="{BB962C8B-B14F-4D97-AF65-F5344CB8AC3E}">
        <p14:creationId xmlns:p14="http://schemas.microsoft.com/office/powerpoint/2010/main" val="424319929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40FEF1C7-461F-424C-9630-EEB94F154004}"/>
              </a:ext>
            </a:extLst>
          </p:cNvPr>
          <p:cNvSpPr/>
          <p:nvPr/>
        </p:nvSpPr>
        <p:spPr bwMode="auto">
          <a:xfrm>
            <a:off x="6860448" y="3116909"/>
            <a:ext cx="2225726" cy="9324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45978" tIns="146262" rIns="0" bIns="146262" numCol="1" spcCol="0" rtlCol="0" fromWordArt="0" anchor="t" anchorCtr="0" forceAA="0" compatLnSpc="1">
            <a:prstTxWarp prst="textNoShape">
              <a:avLst/>
            </a:prstTxWarp>
            <a:noAutofit/>
          </a:bodyPr>
          <a:lstStyle/>
          <a:p>
            <a:pPr defTabSz="914049">
              <a:lnSpc>
                <a:spcPct val="90000"/>
              </a:lnSpc>
              <a:defRPr/>
            </a:pPr>
            <a:r>
              <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  Logic Apps</a:t>
            </a:r>
          </a:p>
        </p:txBody>
      </p:sp>
      <p:pic>
        <p:nvPicPr>
          <p:cNvPr id="6" name="Graphic 5">
            <a:extLst>
              <a:ext uri="{FF2B5EF4-FFF2-40B4-BE49-F238E27FC236}">
                <a16:creationId xmlns:a16="http://schemas.microsoft.com/office/drawing/2014/main" id="{E273D47D-D6B8-654A-9254-DB7C6E93A8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54349" y="3298070"/>
            <a:ext cx="3584427" cy="2775633"/>
          </a:xfrm>
          <a:prstGeom prst="rect">
            <a:avLst/>
          </a:prstGeom>
        </p:spPr>
      </p:pic>
      <p:sp>
        <p:nvSpPr>
          <p:cNvPr id="4" name="Title 3"/>
          <p:cNvSpPr>
            <a:spLocks noGrp="1"/>
          </p:cNvSpPr>
          <p:nvPr>
            <p:ph type="title"/>
          </p:nvPr>
        </p:nvSpPr>
        <p:spPr/>
        <p:txBody>
          <a:bodyPr>
            <a:normAutofit fontScale="90000"/>
          </a:bodyPr>
          <a:lstStyle/>
          <a:p>
            <a:r>
              <a:rPr lang="en-US" dirty="0"/>
              <a:t>An end-to-end Application PaaS Platform</a:t>
            </a:r>
          </a:p>
        </p:txBody>
      </p:sp>
      <p:sp>
        <p:nvSpPr>
          <p:cNvPr id="21" name="Rectangle 20">
            <a:extLst>
              <a:ext uri="{FF2B5EF4-FFF2-40B4-BE49-F238E27FC236}">
                <a16:creationId xmlns:a16="http://schemas.microsoft.com/office/drawing/2014/main" id="{979664B1-4862-A046-9CDE-235720B9D9FB}"/>
              </a:ext>
            </a:extLst>
          </p:cNvPr>
          <p:cNvSpPr/>
          <p:nvPr/>
        </p:nvSpPr>
        <p:spPr>
          <a:xfrm>
            <a:off x="2257155" y="5187366"/>
            <a:ext cx="9091521" cy="12774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lnSpc>
                <a:spcPct val="90000"/>
              </a:lnSpc>
              <a:defRPr/>
            </a:pPr>
            <a:endParaRPr lang="en-US" sz="1836" dirty="0">
              <a:solidFill>
                <a:prstClr val="white"/>
              </a:solidFill>
              <a:latin typeface="Calibri" panose="020F0502020204030204"/>
            </a:endParaRPr>
          </a:p>
        </p:txBody>
      </p:sp>
      <p:sp>
        <p:nvSpPr>
          <p:cNvPr id="22" name="TextBox 21">
            <a:extLst>
              <a:ext uri="{FF2B5EF4-FFF2-40B4-BE49-F238E27FC236}">
                <a16:creationId xmlns:a16="http://schemas.microsoft.com/office/drawing/2014/main" id="{744B5D59-1711-4848-A47C-8CA260127C1A}"/>
              </a:ext>
            </a:extLst>
          </p:cNvPr>
          <p:cNvSpPr txBox="1"/>
          <p:nvPr/>
        </p:nvSpPr>
        <p:spPr>
          <a:xfrm>
            <a:off x="471562" y="1350392"/>
            <a:ext cx="1819333" cy="424732"/>
          </a:xfrm>
          <a:prstGeom prst="rect">
            <a:avLst/>
          </a:prstGeom>
        </p:spPr>
        <p:txBody>
          <a:bodyPr wrap="none" lIns="186494" rIns="186494" rtlCol="0">
            <a:spAutoFit/>
          </a:bodyPr>
          <a:lstStyle>
            <a:defPPr>
              <a:defRPr lang="en-US"/>
            </a:defPPr>
            <a:lvl1pPr algn="ctr" defTabSz="914367">
              <a:lnSpc>
                <a:spcPct val="90000"/>
              </a:lnSpc>
              <a:spcAft>
                <a:spcPts val="588"/>
              </a:spcAft>
              <a:defRPr sz="2400">
                <a:gradFill>
                  <a:gsLst>
                    <a:gs pos="730">
                      <a:schemeClr val="tx1"/>
                    </a:gs>
                    <a:gs pos="55000">
                      <a:schemeClr val="tx1"/>
                    </a:gs>
                  </a:gsLst>
                  <a:lin ang="5400000" scaled="1"/>
                </a:gradFill>
                <a:latin typeface="Segoe UI Semilight" panose="020B0402040204020203" pitchFamily="34" charset="0"/>
                <a:cs typeface="Segoe UI Semilight" panose="020B0402040204020203" pitchFamily="34" charset="0"/>
              </a:defRPr>
            </a:lvl1pPr>
          </a:lstStyle>
          <a:p>
            <a:pPr algn="r" defTabSz="932384">
              <a:spcAft>
                <a:spcPts val="600"/>
              </a:spcAft>
              <a:defRPr/>
            </a:pPr>
            <a:r>
              <a:rPr lang="en-US" kern="0" dirty="0">
                <a:solidFill>
                  <a:schemeClr val="bg1"/>
                </a:solidFill>
                <a:latin typeface="Segoe UI Semibold" panose="020B0702040204020203" pitchFamily="34" charset="0"/>
                <a:cs typeface="Segoe UI Semibold" panose="020B0702040204020203" pitchFamily="34" charset="0"/>
              </a:rPr>
              <a:t>SOLUTIONS</a:t>
            </a:r>
          </a:p>
        </p:txBody>
      </p:sp>
      <p:sp>
        <p:nvSpPr>
          <p:cNvPr id="23" name="TextBox 22">
            <a:extLst>
              <a:ext uri="{FF2B5EF4-FFF2-40B4-BE49-F238E27FC236}">
                <a16:creationId xmlns:a16="http://schemas.microsoft.com/office/drawing/2014/main" id="{661217E9-DD12-D140-863E-7C50D71ECB1D}"/>
              </a:ext>
            </a:extLst>
          </p:cNvPr>
          <p:cNvSpPr txBox="1"/>
          <p:nvPr/>
        </p:nvSpPr>
        <p:spPr>
          <a:xfrm>
            <a:off x="550111" y="3108162"/>
            <a:ext cx="1542013" cy="424732"/>
          </a:xfrm>
          <a:prstGeom prst="rect">
            <a:avLst/>
          </a:prstGeom>
        </p:spPr>
        <p:txBody>
          <a:bodyPr wrap="none" lIns="186494" rIns="186494" rtlCol="0">
            <a:spAutoFit/>
          </a:bodyPr>
          <a:lstStyle>
            <a:defPPr>
              <a:defRPr lang="en-US"/>
            </a:defPPr>
            <a:lvl1pPr algn="ctr" defTabSz="914367">
              <a:lnSpc>
                <a:spcPct val="90000"/>
              </a:lnSpc>
              <a:spcAft>
                <a:spcPts val="588"/>
              </a:spcAft>
              <a:defRPr sz="2400">
                <a:gradFill>
                  <a:gsLst>
                    <a:gs pos="730">
                      <a:schemeClr val="tx1"/>
                    </a:gs>
                    <a:gs pos="55000">
                      <a:schemeClr val="tx1"/>
                    </a:gs>
                  </a:gsLst>
                  <a:lin ang="5400000" scaled="1"/>
                </a:gradFill>
                <a:latin typeface="Segoe UI Semilight" panose="020B0402040204020203" pitchFamily="34" charset="0"/>
                <a:cs typeface="Segoe UI Semilight" panose="020B0402040204020203" pitchFamily="34" charset="0"/>
              </a:defRPr>
            </a:lvl1pPr>
          </a:lstStyle>
          <a:p>
            <a:pPr algn="r" defTabSz="932384">
              <a:spcAft>
                <a:spcPts val="600"/>
              </a:spcAft>
              <a:defRPr/>
            </a:pPr>
            <a:r>
              <a:rPr lang="en-US" kern="0" dirty="0">
                <a:solidFill>
                  <a:schemeClr val="bg1"/>
                </a:solidFill>
                <a:latin typeface="Segoe UI Semibold" panose="020B0702040204020203" pitchFamily="34" charset="0"/>
                <a:cs typeface="Segoe UI Semibold" panose="020B0702040204020203" pitchFamily="34" charset="0"/>
              </a:rPr>
              <a:t>SERVICES</a:t>
            </a:r>
          </a:p>
        </p:txBody>
      </p:sp>
      <p:sp>
        <p:nvSpPr>
          <p:cNvPr id="24" name="TextBox 23">
            <a:extLst>
              <a:ext uri="{FF2B5EF4-FFF2-40B4-BE49-F238E27FC236}">
                <a16:creationId xmlns:a16="http://schemas.microsoft.com/office/drawing/2014/main" id="{9033C763-2F94-9540-86DA-EC84F6C92852}"/>
              </a:ext>
            </a:extLst>
          </p:cNvPr>
          <p:cNvSpPr txBox="1"/>
          <p:nvPr/>
        </p:nvSpPr>
        <p:spPr>
          <a:xfrm>
            <a:off x="405840" y="5187366"/>
            <a:ext cx="1768037" cy="424732"/>
          </a:xfrm>
          <a:prstGeom prst="rect">
            <a:avLst/>
          </a:prstGeom>
        </p:spPr>
        <p:txBody>
          <a:bodyPr wrap="none" lIns="186494" rIns="186494" rtlCol="0">
            <a:spAutoFit/>
          </a:bodyPr>
          <a:lstStyle/>
          <a:p>
            <a:pPr algn="r" defTabSz="932384">
              <a:lnSpc>
                <a:spcPct val="90000"/>
              </a:lnSpc>
              <a:spcAft>
                <a:spcPts val="600"/>
              </a:spcAft>
              <a:defRPr/>
            </a:pPr>
            <a:r>
              <a:rPr lang="en-US" sz="2400" kern="0" dirty="0">
                <a:solidFill>
                  <a:schemeClr val="bg1"/>
                </a:solidFill>
                <a:latin typeface="Segoe UI Semibold" panose="020B0702040204020203" pitchFamily="34" charset="0"/>
                <a:cs typeface="Segoe UI Semibold" panose="020B0702040204020203" pitchFamily="34" charset="0"/>
              </a:rPr>
              <a:t>PLATFORM</a:t>
            </a:r>
          </a:p>
        </p:txBody>
      </p:sp>
      <p:grpSp>
        <p:nvGrpSpPr>
          <p:cNvPr id="25" name="Group 24">
            <a:extLst>
              <a:ext uri="{FF2B5EF4-FFF2-40B4-BE49-F238E27FC236}">
                <a16:creationId xmlns:a16="http://schemas.microsoft.com/office/drawing/2014/main" id="{BBB32FF9-1ABD-1640-A929-D82D46211E47}"/>
              </a:ext>
            </a:extLst>
          </p:cNvPr>
          <p:cNvGrpSpPr/>
          <p:nvPr/>
        </p:nvGrpSpPr>
        <p:grpSpPr>
          <a:xfrm>
            <a:off x="2276407" y="1350392"/>
            <a:ext cx="1771695" cy="1610447"/>
            <a:chOff x="2009482" y="419099"/>
            <a:chExt cx="1737360" cy="1579237"/>
          </a:xfrm>
        </p:grpSpPr>
        <p:sp>
          <p:nvSpPr>
            <p:cNvPr id="26" name="Rectangle 25">
              <a:extLst>
                <a:ext uri="{FF2B5EF4-FFF2-40B4-BE49-F238E27FC236}">
                  <a16:creationId xmlns:a16="http://schemas.microsoft.com/office/drawing/2014/main" id="{BF3F1409-7EA9-7841-A71E-A060C58D8EE4}"/>
                </a:ext>
              </a:extLst>
            </p:cNvPr>
            <p:cNvSpPr/>
            <p:nvPr/>
          </p:nvSpPr>
          <p:spPr bwMode="auto">
            <a:xfrm>
              <a:off x="2009482" y="419099"/>
              <a:ext cx="1737360" cy="157923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800" u="sng" dirty="0">
                <a:gradFill>
                  <a:gsLst>
                    <a:gs pos="89286">
                      <a:srgbClr val="000000"/>
                    </a:gs>
                    <a:gs pos="72857">
                      <a:srgbClr val="000000"/>
                    </a:gs>
                  </a:gsLst>
                  <a:lin ang="5400000" scaled="0"/>
                </a:gradFill>
                <a:latin typeface="Segoe UI"/>
                <a:ea typeface="Segoe UI" pitchFamily="34" charset="0"/>
                <a:cs typeface="Segoe UI" pitchFamily="34" charset="0"/>
              </a:endParaRPr>
            </a:p>
          </p:txBody>
        </p:sp>
        <p:grpSp>
          <p:nvGrpSpPr>
            <p:cNvPr id="27" name="Group 26">
              <a:extLst>
                <a:ext uri="{FF2B5EF4-FFF2-40B4-BE49-F238E27FC236}">
                  <a16:creationId xmlns:a16="http://schemas.microsoft.com/office/drawing/2014/main" id="{988F9DBC-BD87-B441-B3C4-34FC7AAC1C44}"/>
                </a:ext>
              </a:extLst>
            </p:cNvPr>
            <p:cNvGrpSpPr/>
            <p:nvPr/>
          </p:nvGrpSpPr>
          <p:grpSpPr>
            <a:xfrm>
              <a:off x="2189403" y="591070"/>
              <a:ext cx="1377520" cy="1154475"/>
              <a:chOff x="2189403" y="591070"/>
              <a:chExt cx="1377520" cy="1154475"/>
            </a:xfrm>
          </p:grpSpPr>
          <p:sp>
            <p:nvSpPr>
              <p:cNvPr id="28" name="TextBox 27">
                <a:extLst>
                  <a:ext uri="{FF2B5EF4-FFF2-40B4-BE49-F238E27FC236}">
                    <a16:creationId xmlns:a16="http://schemas.microsoft.com/office/drawing/2014/main" id="{6385574D-E088-E840-8F4C-4E116DF3A8C9}"/>
                  </a:ext>
                </a:extLst>
              </p:cNvPr>
              <p:cNvSpPr txBox="1"/>
              <p:nvPr/>
            </p:nvSpPr>
            <p:spPr>
              <a:xfrm>
                <a:off x="2189403" y="1410534"/>
                <a:ext cx="1377520" cy="335011"/>
              </a:xfrm>
              <a:prstGeom prst="rect">
                <a:avLst/>
              </a:prstGeom>
              <a:noFill/>
            </p:spPr>
            <p:txBody>
              <a:bodyPr wrap="none" rtlCol="0">
                <a:spAutoFit/>
              </a:bodyPr>
              <a:lstStyle/>
              <a:p>
                <a:pPr algn="ctr" defTabSz="932384">
                  <a:lnSpc>
                    <a:spcPct val="90000"/>
                  </a:lnSpc>
                  <a:defRPr/>
                </a:pPr>
                <a:r>
                  <a:rPr lang="en-US" sz="1800" dirty="0">
                    <a:gradFill>
                      <a:gsLst>
                        <a:gs pos="98571">
                          <a:srgbClr val="505050"/>
                        </a:gs>
                        <a:gs pos="72857">
                          <a:srgbClr val="505050"/>
                        </a:gs>
                      </a:gsLst>
                      <a:lin ang="5400000" scaled="1"/>
                    </a:gradFill>
                    <a:latin typeface="Segoe UI" panose="020B0502040204020203" pitchFamily="34" charset="0"/>
                    <a:cs typeface="Segoe UI" panose="020B0502040204020203" pitchFamily="34" charset="0"/>
                  </a:rPr>
                  <a:t>eCommerce</a:t>
                </a:r>
              </a:p>
            </p:txBody>
          </p:sp>
          <p:sp>
            <p:nvSpPr>
              <p:cNvPr id="29" name="Rectangle 28">
                <a:extLst>
                  <a:ext uri="{FF2B5EF4-FFF2-40B4-BE49-F238E27FC236}">
                    <a16:creationId xmlns:a16="http://schemas.microsoft.com/office/drawing/2014/main" id="{BD1A81B3-7715-1144-9094-D7AD25FD749C}"/>
                  </a:ext>
                </a:extLst>
              </p:cNvPr>
              <p:cNvSpPr/>
              <p:nvPr/>
            </p:nvSpPr>
            <p:spPr>
              <a:xfrm>
                <a:off x="2364336" y="718640"/>
                <a:ext cx="1018684" cy="66337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algn="r" defTabSz="932418">
                  <a:lnSpc>
                    <a:spcPct val="90000"/>
                  </a:lnSpc>
                  <a:defRPr/>
                </a:pPr>
                <a:endParaRPr lang="en-US" sz="1400" kern="0" dirty="0">
                  <a:solidFill>
                    <a:sysClr val="windowText" lastClr="000000"/>
                  </a:solidFill>
                  <a:latin typeface="Segoe UI"/>
                </a:endParaRPr>
              </a:p>
            </p:txBody>
          </p:sp>
          <p:sp>
            <p:nvSpPr>
              <p:cNvPr id="30" name="Freeform 6">
                <a:extLst>
                  <a:ext uri="{FF2B5EF4-FFF2-40B4-BE49-F238E27FC236}">
                    <a16:creationId xmlns:a16="http://schemas.microsoft.com/office/drawing/2014/main" id="{E1807219-FF44-D84D-8ED7-5D61DF83F0AB}"/>
                  </a:ext>
                </a:extLst>
              </p:cNvPr>
              <p:cNvSpPr>
                <a:spLocks noChangeAspect="1" noEditPoints="1"/>
              </p:cNvSpPr>
              <p:nvPr/>
            </p:nvSpPr>
            <p:spPr bwMode="auto">
              <a:xfrm>
                <a:off x="2350215" y="591070"/>
                <a:ext cx="1055894" cy="802250"/>
              </a:xfrm>
              <a:custGeom>
                <a:avLst/>
                <a:gdLst>
                  <a:gd name="T0" fmla="*/ 235 w 238"/>
                  <a:gd name="T1" fmla="*/ 27 h 181"/>
                  <a:gd name="T2" fmla="*/ 3 w 238"/>
                  <a:gd name="T3" fmla="*/ 27 h 181"/>
                  <a:gd name="T4" fmla="*/ 0 w 238"/>
                  <a:gd name="T5" fmla="*/ 31 h 181"/>
                  <a:gd name="T6" fmla="*/ 0 w 238"/>
                  <a:gd name="T7" fmla="*/ 177 h 181"/>
                  <a:gd name="T8" fmla="*/ 3 w 238"/>
                  <a:gd name="T9" fmla="*/ 181 h 181"/>
                  <a:gd name="T10" fmla="*/ 235 w 238"/>
                  <a:gd name="T11" fmla="*/ 181 h 181"/>
                  <a:gd name="T12" fmla="*/ 238 w 238"/>
                  <a:gd name="T13" fmla="*/ 177 h 181"/>
                  <a:gd name="T14" fmla="*/ 238 w 238"/>
                  <a:gd name="T15" fmla="*/ 31 h 181"/>
                  <a:gd name="T16" fmla="*/ 235 w 238"/>
                  <a:gd name="T17" fmla="*/ 27 h 181"/>
                  <a:gd name="T18" fmla="*/ 229 w 238"/>
                  <a:gd name="T19" fmla="*/ 172 h 181"/>
                  <a:gd name="T20" fmla="*/ 9 w 238"/>
                  <a:gd name="T21" fmla="*/ 172 h 181"/>
                  <a:gd name="T22" fmla="*/ 9 w 238"/>
                  <a:gd name="T23" fmla="*/ 37 h 181"/>
                  <a:gd name="T24" fmla="*/ 229 w 238"/>
                  <a:gd name="T25" fmla="*/ 37 h 181"/>
                  <a:gd name="T26" fmla="*/ 229 w 238"/>
                  <a:gd name="T27" fmla="*/ 172 h 181"/>
                  <a:gd name="T28" fmla="*/ 229 w 238"/>
                  <a:gd name="T29" fmla="*/ 172 h 181"/>
                  <a:gd name="T30" fmla="*/ 202 w 238"/>
                  <a:gd name="T31" fmla="*/ 14 h 181"/>
                  <a:gd name="T32" fmla="*/ 197 w 238"/>
                  <a:gd name="T33" fmla="*/ 14 h 181"/>
                  <a:gd name="T34" fmla="*/ 197 w 238"/>
                  <a:gd name="T35" fmla="*/ 9 h 181"/>
                  <a:gd name="T36" fmla="*/ 202 w 238"/>
                  <a:gd name="T37" fmla="*/ 9 h 181"/>
                  <a:gd name="T38" fmla="*/ 202 w 238"/>
                  <a:gd name="T39" fmla="*/ 14 h 181"/>
                  <a:gd name="T40" fmla="*/ 202 w 238"/>
                  <a:gd name="T41" fmla="*/ 14 h 181"/>
                  <a:gd name="T42" fmla="*/ 235 w 238"/>
                  <a:gd name="T43" fmla="*/ 0 h 181"/>
                  <a:gd name="T44" fmla="*/ 3 w 238"/>
                  <a:gd name="T45" fmla="*/ 0 h 181"/>
                  <a:gd name="T46" fmla="*/ 0 w 238"/>
                  <a:gd name="T47" fmla="*/ 3 h 181"/>
                  <a:gd name="T48" fmla="*/ 0 w 238"/>
                  <a:gd name="T49" fmla="*/ 20 h 181"/>
                  <a:gd name="T50" fmla="*/ 3 w 238"/>
                  <a:gd name="T51" fmla="*/ 23 h 181"/>
                  <a:gd name="T52" fmla="*/ 235 w 238"/>
                  <a:gd name="T53" fmla="*/ 23 h 181"/>
                  <a:gd name="T54" fmla="*/ 238 w 238"/>
                  <a:gd name="T55" fmla="*/ 20 h 181"/>
                  <a:gd name="T56" fmla="*/ 238 w 238"/>
                  <a:gd name="T57" fmla="*/ 3 h 181"/>
                  <a:gd name="T58" fmla="*/ 235 w 238"/>
                  <a:gd name="T59" fmla="*/ 0 h 181"/>
                  <a:gd name="T60" fmla="*/ 189 w 238"/>
                  <a:gd name="T61" fmla="*/ 16 h 181"/>
                  <a:gd name="T62" fmla="*/ 178 w 238"/>
                  <a:gd name="T63" fmla="*/ 16 h 181"/>
                  <a:gd name="T64" fmla="*/ 178 w 238"/>
                  <a:gd name="T65" fmla="*/ 14 h 181"/>
                  <a:gd name="T66" fmla="*/ 189 w 238"/>
                  <a:gd name="T67" fmla="*/ 14 h 181"/>
                  <a:gd name="T68" fmla="*/ 189 w 238"/>
                  <a:gd name="T69" fmla="*/ 16 h 181"/>
                  <a:gd name="T70" fmla="*/ 189 w 238"/>
                  <a:gd name="T71" fmla="*/ 16 h 181"/>
                  <a:gd name="T72" fmla="*/ 203 w 238"/>
                  <a:gd name="T73" fmla="*/ 16 h 181"/>
                  <a:gd name="T74" fmla="*/ 195 w 238"/>
                  <a:gd name="T75" fmla="*/ 16 h 181"/>
                  <a:gd name="T76" fmla="*/ 195 w 238"/>
                  <a:gd name="T77" fmla="*/ 7 h 181"/>
                  <a:gd name="T78" fmla="*/ 203 w 238"/>
                  <a:gd name="T79" fmla="*/ 7 h 181"/>
                  <a:gd name="T80" fmla="*/ 203 w 238"/>
                  <a:gd name="T81" fmla="*/ 16 h 181"/>
                  <a:gd name="T82" fmla="*/ 203 w 238"/>
                  <a:gd name="T83" fmla="*/ 16 h 181"/>
                  <a:gd name="T84" fmla="*/ 223 w 238"/>
                  <a:gd name="T85" fmla="*/ 16 h 181"/>
                  <a:gd name="T86" fmla="*/ 220 w 238"/>
                  <a:gd name="T87" fmla="*/ 16 h 181"/>
                  <a:gd name="T88" fmla="*/ 218 w 238"/>
                  <a:gd name="T89" fmla="*/ 14 h 181"/>
                  <a:gd name="T90" fmla="*/ 217 w 238"/>
                  <a:gd name="T91" fmla="*/ 13 h 181"/>
                  <a:gd name="T92" fmla="*/ 214 w 238"/>
                  <a:gd name="T93" fmla="*/ 16 h 181"/>
                  <a:gd name="T94" fmla="*/ 214 w 238"/>
                  <a:gd name="T95" fmla="*/ 16 h 181"/>
                  <a:gd name="T96" fmla="*/ 211 w 238"/>
                  <a:gd name="T97" fmla="*/ 16 h 181"/>
                  <a:gd name="T98" fmla="*/ 215 w 238"/>
                  <a:gd name="T99" fmla="*/ 11 h 181"/>
                  <a:gd name="T100" fmla="*/ 211 w 238"/>
                  <a:gd name="T101" fmla="*/ 7 h 181"/>
                  <a:gd name="T102" fmla="*/ 214 w 238"/>
                  <a:gd name="T103" fmla="*/ 7 h 181"/>
                  <a:gd name="T104" fmla="*/ 217 w 238"/>
                  <a:gd name="T105" fmla="*/ 10 h 181"/>
                  <a:gd name="T106" fmla="*/ 220 w 238"/>
                  <a:gd name="T107" fmla="*/ 7 h 181"/>
                  <a:gd name="T108" fmla="*/ 223 w 238"/>
                  <a:gd name="T109" fmla="*/ 7 h 181"/>
                  <a:gd name="T110" fmla="*/ 218 w 238"/>
                  <a:gd name="T111" fmla="*/ 11 h 181"/>
                  <a:gd name="T112" fmla="*/ 223 w 238"/>
                  <a:gd name="T113" fmla="*/ 16 h 181"/>
                  <a:gd name="T114" fmla="*/ 223 w 238"/>
                  <a:gd name="T115" fmla="*/ 1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8" h="181">
                    <a:moveTo>
                      <a:pt x="235" y="27"/>
                    </a:moveTo>
                    <a:cubicBezTo>
                      <a:pt x="3" y="27"/>
                      <a:pt x="3" y="27"/>
                      <a:pt x="3" y="27"/>
                    </a:cubicBezTo>
                    <a:cubicBezTo>
                      <a:pt x="1" y="27"/>
                      <a:pt x="0" y="29"/>
                      <a:pt x="0" y="31"/>
                    </a:cubicBezTo>
                    <a:cubicBezTo>
                      <a:pt x="0" y="177"/>
                      <a:pt x="0" y="177"/>
                      <a:pt x="0" y="177"/>
                    </a:cubicBezTo>
                    <a:cubicBezTo>
                      <a:pt x="0" y="179"/>
                      <a:pt x="1" y="181"/>
                      <a:pt x="3" y="181"/>
                    </a:cubicBezTo>
                    <a:cubicBezTo>
                      <a:pt x="235" y="181"/>
                      <a:pt x="235" y="181"/>
                      <a:pt x="235" y="181"/>
                    </a:cubicBezTo>
                    <a:cubicBezTo>
                      <a:pt x="237" y="181"/>
                      <a:pt x="238" y="179"/>
                      <a:pt x="238" y="177"/>
                    </a:cubicBezTo>
                    <a:cubicBezTo>
                      <a:pt x="238" y="31"/>
                      <a:pt x="238" y="31"/>
                      <a:pt x="238" y="31"/>
                    </a:cubicBezTo>
                    <a:cubicBezTo>
                      <a:pt x="238" y="29"/>
                      <a:pt x="237" y="27"/>
                      <a:pt x="235" y="27"/>
                    </a:cubicBezTo>
                    <a:close/>
                    <a:moveTo>
                      <a:pt x="229" y="172"/>
                    </a:moveTo>
                    <a:cubicBezTo>
                      <a:pt x="9" y="172"/>
                      <a:pt x="9" y="172"/>
                      <a:pt x="9" y="172"/>
                    </a:cubicBezTo>
                    <a:cubicBezTo>
                      <a:pt x="9" y="37"/>
                      <a:pt x="9" y="37"/>
                      <a:pt x="9" y="37"/>
                    </a:cubicBezTo>
                    <a:cubicBezTo>
                      <a:pt x="229" y="37"/>
                      <a:pt x="229" y="37"/>
                      <a:pt x="229" y="37"/>
                    </a:cubicBezTo>
                    <a:cubicBezTo>
                      <a:pt x="229" y="172"/>
                      <a:pt x="229" y="172"/>
                      <a:pt x="229" y="172"/>
                    </a:cubicBezTo>
                    <a:cubicBezTo>
                      <a:pt x="229" y="172"/>
                      <a:pt x="229" y="172"/>
                      <a:pt x="229" y="172"/>
                    </a:cubicBezTo>
                    <a:close/>
                    <a:moveTo>
                      <a:pt x="202" y="14"/>
                    </a:moveTo>
                    <a:cubicBezTo>
                      <a:pt x="197" y="14"/>
                      <a:pt x="197" y="14"/>
                      <a:pt x="197" y="14"/>
                    </a:cubicBezTo>
                    <a:cubicBezTo>
                      <a:pt x="197" y="9"/>
                      <a:pt x="197" y="9"/>
                      <a:pt x="197" y="9"/>
                    </a:cubicBezTo>
                    <a:cubicBezTo>
                      <a:pt x="202" y="9"/>
                      <a:pt x="202" y="9"/>
                      <a:pt x="202" y="9"/>
                    </a:cubicBezTo>
                    <a:cubicBezTo>
                      <a:pt x="202" y="14"/>
                      <a:pt x="202" y="14"/>
                      <a:pt x="202" y="14"/>
                    </a:cubicBezTo>
                    <a:cubicBezTo>
                      <a:pt x="202" y="14"/>
                      <a:pt x="202" y="14"/>
                      <a:pt x="202" y="14"/>
                    </a:cubicBezTo>
                    <a:close/>
                    <a:moveTo>
                      <a:pt x="235" y="0"/>
                    </a:moveTo>
                    <a:cubicBezTo>
                      <a:pt x="3" y="0"/>
                      <a:pt x="3" y="0"/>
                      <a:pt x="3" y="0"/>
                    </a:cubicBezTo>
                    <a:cubicBezTo>
                      <a:pt x="1" y="0"/>
                      <a:pt x="0" y="1"/>
                      <a:pt x="0" y="3"/>
                    </a:cubicBezTo>
                    <a:cubicBezTo>
                      <a:pt x="0" y="20"/>
                      <a:pt x="0" y="20"/>
                      <a:pt x="0" y="20"/>
                    </a:cubicBezTo>
                    <a:cubicBezTo>
                      <a:pt x="0" y="22"/>
                      <a:pt x="1" y="23"/>
                      <a:pt x="3" y="23"/>
                    </a:cubicBezTo>
                    <a:cubicBezTo>
                      <a:pt x="235" y="23"/>
                      <a:pt x="235" y="23"/>
                      <a:pt x="235" y="23"/>
                    </a:cubicBezTo>
                    <a:cubicBezTo>
                      <a:pt x="237" y="23"/>
                      <a:pt x="238" y="22"/>
                      <a:pt x="238" y="20"/>
                    </a:cubicBezTo>
                    <a:cubicBezTo>
                      <a:pt x="238" y="3"/>
                      <a:pt x="238" y="3"/>
                      <a:pt x="238" y="3"/>
                    </a:cubicBezTo>
                    <a:cubicBezTo>
                      <a:pt x="238" y="1"/>
                      <a:pt x="237" y="0"/>
                      <a:pt x="235" y="0"/>
                    </a:cubicBezTo>
                    <a:close/>
                    <a:moveTo>
                      <a:pt x="189" y="16"/>
                    </a:moveTo>
                    <a:cubicBezTo>
                      <a:pt x="178" y="16"/>
                      <a:pt x="178" y="16"/>
                      <a:pt x="178" y="16"/>
                    </a:cubicBezTo>
                    <a:cubicBezTo>
                      <a:pt x="178" y="14"/>
                      <a:pt x="178" y="14"/>
                      <a:pt x="178" y="14"/>
                    </a:cubicBezTo>
                    <a:cubicBezTo>
                      <a:pt x="189" y="14"/>
                      <a:pt x="189" y="14"/>
                      <a:pt x="189" y="14"/>
                    </a:cubicBezTo>
                    <a:cubicBezTo>
                      <a:pt x="189" y="16"/>
                      <a:pt x="189" y="16"/>
                      <a:pt x="189" y="16"/>
                    </a:cubicBezTo>
                    <a:cubicBezTo>
                      <a:pt x="189" y="16"/>
                      <a:pt x="189" y="16"/>
                      <a:pt x="189" y="16"/>
                    </a:cubicBezTo>
                    <a:close/>
                    <a:moveTo>
                      <a:pt x="203" y="16"/>
                    </a:moveTo>
                    <a:cubicBezTo>
                      <a:pt x="195" y="16"/>
                      <a:pt x="195" y="16"/>
                      <a:pt x="195" y="16"/>
                    </a:cubicBezTo>
                    <a:cubicBezTo>
                      <a:pt x="195" y="7"/>
                      <a:pt x="195" y="7"/>
                      <a:pt x="195" y="7"/>
                    </a:cubicBezTo>
                    <a:cubicBezTo>
                      <a:pt x="203" y="7"/>
                      <a:pt x="203" y="7"/>
                      <a:pt x="203" y="7"/>
                    </a:cubicBezTo>
                    <a:cubicBezTo>
                      <a:pt x="203" y="16"/>
                      <a:pt x="203" y="16"/>
                      <a:pt x="203" y="16"/>
                    </a:cubicBezTo>
                    <a:cubicBezTo>
                      <a:pt x="203" y="16"/>
                      <a:pt x="203" y="16"/>
                      <a:pt x="203" y="16"/>
                    </a:cubicBezTo>
                    <a:close/>
                    <a:moveTo>
                      <a:pt x="223" y="16"/>
                    </a:moveTo>
                    <a:cubicBezTo>
                      <a:pt x="220" y="16"/>
                      <a:pt x="220" y="16"/>
                      <a:pt x="220" y="16"/>
                    </a:cubicBezTo>
                    <a:cubicBezTo>
                      <a:pt x="218" y="14"/>
                      <a:pt x="218" y="14"/>
                      <a:pt x="218" y="14"/>
                    </a:cubicBezTo>
                    <a:cubicBezTo>
                      <a:pt x="217" y="13"/>
                      <a:pt x="217" y="13"/>
                      <a:pt x="217" y="13"/>
                    </a:cubicBezTo>
                    <a:cubicBezTo>
                      <a:pt x="214" y="16"/>
                      <a:pt x="214" y="16"/>
                      <a:pt x="214" y="16"/>
                    </a:cubicBezTo>
                    <a:cubicBezTo>
                      <a:pt x="214" y="16"/>
                      <a:pt x="214" y="16"/>
                      <a:pt x="214" y="16"/>
                    </a:cubicBezTo>
                    <a:cubicBezTo>
                      <a:pt x="211" y="16"/>
                      <a:pt x="211" y="16"/>
                      <a:pt x="211" y="16"/>
                    </a:cubicBezTo>
                    <a:cubicBezTo>
                      <a:pt x="215" y="11"/>
                      <a:pt x="215" y="11"/>
                      <a:pt x="215" y="11"/>
                    </a:cubicBezTo>
                    <a:cubicBezTo>
                      <a:pt x="211" y="7"/>
                      <a:pt x="211" y="7"/>
                      <a:pt x="211" y="7"/>
                    </a:cubicBezTo>
                    <a:cubicBezTo>
                      <a:pt x="214" y="7"/>
                      <a:pt x="214" y="7"/>
                      <a:pt x="214" y="7"/>
                    </a:cubicBezTo>
                    <a:cubicBezTo>
                      <a:pt x="217" y="10"/>
                      <a:pt x="217" y="10"/>
                      <a:pt x="217" y="10"/>
                    </a:cubicBezTo>
                    <a:cubicBezTo>
                      <a:pt x="220" y="7"/>
                      <a:pt x="220" y="7"/>
                      <a:pt x="220" y="7"/>
                    </a:cubicBezTo>
                    <a:cubicBezTo>
                      <a:pt x="223" y="7"/>
                      <a:pt x="223" y="7"/>
                      <a:pt x="223" y="7"/>
                    </a:cubicBezTo>
                    <a:cubicBezTo>
                      <a:pt x="218" y="11"/>
                      <a:pt x="218" y="11"/>
                      <a:pt x="218" y="11"/>
                    </a:cubicBezTo>
                    <a:cubicBezTo>
                      <a:pt x="223" y="16"/>
                      <a:pt x="223" y="16"/>
                      <a:pt x="223" y="16"/>
                    </a:cubicBezTo>
                    <a:cubicBezTo>
                      <a:pt x="223" y="16"/>
                      <a:pt x="223" y="16"/>
                      <a:pt x="223" y="16"/>
                    </a:cubicBezTo>
                    <a:close/>
                  </a:path>
                </a:pathLst>
              </a:custGeom>
              <a:solidFill>
                <a:schemeClr val="bg1"/>
              </a:solidFill>
              <a:ln>
                <a:noFill/>
              </a:ln>
            </p:spPr>
            <p:txBody>
              <a:bodyPr vert="horz" wrap="square" lIns="93247" tIns="46623" rIns="93247" bIns="46623" numCol="1" anchor="t" anchorCtr="0" compatLnSpc="1">
                <a:prstTxWarp prst="textNoShape">
                  <a:avLst/>
                </a:prstTxWarp>
              </a:bodyPr>
              <a:lstStyle/>
              <a:p>
                <a:pPr defTabSz="932418">
                  <a:lnSpc>
                    <a:spcPct val="90000"/>
                  </a:lnSpc>
                  <a:defRPr/>
                </a:pPr>
                <a:endParaRPr lang="en-US" sz="2000" kern="0" dirty="0">
                  <a:solidFill>
                    <a:sysClr val="windowText" lastClr="000000"/>
                  </a:solidFill>
                  <a:latin typeface="Segoe UI"/>
                </a:endParaRPr>
              </a:p>
            </p:txBody>
          </p:sp>
          <p:pic>
            <p:nvPicPr>
              <p:cNvPr id="31" name="Picture 30">
                <a:extLst>
                  <a:ext uri="{FF2B5EF4-FFF2-40B4-BE49-F238E27FC236}">
                    <a16:creationId xmlns:a16="http://schemas.microsoft.com/office/drawing/2014/main" id="{0A103664-01EC-4744-B065-494856F7EBF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74156" y="866155"/>
                <a:ext cx="399044" cy="368346"/>
              </a:xfrm>
              <a:prstGeom prst="rect">
                <a:avLst/>
              </a:prstGeom>
            </p:spPr>
          </p:pic>
        </p:grpSp>
      </p:grpSp>
      <p:grpSp>
        <p:nvGrpSpPr>
          <p:cNvPr id="32" name="Group 31">
            <a:extLst>
              <a:ext uri="{FF2B5EF4-FFF2-40B4-BE49-F238E27FC236}">
                <a16:creationId xmlns:a16="http://schemas.microsoft.com/office/drawing/2014/main" id="{BB8C9A0D-1914-8144-BD2A-57E91A5DFCEF}"/>
              </a:ext>
            </a:extLst>
          </p:cNvPr>
          <p:cNvGrpSpPr/>
          <p:nvPr/>
        </p:nvGrpSpPr>
        <p:grpSpPr>
          <a:xfrm>
            <a:off x="4099435" y="1341441"/>
            <a:ext cx="1771695" cy="1610447"/>
            <a:chOff x="3805098" y="419099"/>
            <a:chExt cx="1737360" cy="1579237"/>
          </a:xfrm>
        </p:grpSpPr>
        <p:sp>
          <p:nvSpPr>
            <p:cNvPr id="33" name="Rectangle 32">
              <a:extLst>
                <a:ext uri="{FF2B5EF4-FFF2-40B4-BE49-F238E27FC236}">
                  <a16:creationId xmlns:a16="http://schemas.microsoft.com/office/drawing/2014/main" id="{26A557A6-3F3D-8242-B71C-2786BEF7342F}"/>
                </a:ext>
              </a:extLst>
            </p:cNvPr>
            <p:cNvSpPr/>
            <p:nvPr/>
          </p:nvSpPr>
          <p:spPr bwMode="auto">
            <a:xfrm>
              <a:off x="3805098" y="419099"/>
              <a:ext cx="1737360" cy="157923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800" u="sng" dirty="0">
                <a:gradFill>
                  <a:gsLst>
                    <a:gs pos="89286">
                      <a:srgbClr val="000000"/>
                    </a:gs>
                    <a:gs pos="72857">
                      <a:srgbClr val="000000"/>
                    </a:gs>
                  </a:gsLst>
                  <a:lin ang="5400000" scaled="0"/>
                </a:gradFill>
                <a:latin typeface="Segoe UI"/>
                <a:ea typeface="Segoe UI" pitchFamily="34" charset="0"/>
                <a:cs typeface="Segoe UI" pitchFamily="34" charset="0"/>
              </a:endParaRPr>
            </a:p>
          </p:txBody>
        </p:sp>
        <p:grpSp>
          <p:nvGrpSpPr>
            <p:cNvPr id="34" name="Group 33">
              <a:extLst>
                <a:ext uri="{FF2B5EF4-FFF2-40B4-BE49-F238E27FC236}">
                  <a16:creationId xmlns:a16="http://schemas.microsoft.com/office/drawing/2014/main" id="{903535EE-B009-034C-B98B-B5254B214081}"/>
                </a:ext>
              </a:extLst>
            </p:cNvPr>
            <p:cNvGrpSpPr/>
            <p:nvPr/>
          </p:nvGrpSpPr>
          <p:grpSpPr>
            <a:xfrm>
              <a:off x="4138315" y="591070"/>
              <a:ext cx="1078663" cy="1398944"/>
              <a:chOff x="4138315" y="591070"/>
              <a:chExt cx="1078663" cy="1398944"/>
            </a:xfrm>
          </p:grpSpPr>
          <p:sp>
            <p:nvSpPr>
              <p:cNvPr id="35" name="TextBox 34">
                <a:extLst>
                  <a:ext uri="{FF2B5EF4-FFF2-40B4-BE49-F238E27FC236}">
                    <a16:creationId xmlns:a16="http://schemas.microsoft.com/office/drawing/2014/main" id="{4221E2F1-9B49-8F4B-A07A-C2F5DB69C0EB}"/>
                  </a:ext>
                </a:extLst>
              </p:cNvPr>
              <p:cNvSpPr txBox="1"/>
              <p:nvPr/>
            </p:nvSpPr>
            <p:spPr>
              <a:xfrm>
                <a:off x="4138315" y="1410535"/>
                <a:ext cx="1078663" cy="579479"/>
              </a:xfrm>
              <a:prstGeom prst="rect">
                <a:avLst/>
              </a:prstGeom>
              <a:noFill/>
            </p:spPr>
            <p:txBody>
              <a:bodyPr wrap="none" rtlCol="0">
                <a:spAutoFit/>
              </a:bodyPr>
              <a:lstStyle/>
              <a:p>
                <a:pPr algn="ctr" defTabSz="932384">
                  <a:lnSpc>
                    <a:spcPct val="90000"/>
                  </a:lnSpc>
                  <a:defRPr/>
                </a:pPr>
                <a:r>
                  <a:rPr lang="en-US" sz="1800" dirty="0">
                    <a:gradFill>
                      <a:gsLst>
                        <a:gs pos="98571">
                          <a:srgbClr val="505050"/>
                        </a:gs>
                        <a:gs pos="72857">
                          <a:srgbClr val="505050"/>
                        </a:gs>
                      </a:gsLst>
                      <a:lin ang="5400000" scaled="1"/>
                    </a:gradFill>
                    <a:latin typeface="Segoe UI" panose="020B0502040204020203" pitchFamily="34" charset="0"/>
                    <a:cs typeface="Segoe UI" panose="020B0502040204020203" pitchFamily="34" charset="0"/>
                  </a:rPr>
                  <a:t>Branded </a:t>
                </a:r>
                <a:br>
                  <a:rPr lang="en-US" sz="1800" dirty="0">
                    <a:gradFill>
                      <a:gsLst>
                        <a:gs pos="98571">
                          <a:srgbClr val="505050"/>
                        </a:gs>
                        <a:gs pos="72857">
                          <a:srgbClr val="505050"/>
                        </a:gs>
                      </a:gsLst>
                      <a:lin ang="5400000" scaled="1"/>
                    </a:gradFill>
                    <a:latin typeface="Segoe UI" panose="020B0502040204020203" pitchFamily="34" charset="0"/>
                    <a:cs typeface="Segoe UI" panose="020B0502040204020203" pitchFamily="34" charset="0"/>
                  </a:rPr>
                </a:br>
                <a:r>
                  <a:rPr lang="en-US" sz="1800" dirty="0">
                    <a:gradFill>
                      <a:gsLst>
                        <a:gs pos="98571">
                          <a:srgbClr val="505050"/>
                        </a:gs>
                        <a:gs pos="72857">
                          <a:srgbClr val="505050"/>
                        </a:gs>
                      </a:gsLst>
                      <a:lin ang="5400000" scaled="1"/>
                    </a:gradFill>
                    <a:latin typeface="Segoe UI" panose="020B0502040204020203" pitchFamily="34" charset="0"/>
                    <a:cs typeface="Segoe UI" panose="020B0502040204020203" pitchFamily="34" charset="0"/>
                  </a:rPr>
                  <a:t>website</a:t>
                </a:r>
              </a:p>
            </p:txBody>
          </p:sp>
          <p:sp>
            <p:nvSpPr>
              <p:cNvPr id="36" name="Rectangle 35">
                <a:extLst>
                  <a:ext uri="{FF2B5EF4-FFF2-40B4-BE49-F238E27FC236}">
                    <a16:creationId xmlns:a16="http://schemas.microsoft.com/office/drawing/2014/main" id="{F752751E-234E-4940-B5ED-D7A025D58032}"/>
                  </a:ext>
                </a:extLst>
              </p:cNvPr>
              <p:cNvSpPr/>
              <p:nvPr/>
            </p:nvSpPr>
            <p:spPr>
              <a:xfrm>
                <a:off x="4168302" y="718640"/>
                <a:ext cx="1018684" cy="66337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algn="r" defTabSz="932418">
                  <a:lnSpc>
                    <a:spcPct val="90000"/>
                  </a:lnSpc>
                  <a:defRPr/>
                </a:pPr>
                <a:endParaRPr lang="en-US" sz="1400" kern="0" dirty="0">
                  <a:solidFill>
                    <a:sysClr val="windowText" lastClr="000000"/>
                  </a:solidFill>
                  <a:latin typeface="Segoe UI"/>
                </a:endParaRPr>
              </a:p>
            </p:txBody>
          </p:sp>
          <p:sp>
            <p:nvSpPr>
              <p:cNvPr id="37" name="Freeform 6">
                <a:extLst>
                  <a:ext uri="{FF2B5EF4-FFF2-40B4-BE49-F238E27FC236}">
                    <a16:creationId xmlns:a16="http://schemas.microsoft.com/office/drawing/2014/main" id="{2891F503-1541-2C48-B56B-3899E6F53AFF}"/>
                  </a:ext>
                </a:extLst>
              </p:cNvPr>
              <p:cNvSpPr>
                <a:spLocks noChangeAspect="1" noEditPoints="1"/>
              </p:cNvSpPr>
              <p:nvPr/>
            </p:nvSpPr>
            <p:spPr bwMode="auto">
              <a:xfrm>
                <a:off x="4144140" y="591070"/>
                <a:ext cx="1055894" cy="802250"/>
              </a:xfrm>
              <a:custGeom>
                <a:avLst/>
                <a:gdLst>
                  <a:gd name="T0" fmla="*/ 235 w 238"/>
                  <a:gd name="T1" fmla="*/ 27 h 181"/>
                  <a:gd name="T2" fmla="*/ 3 w 238"/>
                  <a:gd name="T3" fmla="*/ 27 h 181"/>
                  <a:gd name="T4" fmla="*/ 0 w 238"/>
                  <a:gd name="T5" fmla="*/ 31 h 181"/>
                  <a:gd name="T6" fmla="*/ 0 w 238"/>
                  <a:gd name="T7" fmla="*/ 177 h 181"/>
                  <a:gd name="T8" fmla="*/ 3 w 238"/>
                  <a:gd name="T9" fmla="*/ 181 h 181"/>
                  <a:gd name="T10" fmla="*/ 235 w 238"/>
                  <a:gd name="T11" fmla="*/ 181 h 181"/>
                  <a:gd name="T12" fmla="*/ 238 w 238"/>
                  <a:gd name="T13" fmla="*/ 177 h 181"/>
                  <a:gd name="T14" fmla="*/ 238 w 238"/>
                  <a:gd name="T15" fmla="*/ 31 h 181"/>
                  <a:gd name="T16" fmla="*/ 235 w 238"/>
                  <a:gd name="T17" fmla="*/ 27 h 181"/>
                  <a:gd name="T18" fmla="*/ 229 w 238"/>
                  <a:gd name="T19" fmla="*/ 172 h 181"/>
                  <a:gd name="T20" fmla="*/ 9 w 238"/>
                  <a:gd name="T21" fmla="*/ 172 h 181"/>
                  <a:gd name="T22" fmla="*/ 9 w 238"/>
                  <a:gd name="T23" fmla="*/ 37 h 181"/>
                  <a:gd name="T24" fmla="*/ 229 w 238"/>
                  <a:gd name="T25" fmla="*/ 37 h 181"/>
                  <a:gd name="T26" fmla="*/ 229 w 238"/>
                  <a:gd name="T27" fmla="*/ 172 h 181"/>
                  <a:gd name="T28" fmla="*/ 229 w 238"/>
                  <a:gd name="T29" fmla="*/ 172 h 181"/>
                  <a:gd name="T30" fmla="*/ 202 w 238"/>
                  <a:gd name="T31" fmla="*/ 14 h 181"/>
                  <a:gd name="T32" fmla="*/ 197 w 238"/>
                  <a:gd name="T33" fmla="*/ 14 h 181"/>
                  <a:gd name="T34" fmla="*/ 197 w 238"/>
                  <a:gd name="T35" fmla="*/ 9 h 181"/>
                  <a:gd name="T36" fmla="*/ 202 w 238"/>
                  <a:gd name="T37" fmla="*/ 9 h 181"/>
                  <a:gd name="T38" fmla="*/ 202 w 238"/>
                  <a:gd name="T39" fmla="*/ 14 h 181"/>
                  <a:gd name="T40" fmla="*/ 202 w 238"/>
                  <a:gd name="T41" fmla="*/ 14 h 181"/>
                  <a:gd name="T42" fmla="*/ 235 w 238"/>
                  <a:gd name="T43" fmla="*/ 0 h 181"/>
                  <a:gd name="T44" fmla="*/ 3 w 238"/>
                  <a:gd name="T45" fmla="*/ 0 h 181"/>
                  <a:gd name="T46" fmla="*/ 0 w 238"/>
                  <a:gd name="T47" fmla="*/ 3 h 181"/>
                  <a:gd name="T48" fmla="*/ 0 w 238"/>
                  <a:gd name="T49" fmla="*/ 20 h 181"/>
                  <a:gd name="T50" fmla="*/ 3 w 238"/>
                  <a:gd name="T51" fmla="*/ 23 h 181"/>
                  <a:gd name="T52" fmla="*/ 235 w 238"/>
                  <a:gd name="T53" fmla="*/ 23 h 181"/>
                  <a:gd name="T54" fmla="*/ 238 w 238"/>
                  <a:gd name="T55" fmla="*/ 20 h 181"/>
                  <a:gd name="T56" fmla="*/ 238 w 238"/>
                  <a:gd name="T57" fmla="*/ 3 h 181"/>
                  <a:gd name="T58" fmla="*/ 235 w 238"/>
                  <a:gd name="T59" fmla="*/ 0 h 181"/>
                  <a:gd name="T60" fmla="*/ 189 w 238"/>
                  <a:gd name="T61" fmla="*/ 16 h 181"/>
                  <a:gd name="T62" fmla="*/ 178 w 238"/>
                  <a:gd name="T63" fmla="*/ 16 h 181"/>
                  <a:gd name="T64" fmla="*/ 178 w 238"/>
                  <a:gd name="T65" fmla="*/ 14 h 181"/>
                  <a:gd name="T66" fmla="*/ 189 w 238"/>
                  <a:gd name="T67" fmla="*/ 14 h 181"/>
                  <a:gd name="T68" fmla="*/ 189 w 238"/>
                  <a:gd name="T69" fmla="*/ 16 h 181"/>
                  <a:gd name="T70" fmla="*/ 189 w 238"/>
                  <a:gd name="T71" fmla="*/ 16 h 181"/>
                  <a:gd name="T72" fmla="*/ 203 w 238"/>
                  <a:gd name="T73" fmla="*/ 16 h 181"/>
                  <a:gd name="T74" fmla="*/ 195 w 238"/>
                  <a:gd name="T75" fmla="*/ 16 h 181"/>
                  <a:gd name="T76" fmla="*/ 195 w 238"/>
                  <a:gd name="T77" fmla="*/ 7 h 181"/>
                  <a:gd name="T78" fmla="*/ 203 w 238"/>
                  <a:gd name="T79" fmla="*/ 7 h 181"/>
                  <a:gd name="T80" fmla="*/ 203 w 238"/>
                  <a:gd name="T81" fmla="*/ 16 h 181"/>
                  <a:gd name="T82" fmla="*/ 203 w 238"/>
                  <a:gd name="T83" fmla="*/ 16 h 181"/>
                  <a:gd name="T84" fmla="*/ 223 w 238"/>
                  <a:gd name="T85" fmla="*/ 16 h 181"/>
                  <a:gd name="T86" fmla="*/ 220 w 238"/>
                  <a:gd name="T87" fmla="*/ 16 h 181"/>
                  <a:gd name="T88" fmla="*/ 218 w 238"/>
                  <a:gd name="T89" fmla="*/ 14 h 181"/>
                  <a:gd name="T90" fmla="*/ 217 w 238"/>
                  <a:gd name="T91" fmla="*/ 13 h 181"/>
                  <a:gd name="T92" fmla="*/ 214 w 238"/>
                  <a:gd name="T93" fmla="*/ 16 h 181"/>
                  <a:gd name="T94" fmla="*/ 214 w 238"/>
                  <a:gd name="T95" fmla="*/ 16 h 181"/>
                  <a:gd name="T96" fmla="*/ 211 w 238"/>
                  <a:gd name="T97" fmla="*/ 16 h 181"/>
                  <a:gd name="T98" fmla="*/ 215 w 238"/>
                  <a:gd name="T99" fmla="*/ 11 h 181"/>
                  <a:gd name="T100" fmla="*/ 211 w 238"/>
                  <a:gd name="T101" fmla="*/ 7 h 181"/>
                  <a:gd name="T102" fmla="*/ 214 w 238"/>
                  <a:gd name="T103" fmla="*/ 7 h 181"/>
                  <a:gd name="T104" fmla="*/ 217 w 238"/>
                  <a:gd name="T105" fmla="*/ 10 h 181"/>
                  <a:gd name="T106" fmla="*/ 220 w 238"/>
                  <a:gd name="T107" fmla="*/ 7 h 181"/>
                  <a:gd name="T108" fmla="*/ 223 w 238"/>
                  <a:gd name="T109" fmla="*/ 7 h 181"/>
                  <a:gd name="T110" fmla="*/ 218 w 238"/>
                  <a:gd name="T111" fmla="*/ 11 h 181"/>
                  <a:gd name="T112" fmla="*/ 223 w 238"/>
                  <a:gd name="T113" fmla="*/ 16 h 181"/>
                  <a:gd name="T114" fmla="*/ 223 w 238"/>
                  <a:gd name="T115" fmla="*/ 1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8" h="181">
                    <a:moveTo>
                      <a:pt x="235" y="27"/>
                    </a:moveTo>
                    <a:cubicBezTo>
                      <a:pt x="3" y="27"/>
                      <a:pt x="3" y="27"/>
                      <a:pt x="3" y="27"/>
                    </a:cubicBezTo>
                    <a:cubicBezTo>
                      <a:pt x="1" y="27"/>
                      <a:pt x="0" y="29"/>
                      <a:pt x="0" y="31"/>
                    </a:cubicBezTo>
                    <a:cubicBezTo>
                      <a:pt x="0" y="177"/>
                      <a:pt x="0" y="177"/>
                      <a:pt x="0" y="177"/>
                    </a:cubicBezTo>
                    <a:cubicBezTo>
                      <a:pt x="0" y="179"/>
                      <a:pt x="1" y="181"/>
                      <a:pt x="3" y="181"/>
                    </a:cubicBezTo>
                    <a:cubicBezTo>
                      <a:pt x="235" y="181"/>
                      <a:pt x="235" y="181"/>
                      <a:pt x="235" y="181"/>
                    </a:cubicBezTo>
                    <a:cubicBezTo>
                      <a:pt x="237" y="181"/>
                      <a:pt x="238" y="179"/>
                      <a:pt x="238" y="177"/>
                    </a:cubicBezTo>
                    <a:cubicBezTo>
                      <a:pt x="238" y="31"/>
                      <a:pt x="238" y="31"/>
                      <a:pt x="238" y="31"/>
                    </a:cubicBezTo>
                    <a:cubicBezTo>
                      <a:pt x="238" y="29"/>
                      <a:pt x="237" y="27"/>
                      <a:pt x="235" y="27"/>
                    </a:cubicBezTo>
                    <a:close/>
                    <a:moveTo>
                      <a:pt x="229" y="172"/>
                    </a:moveTo>
                    <a:cubicBezTo>
                      <a:pt x="9" y="172"/>
                      <a:pt x="9" y="172"/>
                      <a:pt x="9" y="172"/>
                    </a:cubicBezTo>
                    <a:cubicBezTo>
                      <a:pt x="9" y="37"/>
                      <a:pt x="9" y="37"/>
                      <a:pt x="9" y="37"/>
                    </a:cubicBezTo>
                    <a:cubicBezTo>
                      <a:pt x="229" y="37"/>
                      <a:pt x="229" y="37"/>
                      <a:pt x="229" y="37"/>
                    </a:cubicBezTo>
                    <a:cubicBezTo>
                      <a:pt x="229" y="172"/>
                      <a:pt x="229" y="172"/>
                      <a:pt x="229" y="172"/>
                    </a:cubicBezTo>
                    <a:cubicBezTo>
                      <a:pt x="229" y="172"/>
                      <a:pt x="229" y="172"/>
                      <a:pt x="229" y="172"/>
                    </a:cubicBezTo>
                    <a:close/>
                    <a:moveTo>
                      <a:pt x="202" y="14"/>
                    </a:moveTo>
                    <a:cubicBezTo>
                      <a:pt x="197" y="14"/>
                      <a:pt x="197" y="14"/>
                      <a:pt x="197" y="14"/>
                    </a:cubicBezTo>
                    <a:cubicBezTo>
                      <a:pt x="197" y="9"/>
                      <a:pt x="197" y="9"/>
                      <a:pt x="197" y="9"/>
                    </a:cubicBezTo>
                    <a:cubicBezTo>
                      <a:pt x="202" y="9"/>
                      <a:pt x="202" y="9"/>
                      <a:pt x="202" y="9"/>
                    </a:cubicBezTo>
                    <a:cubicBezTo>
                      <a:pt x="202" y="14"/>
                      <a:pt x="202" y="14"/>
                      <a:pt x="202" y="14"/>
                    </a:cubicBezTo>
                    <a:cubicBezTo>
                      <a:pt x="202" y="14"/>
                      <a:pt x="202" y="14"/>
                      <a:pt x="202" y="14"/>
                    </a:cubicBezTo>
                    <a:close/>
                    <a:moveTo>
                      <a:pt x="235" y="0"/>
                    </a:moveTo>
                    <a:cubicBezTo>
                      <a:pt x="3" y="0"/>
                      <a:pt x="3" y="0"/>
                      <a:pt x="3" y="0"/>
                    </a:cubicBezTo>
                    <a:cubicBezTo>
                      <a:pt x="1" y="0"/>
                      <a:pt x="0" y="1"/>
                      <a:pt x="0" y="3"/>
                    </a:cubicBezTo>
                    <a:cubicBezTo>
                      <a:pt x="0" y="20"/>
                      <a:pt x="0" y="20"/>
                      <a:pt x="0" y="20"/>
                    </a:cubicBezTo>
                    <a:cubicBezTo>
                      <a:pt x="0" y="22"/>
                      <a:pt x="1" y="23"/>
                      <a:pt x="3" y="23"/>
                    </a:cubicBezTo>
                    <a:cubicBezTo>
                      <a:pt x="235" y="23"/>
                      <a:pt x="235" y="23"/>
                      <a:pt x="235" y="23"/>
                    </a:cubicBezTo>
                    <a:cubicBezTo>
                      <a:pt x="237" y="23"/>
                      <a:pt x="238" y="22"/>
                      <a:pt x="238" y="20"/>
                    </a:cubicBezTo>
                    <a:cubicBezTo>
                      <a:pt x="238" y="3"/>
                      <a:pt x="238" y="3"/>
                      <a:pt x="238" y="3"/>
                    </a:cubicBezTo>
                    <a:cubicBezTo>
                      <a:pt x="238" y="1"/>
                      <a:pt x="237" y="0"/>
                      <a:pt x="235" y="0"/>
                    </a:cubicBezTo>
                    <a:close/>
                    <a:moveTo>
                      <a:pt x="189" y="16"/>
                    </a:moveTo>
                    <a:cubicBezTo>
                      <a:pt x="178" y="16"/>
                      <a:pt x="178" y="16"/>
                      <a:pt x="178" y="16"/>
                    </a:cubicBezTo>
                    <a:cubicBezTo>
                      <a:pt x="178" y="14"/>
                      <a:pt x="178" y="14"/>
                      <a:pt x="178" y="14"/>
                    </a:cubicBezTo>
                    <a:cubicBezTo>
                      <a:pt x="189" y="14"/>
                      <a:pt x="189" y="14"/>
                      <a:pt x="189" y="14"/>
                    </a:cubicBezTo>
                    <a:cubicBezTo>
                      <a:pt x="189" y="16"/>
                      <a:pt x="189" y="16"/>
                      <a:pt x="189" y="16"/>
                    </a:cubicBezTo>
                    <a:cubicBezTo>
                      <a:pt x="189" y="16"/>
                      <a:pt x="189" y="16"/>
                      <a:pt x="189" y="16"/>
                    </a:cubicBezTo>
                    <a:close/>
                    <a:moveTo>
                      <a:pt x="203" y="16"/>
                    </a:moveTo>
                    <a:cubicBezTo>
                      <a:pt x="195" y="16"/>
                      <a:pt x="195" y="16"/>
                      <a:pt x="195" y="16"/>
                    </a:cubicBezTo>
                    <a:cubicBezTo>
                      <a:pt x="195" y="7"/>
                      <a:pt x="195" y="7"/>
                      <a:pt x="195" y="7"/>
                    </a:cubicBezTo>
                    <a:cubicBezTo>
                      <a:pt x="203" y="7"/>
                      <a:pt x="203" y="7"/>
                      <a:pt x="203" y="7"/>
                    </a:cubicBezTo>
                    <a:cubicBezTo>
                      <a:pt x="203" y="16"/>
                      <a:pt x="203" y="16"/>
                      <a:pt x="203" y="16"/>
                    </a:cubicBezTo>
                    <a:cubicBezTo>
                      <a:pt x="203" y="16"/>
                      <a:pt x="203" y="16"/>
                      <a:pt x="203" y="16"/>
                    </a:cubicBezTo>
                    <a:close/>
                    <a:moveTo>
                      <a:pt x="223" y="16"/>
                    </a:moveTo>
                    <a:cubicBezTo>
                      <a:pt x="220" y="16"/>
                      <a:pt x="220" y="16"/>
                      <a:pt x="220" y="16"/>
                    </a:cubicBezTo>
                    <a:cubicBezTo>
                      <a:pt x="218" y="14"/>
                      <a:pt x="218" y="14"/>
                      <a:pt x="218" y="14"/>
                    </a:cubicBezTo>
                    <a:cubicBezTo>
                      <a:pt x="217" y="13"/>
                      <a:pt x="217" y="13"/>
                      <a:pt x="217" y="13"/>
                    </a:cubicBezTo>
                    <a:cubicBezTo>
                      <a:pt x="214" y="16"/>
                      <a:pt x="214" y="16"/>
                      <a:pt x="214" y="16"/>
                    </a:cubicBezTo>
                    <a:cubicBezTo>
                      <a:pt x="214" y="16"/>
                      <a:pt x="214" y="16"/>
                      <a:pt x="214" y="16"/>
                    </a:cubicBezTo>
                    <a:cubicBezTo>
                      <a:pt x="211" y="16"/>
                      <a:pt x="211" y="16"/>
                      <a:pt x="211" y="16"/>
                    </a:cubicBezTo>
                    <a:cubicBezTo>
                      <a:pt x="215" y="11"/>
                      <a:pt x="215" y="11"/>
                      <a:pt x="215" y="11"/>
                    </a:cubicBezTo>
                    <a:cubicBezTo>
                      <a:pt x="211" y="7"/>
                      <a:pt x="211" y="7"/>
                      <a:pt x="211" y="7"/>
                    </a:cubicBezTo>
                    <a:cubicBezTo>
                      <a:pt x="214" y="7"/>
                      <a:pt x="214" y="7"/>
                      <a:pt x="214" y="7"/>
                    </a:cubicBezTo>
                    <a:cubicBezTo>
                      <a:pt x="217" y="10"/>
                      <a:pt x="217" y="10"/>
                      <a:pt x="217" y="10"/>
                    </a:cubicBezTo>
                    <a:cubicBezTo>
                      <a:pt x="220" y="7"/>
                      <a:pt x="220" y="7"/>
                      <a:pt x="220" y="7"/>
                    </a:cubicBezTo>
                    <a:cubicBezTo>
                      <a:pt x="223" y="7"/>
                      <a:pt x="223" y="7"/>
                      <a:pt x="223" y="7"/>
                    </a:cubicBezTo>
                    <a:cubicBezTo>
                      <a:pt x="218" y="11"/>
                      <a:pt x="218" y="11"/>
                      <a:pt x="218" y="11"/>
                    </a:cubicBezTo>
                    <a:cubicBezTo>
                      <a:pt x="223" y="16"/>
                      <a:pt x="223" y="16"/>
                      <a:pt x="223" y="16"/>
                    </a:cubicBezTo>
                    <a:cubicBezTo>
                      <a:pt x="223" y="16"/>
                      <a:pt x="223" y="16"/>
                      <a:pt x="223" y="16"/>
                    </a:cubicBezTo>
                    <a:close/>
                  </a:path>
                </a:pathLst>
              </a:custGeom>
              <a:solidFill>
                <a:schemeClr val="bg1"/>
              </a:solidFill>
              <a:ln>
                <a:noFill/>
              </a:ln>
            </p:spPr>
            <p:txBody>
              <a:bodyPr vert="horz" wrap="square" lIns="93247" tIns="46623" rIns="93247" bIns="46623" numCol="1" anchor="t" anchorCtr="0" compatLnSpc="1">
                <a:prstTxWarp prst="textNoShape">
                  <a:avLst/>
                </a:prstTxWarp>
              </a:bodyPr>
              <a:lstStyle/>
              <a:p>
                <a:pPr defTabSz="932418">
                  <a:lnSpc>
                    <a:spcPct val="90000"/>
                  </a:lnSpc>
                  <a:defRPr/>
                </a:pPr>
                <a:endParaRPr lang="en-US" sz="2000" kern="0" dirty="0">
                  <a:solidFill>
                    <a:sysClr val="windowText" lastClr="000000"/>
                  </a:solidFill>
                  <a:latin typeface="Segoe UI"/>
                </a:endParaRPr>
              </a:p>
            </p:txBody>
          </p:sp>
          <p:pic>
            <p:nvPicPr>
              <p:cNvPr id="38" name="Picture 37">
                <a:extLst>
                  <a:ext uri="{FF2B5EF4-FFF2-40B4-BE49-F238E27FC236}">
                    <a16:creationId xmlns:a16="http://schemas.microsoft.com/office/drawing/2014/main" id="{E4384814-A2EE-3C43-B3DA-FCEB0C123B3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79202" y="849932"/>
                <a:ext cx="378548" cy="383990"/>
              </a:xfrm>
              <a:prstGeom prst="rect">
                <a:avLst/>
              </a:prstGeom>
            </p:spPr>
          </p:pic>
        </p:grpSp>
      </p:grpSp>
      <p:grpSp>
        <p:nvGrpSpPr>
          <p:cNvPr id="39" name="Group 38">
            <a:extLst>
              <a:ext uri="{FF2B5EF4-FFF2-40B4-BE49-F238E27FC236}">
                <a16:creationId xmlns:a16="http://schemas.microsoft.com/office/drawing/2014/main" id="{C479A6F8-7613-BB4C-BDE5-11B6A385ABC2}"/>
              </a:ext>
            </a:extLst>
          </p:cNvPr>
          <p:cNvGrpSpPr/>
          <p:nvPr/>
        </p:nvGrpSpPr>
        <p:grpSpPr>
          <a:xfrm>
            <a:off x="5924272" y="1350392"/>
            <a:ext cx="1771695" cy="1610447"/>
            <a:chOff x="7396328" y="419099"/>
            <a:chExt cx="1737360" cy="1579237"/>
          </a:xfrm>
        </p:grpSpPr>
        <p:sp>
          <p:nvSpPr>
            <p:cNvPr id="40" name="Rectangle 39">
              <a:extLst>
                <a:ext uri="{FF2B5EF4-FFF2-40B4-BE49-F238E27FC236}">
                  <a16:creationId xmlns:a16="http://schemas.microsoft.com/office/drawing/2014/main" id="{48A6A293-AE3A-D945-8CA0-68C40C30A199}"/>
                </a:ext>
              </a:extLst>
            </p:cNvPr>
            <p:cNvSpPr/>
            <p:nvPr/>
          </p:nvSpPr>
          <p:spPr bwMode="auto">
            <a:xfrm>
              <a:off x="7396328" y="419099"/>
              <a:ext cx="1737360" cy="157923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800" u="sng" dirty="0">
                <a:gradFill>
                  <a:gsLst>
                    <a:gs pos="89286">
                      <a:srgbClr val="000000"/>
                    </a:gs>
                    <a:gs pos="72857">
                      <a:srgbClr val="000000"/>
                    </a:gs>
                  </a:gsLst>
                  <a:lin ang="5400000" scaled="0"/>
                </a:gradFill>
                <a:latin typeface="Segoe UI"/>
                <a:ea typeface="Segoe UI" pitchFamily="34" charset="0"/>
                <a:cs typeface="Segoe UI" pitchFamily="34" charset="0"/>
              </a:endParaRPr>
            </a:p>
          </p:txBody>
        </p:sp>
        <p:sp>
          <p:nvSpPr>
            <p:cNvPr id="41" name="TextBox 40">
              <a:extLst>
                <a:ext uri="{FF2B5EF4-FFF2-40B4-BE49-F238E27FC236}">
                  <a16:creationId xmlns:a16="http://schemas.microsoft.com/office/drawing/2014/main" id="{F0CA9D6D-2FB7-4D42-9743-7EF849654446}"/>
                </a:ext>
              </a:extLst>
            </p:cNvPr>
            <p:cNvSpPr txBox="1"/>
            <p:nvPr/>
          </p:nvSpPr>
          <p:spPr>
            <a:xfrm>
              <a:off x="7736619" y="1410535"/>
              <a:ext cx="1056782" cy="335011"/>
            </a:xfrm>
            <a:prstGeom prst="rect">
              <a:avLst/>
            </a:prstGeom>
            <a:noFill/>
          </p:spPr>
          <p:txBody>
            <a:bodyPr wrap="none" rtlCol="0">
              <a:spAutoFit/>
            </a:bodyPr>
            <a:lstStyle/>
            <a:p>
              <a:pPr algn="ctr" defTabSz="932384">
                <a:lnSpc>
                  <a:spcPct val="90000"/>
                </a:lnSpc>
                <a:defRPr/>
              </a:pPr>
              <a:r>
                <a:rPr lang="en-US" sz="1800" dirty="0">
                  <a:gradFill>
                    <a:gsLst>
                      <a:gs pos="98571">
                        <a:srgbClr val="505050"/>
                      </a:gs>
                      <a:gs pos="72857">
                        <a:srgbClr val="505050"/>
                      </a:gs>
                    </a:gsLst>
                    <a:lin ang="5400000" scaled="1"/>
                  </a:gradFill>
                  <a:latin typeface="Segoe UI" panose="020B0502040204020203" pitchFamily="34" charset="0"/>
                  <a:cs typeface="Segoe UI" panose="020B0502040204020203" pitchFamily="34" charset="0"/>
                </a:rPr>
                <a:t>LOB App</a:t>
              </a:r>
            </a:p>
          </p:txBody>
        </p:sp>
        <p:sp>
          <p:nvSpPr>
            <p:cNvPr id="42" name="Rectangle 41">
              <a:extLst>
                <a:ext uri="{FF2B5EF4-FFF2-40B4-BE49-F238E27FC236}">
                  <a16:creationId xmlns:a16="http://schemas.microsoft.com/office/drawing/2014/main" id="{2C624CB8-163A-C64E-A711-8D294D4A36F6}"/>
                </a:ext>
              </a:extLst>
            </p:cNvPr>
            <p:cNvSpPr/>
            <p:nvPr/>
          </p:nvSpPr>
          <p:spPr>
            <a:xfrm>
              <a:off x="7755665" y="718640"/>
              <a:ext cx="1018684" cy="66337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algn="r" defTabSz="932418">
                <a:lnSpc>
                  <a:spcPct val="90000"/>
                </a:lnSpc>
                <a:defRPr/>
              </a:pPr>
              <a:endParaRPr lang="en-US" sz="1400" kern="0" dirty="0">
                <a:solidFill>
                  <a:sysClr val="windowText" lastClr="000000"/>
                </a:solidFill>
                <a:latin typeface="Segoe UI"/>
              </a:endParaRPr>
            </a:p>
          </p:txBody>
        </p:sp>
        <p:sp>
          <p:nvSpPr>
            <p:cNvPr id="43" name="Freeform 6">
              <a:extLst>
                <a:ext uri="{FF2B5EF4-FFF2-40B4-BE49-F238E27FC236}">
                  <a16:creationId xmlns:a16="http://schemas.microsoft.com/office/drawing/2014/main" id="{DFA8288A-9D92-6048-B7B2-04B904D6AF46}"/>
                </a:ext>
              </a:extLst>
            </p:cNvPr>
            <p:cNvSpPr>
              <a:spLocks noChangeAspect="1" noEditPoints="1"/>
            </p:cNvSpPr>
            <p:nvPr/>
          </p:nvSpPr>
          <p:spPr bwMode="auto">
            <a:xfrm>
              <a:off x="7737061" y="591070"/>
              <a:ext cx="1055894" cy="802250"/>
            </a:xfrm>
            <a:custGeom>
              <a:avLst/>
              <a:gdLst>
                <a:gd name="T0" fmla="*/ 235 w 238"/>
                <a:gd name="T1" fmla="*/ 27 h 181"/>
                <a:gd name="T2" fmla="*/ 3 w 238"/>
                <a:gd name="T3" fmla="*/ 27 h 181"/>
                <a:gd name="T4" fmla="*/ 0 w 238"/>
                <a:gd name="T5" fmla="*/ 31 h 181"/>
                <a:gd name="T6" fmla="*/ 0 w 238"/>
                <a:gd name="T7" fmla="*/ 177 h 181"/>
                <a:gd name="T8" fmla="*/ 3 w 238"/>
                <a:gd name="T9" fmla="*/ 181 h 181"/>
                <a:gd name="T10" fmla="*/ 235 w 238"/>
                <a:gd name="T11" fmla="*/ 181 h 181"/>
                <a:gd name="T12" fmla="*/ 238 w 238"/>
                <a:gd name="T13" fmla="*/ 177 h 181"/>
                <a:gd name="T14" fmla="*/ 238 w 238"/>
                <a:gd name="T15" fmla="*/ 31 h 181"/>
                <a:gd name="T16" fmla="*/ 235 w 238"/>
                <a:gd name="T17" fmla="*/ 27 h 181"/>
                <a:gd name="T18" fmla="*/ 229 w 238"/>
                <a:gd name="T19" fmla="*/ 172 h 181"/>
                <a:gd name="T20" fmla="*/ 9 w 238"/>
                <a:gd name="T21" fmla="*/ 172 h 181"/>
                <a:gd name="T22" fmla="*/ 9 w 238"/>
                <a:gd name="T23" fmla="*/ 37 h 181"/>
                <a:gd name="T24" fmla="*/ 229 w 238"/>
                <a:gd name="T25" fmla="*/ 37 h 181"/>
                <a:gd name="T26" fmla="*/ 229 w 238"/>
                <a:gd name="T27" fmla="*/ 172 h 181"/>
                <a:gd name="T28" fmla="*/ 229 w 238"/>
                <a:gd name="T29" fmla="*/ 172 h 181"/>
                <a:gd name="T30" fmla="*/ 202 w 238"/>
                <a:gd name="T31" fmla="*/ 14 h 181"/>
                <a:gd name="T32" fmla="*/ 197 w 238"/>
                <a:gd name="T33" fmla="*/ 14 h 181"/>
                <a:gd name="T34" fmla="*/ 197 w 238"/>
                <a:gd name="T35" fmla="*/ 9 h 181"/>
                <a:gd name="T36" fmla="*/ 202 w 238"/>
                <a:gd name="T37" fmla="*/ 9 h 181"/>
                <a:gd name="T38" fmla="*/ 202 w 238"/>
                <a:gd name="T39" fmla="*/ 14 h 181"/>
                <a:gd name="T40" fmla="*/ 202 w 238"/>
                <a:gd name="T41" fmla="*/ 14 h 181"/>
                <a:gd name="T42" fmla="*/ 235 w 238"/>
                <a:gd name="T43" fmla="*/ 0 h 181"/>
                <a:gd name="T44" fmla="*/ 3 w 238"/>
                <a:gd name="T45" fmla="*/ 0 h 181"/>
                <a:gd name="T46" fmla="*/ 0 w 238"/>
                <a:gd name="T47" fmla="*/ 3 h 181"/>
                <a:gd name="T48" fmla="*/ 0 w 238"/>
                <a:gd name="T49" fmla="*/ 20 h 181"/>
                <a:gd name="T50" fmla="*/ 3 w 238"/>
                <a:gd name="T51" fmla="*/ 23 h 181"/>
                <a:gd name="T52" fmla="*/ 235 w 238"/>
                <a:gd name="T53" fmla="*/ 23 h 181"/>
                <a:gd name="T54" fmla="*/ 238 w 238"/>
                <a:gd name="T55" fmla="*/ 20 h 181"/>
                <a:gd name="T56" fmla="*/ 238 w 238"/>
                <a:gd name="T57" fmla="*/ 3 h 181"/>
                <a:gd name="T58" fmla="*/ 235 w 238"/>
                <a:gd name="T59" fmla="*/ 0 h 181"/>
                <a:gd name="T60" fmla="*/ 189 w 238"/>
                <a:gd name="T61" fmla="*/ 16 h 181"/>
                <a:gd name="T62" fmla="*/ 178 w 238"/>
                <a:gd name="T63" fmla="*/ 16 h 181"/>
                <a:gd name="T64" fmla="*/ 178 w 238"/>
                <a:gd name="T65" fmla="*/ 14 h 181"/>
                <a:gd name="T66" fmla="*/ 189 w 238"/>
                <a:gd name="T67" fmla="*/ 14 h 181"/>
                <a:gd name="T68" fmla="*/ 189 w 238"/>
                <a:gd name="T69" fmla="*/ 16 h 181"/>
                <a:gd name="T70" fmla="*/ 189 w 238"/>
                <a:gd name="T71" fmla="*/ 16 h 181"/>
                <a:gd name="T72" fmla="*/ 203 w 238"/>
                <a:gd name="T73" fmla="*/ 16 h 181"/>
                <a:gd name="T74" fmla="*/ 195 w 238"/>
                <a:gd name="T75" fmla="*/ 16 h 181"/>
                <a:gd name="T76" fmla="*/ 195 w 238"/>
                <a:gd name="T77" fmla="*/ 7 h 181"/>
                <a:gd name="T78" fmla="*/ 203 w 238"/>
                <a:gd name="T79" fmla="*/ 7 h 181"/>
                <a:gd name="T80" fmla="*/ 203 w 238"/>
                <a:gd name="T81" fmla="*/ 16 h 181"/>
                <a:gd name="T82" fmla="*/ 203 w 238"/>
                <a:gd name="T83" fmla="*/ 16 h 181"/>
                <a:gd name="T84" fmla="*/ 223 w 238"/>
                <a:gd name="T85" fmla="*/ 16 h 181"/>
                <a:gd name="T86" fmla="*/ 220 w 238"/>
                <a:gd name="T87" fmla="*/ 16 h 181"/>
                <a:gd name="T88" fmla="*/ 218 w 238"/>
                <a:gd name="T89" fmla="*/ 14 h 181"/>
                <a:gd name="T90" fmla="*/ 217 w 238"/>
                <a:gd name="T91" fmla="*/ 13 h 181"/>
                <a:gd name="T92" fmla="*/ 214 w 238"/>
                <a:gd name="T93" fmla="*/ 16 h 181"/>
                <a:gd name="T94" fmla="*/ 214 w 238"/>
                <a:gd name="T95" fmla="*/ 16 h 181"/>
                <a:gd name="T96" fmla="*/ 211 w 238"/>
                <a:gd name="T97" fmla="*/ 16 h 181"/>
                <a:gd name="T98" fmla="*/ 215 w 238"/>
                <a:gd name="T99" fmla="*/ 11 h 181"/>
                <a:gd name="T100" fmla="*/ 211 w 238"/>
                <a:gd name="T101" fmla="*/ 7 h 181"/>
                <a:gd name="T102" fmla="*/ 214 w 238"/>
                <a:gd name="T103" fmla="*/ 7 h 181"/>
                <a:gd name="T104" fmla="*/ 217 w 238"/>
                <a:gd name="T105" fmla="*/ 10 h 181"/>
                <a:gd name="T106" fmla="*/ 220 w 238"/>
                <a:gd name="T107" fmla="*/ 7 h 181"/>
                <a:gd name="T108" fmla="*/ 223 w 238"/>
                <a:gd name="T109" fmla="*/ 7 h 181"/>
                <a:gd name="T110" fmla="*/ 218 w 238"/>
                <a:gd name="T111" fmla="*/ 11 h 181"/>
                <a:gd name="T112" fmla="*/ 223 w 238"/>
                <a:gd name="T113" fmla="*/ 16 h 181"/>
                <a:gd name="T114" fmla="*/ 223 w 238"/>
                <a:gd name="T115" fmla="*/ 1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8" h="181">
                  <a:moveTo>
                    <a:pt x="235" y="27"/>
                  </a:moveTo>
                  <a:cubicBezTo>
                    <a:pt x="3" y="27"/>
                    <a:pt x="3" y="27"/>
                    <a:pt x="3" y="27"/>
                  </a:cubicBezTo>
                  <a:cubicBezTo>
                    <a:pt x="1" y="27"/>
                    <a:pt x="0" y="29"/>
                    <a:pt x="0" y="31"/>
                  </a:cubicBezTo>
                  <a:cubicBezTo>
                    <a:pt x="0" y="177"/>
                    <a:pt x="0" y="177"/>
                    <a:pt x="0" y="177"/>
                  </a:cubicBezTo>
                  <a:cubicBezTo>
                    <a:pt x="0" y="179"/>
                    <a:pt x="1" y="181"/>
                    <a:pt x="3" y="181"/>
                  </a:cubicBezTo>
                  <a:cubicBezTo>
                    <a:pt x="235" y="181"/>
                    <a:pt x="235" y="181"/>
                    <a:pt x="235" y="181"/>
                  </a:cubicBezTo>
                  <a:cubicBezTo>
                    <a:pt x="237" y="181"/>
                    <a:pt x="238" y="179"/>
                    <a:pt x="238" y="177"/>
                  </a:cubicBezTo>
                  <a:cubicBezTo>
                    <a:pt x="238" y="31"/>
                    <a:pt x="238" y="31"/>
                    <a:pt x="238" y="31"/>
                  </a:cubicBezTo>
                  <a:cubicBezTo>
                    <a:pt x="238" y="29"/>
                    <a:pt x="237" y="27"/>
                    <a:pt x="235" y="27"/>
                  </a:cubicBezTo>
                  <a:close/>
                  <a:moveTo>
                    <a:pt x="229" y="172"/>
                  </a:moveTo>
                  <a:cubicBezTo>
                    <a:pt x="9" y="172"/>
                    <a:pt x="9" y="172"/>
                    <a:pt x="9" y="172"/>
                  </a:cubicBezTo>
                  <a:cubicBezTo>
                    <a:pt x="9" y="37"/>
                    <a:pt x="9" y="37"/>
                    <a:pt x="9" y="37"/>
                  </a:cubicBezTo>
                  <a:cubicBezTo>
                    <a:pt x="229" y="37"/>
                    <a:pt x="229" y="37"/>
                    <a:pt x="229" y="37"/>
                  </a:cubicBezTo>
                  <a:cubicBezTo>
                    <a:pt x="229" y="172"/>
                    <a:pt x="229" y="172"/>
                    <a:pt x="229" y="172"/>
                  </a:cubicBezTo>
                  <a:cubicBezTo>
                    <a:pt x="229" y="172"/>
                    <a:pt x="229" y="172"/>
                    <a:pt x="229" y="172"/>
                  </a:cubicBezTo>
                  <a:close/>
                  <a:moveTo>
                    <a:pt x="202" y="14"/>
                  </a:moveTo>
                  <a:cubicBezTo>
                    <a:pt x="197" y="14"/>
                    <a:pt x="197" y="14"/>
                    <a:pt x="197" y="14"/>
                  </a:cubicBezTo>
                  <a:cubicBezTo>
                    <a:pt x="197" y="9"/>
                    <a:pt x="197" y="9"/>
                    <a:pt x="197" y="9"/>
                  </a:cubicBezTo>
                  <a:cubicBezTo>
                    <a:pt x="202" y="9"/>
                    <a:pt x="202" y="9"/>
                    <a:pt x="202" y="9"/>
                  </a:cubicBezTo>
                  <a:cubicBezTo>
                    <a:pt x="202" y="14"/>
                    <a:pt x="202" y="14"/>
                    <a:pt x="202" y="14"/>
                  </a:cubicBezTo>
                  <a:cubicBezTo>
                    <a:pt x="202" y="14"/>
                    <a:pt x="202" y="14"/>
                    <a:pt x="202" y="14"/>
                  </a:cubicBezTo>
                  <a:close/>
                  <a:moveTo>
                    <a:pt x="235" y="0"/>
                  </a:moveTo>
                  <a:cubicBezTo>
                    <a:pt x="3" y="0"/>
                    <a:pt x="3" y="0"/>
                    <a:pt x="3" y="0"/>
                  </a:cubicBezTo>
                  <a:cubicBezTo>
                    <a:pt x="1" y="0"/>
                    <a:pt x="0" y="1"/>
                    <a:pt x="0" y="3"/>
                  </a:cubicBezTo>
                  <a:cubicBezTo>
                    <a:pt x="0" y="20"/>
                    <a:pt x="0" y="20"/>
                    <a:pt x="0" y="20"/>
                  </a:cubicBezTo>
                  <a:cubicBezTo>
                    <a:pt x="0" y="22"/>
                    <a:pt x="1" y="23"/>
                    <a:pt x="3" y="23"/>
                  </a:cubicBezTo>
                  <a:cubicBezTo>
                    <a:pt x="235" y="23"/>
                    <a:pt x="235" y="23"/>
                    <a:pt x="235" y="23"/>
                  </a:cubicBezTo>
                  <a:cubicBezTo>
                    <a:pt x="237" y="23"/>
                    <a:pt x="238" y="22"/>
                    <a:pt x="238" y="20"/>
                  </a:cubicBezTo>
                  <a:cubicBezTo>
                    <a:pt x="238" y="3"/>
                    <a:pt x="238" y="3"/>
                    <a:pt x="238" y="3"/>
                  </a:cubicBezTo>
                  <a:cubicBezTo>
                    <a:pt x="238" y="1"/>
                    <a:pt x="237" y="0"/>
                    <a:pt x="235" y="0"/>
                  </a:cubicBezTo>
                  <a:close/>
                  <a:moveTo>
                    <a:pt x="189" y="16"/>
                  </a:moveTo>
                  <a:cubicBezTo>
                    <a:pt x="178" y="16"/>
                    <a:pt x="178" y="16"/>
                    <a:pt x="178" y="16"/>
                  </a:cubicBezTo>
                  <a:cubicBezTo>
                    <a:pt x="178" y="14"/>
                    <a:pt x="178" y="14"/>
                    <a:pt x="178" y="14"/>
                  </a:cubicBezTo>
                  <a:cubicBezTo>
                    <a:pt x="189" y="14"/>
                    <a:pt x="189" y="14"/>
                    <a:pt x="189" y="14"/>
                  </a:cubicBezTo>
                  <a:cubicBezTo>
                    <a:pt x="189" y="16"/>
                    <a:pt x="189" y="16"/>
                    <a:pt x="189" y="16"/>
                  </a:cubicBezTo>
                  <a:cubicBezTo>
                    <a:pt x="189" y="16"/>
                    <a:pt x="189" y="16"/>
                    <a:pt x="189" y="16"/>
                  </a:cubicBezTo>
                  <a:close/>
                  <a:moveTo>
                    <a:pt x="203" y="16"/>
                  </a:moveTo>
                  <a:cubicBezTo>
                    <a:pt x="195" y="16"/>
                    <a:pt x="195" y="16"/>
                    <a:pt x="195" y="16"/>
                  </a:cubicBezTo>
                  <a:cubicBezTo>
                    <a:pt x="195" y="7"/>
                    <a:pt x="195" y="7"/>
                    <a:pt x="195" y="7"/>
                  </a:cubicBezTo>
                  <a:cubicBezTo>
                    <a:pt x="203" y="7"/>
                    <a:pt x="203" y="7"/>
                    <a:pt x="203" y="7"/>
                  </a:cubicBezTo>
                  <a:cubicBezTo>
                    <a:pt x="203" y="16"/>
                    <a:pt x="203" y="16"/>
                    <a:pt x="203" y="16"/>
                  </a:cubicBezTo>
                  <a:cubicBezTo>
                    <a:pt x="203" y="16"/>
                    <a:pt x="203" y="16"/>
                    <a:pt x="203" y="16"/>
                  </a:cubicBezTo>
                  <a:close/>
                  <a:moveTo>
                    <a:pt x="223" y="16"/>
                  </a:moveTo>
                  <a:cubicBezTo>
                    <a:pt x="220" y="16"/>
                    <a:pt x="220" y="16"/>
                    <a:pt x="220" y="16"/>
                  </a:cubicBezTo>
                  <a:cubicBezTo>
                    <a:pt x="218" y="14"/>
                    <a:pt x="218" y="14"/>
                    <a:pt x="218" y="14"/>
                  </a:cubicBezTo>
                  <a:cubicBezTo>
                    <a:pt x="217" y="13"/>
                    <a:pt x="217" y="13"/>
                    <a:pt x="217" y="13"/>
                  </a:cubicBezTo>
                  <a:cubicBezTo>
                    <a:pt x="214" y="16"/>
                    <a:pt x="214" y="16"/>
                    <a:pt x="214" y="16"/>
                  </a:cubicBezTo>
                  <a:cubicBezTo>
                    <a:pt x="214" y="16"/>
                    <a:pt x="214" y="16"/>
                    <a:pt x="214" y="16"/>
                  </a:cubicBezTo>
                  <a:cubicBezTo>
                    <a:pt x="211" y="16"/>
                    <a:pt x="211" y="16"/>
                    <a:pt x="211" y="16"/>
                  </a:cubicBezTo>
                  <a:cubicBezTo>
                    <a:pt x="215" y="11"/>
                    <a:pt x="215" y="11"/>
                    <a:pt x="215" y="11"/>
                  </a:cubicBezTo>
                  <a:cubicBezTo>
                    <a:pt x="211" y="7"/>
                    <a:pt x="211" y="7"/>
                    <a:pt x="211" y="7"/>
                  </a:cubicBezTo>
                  <a:cubicBezTo>
                    <a:pt x="214" y="7"/>
                    <a:pt x="214" y="7"/>
                    <a:pt x="214" y="7"/>
                  </a:cubicBezTo>
                  <a:cubicBezTo>
                    <a:pt x="217" y="10"/>
                    <a:pt x="217" y="10"/>
                    <a:pt x="217" y="10"/>
                  </a:cubicBezTo>
                  <a:cubicBezTo>
                    <a:pt x="220" y="7"/>
                    <a:pt x="220" y="7"/>
                    <a:pt x="220" y="7"/>
                  </a:cubicBezTo>
                  <a:cubicBezTo>
                    <a:pt x="223" y="7"/>
                    <a:pt x="223" y="7"/>
                    <a:pt x="223" y="7"/>
                  </a:cubicBezTo>
                  <a:cubicBezTo>
                    <a:pt x="218" y="11"/>
                    <a:pt x="218" y="11"/>
                    <a:pt x="218" y="11"/>
                  </a:cubicBezTo>
                  <a:cubicBezTo>
                    <a:pt x="223" y="16"/>
                    <a:pt x="223" y="16"/>
                    <a:pt x="223" y="16"/>
                  </a:cubicBezTo>
                  <a:cubicBezTo>
                    <a:pt x="223" y="16"/>
                    <a:pt x="223" y="16"/>
                    <a:pt x="223" y="16"/>
                  </a:cubicBezTo>
                  <a:close/>
                </a:path>
              </a:pathLst>
            </a:custGeom>
            <a:solidFill>
              <a:schemeClr val="bg1"/>
            </a:solidFill>
            <a:ln>
              <a:noFill/>
            </a:ln>
          </p:spPr>
          <p:txBody>
            <a:bodyPr vert="horz" wrap="square" lIns="93247" tIns="46623" rIns="93247" bIns="46623" numCol="1" anchor="t" anchorCtr="0" compatLnSpc="1">
              <a:prstTxWarp prst="textNoShape">
                <a:avLst/>
              </a:prstTxWarp>
            </a:bodyPr>
            <a:lstStyle/>
            <a:p>
              <a:pPr defTabSz="932418">
                <a:lnSpc>
                  <a:spcPct val="90000"/>
                </a:lnSpc>
                <a:defRPr/>
              </a:pPr>
              <a:endParaRPr lang="en-US" sz="2000" kern="0" dirty="0">
                <a:solidFill>
                  <a:sysClr val="windowText" lastClr="000000"/>
                </a:solidFill>
                <a:latin typeface="Segoe UI"/>
              </a:endParaRPr>
            </a:p>
          </p:txBody>
        </p:sp>
        <p:pic>
          <p:nvPicPr>
            <p:cNvPr id="44" name="Picture 43">
              <a:extLst>
                <a:ext uri="{FF2B5EF4-FFF2-40B4-BE49-F238E27FC236}">
                  <a16:creationId xmlns:a16="http://schemas.microsoft.com/office/drawing/2014/main" id="{814B30B9-0DE8-8141-B331-457670855CE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47749" y="861922"/>
              <a:ext cx="421504" cy="360260"/>
            </a:xfrm>
            <a:prstGeom prst="rect">
              <a:avLst/>
            </a:prstGeom>
          </p:spPr>
        </p:pic>
      </p:grpSp>
      <p:sp>
        <p:nvSpPr>
          <p:cNvPr id="45" name="Rectangle 44">
            <a:extLst>
              <a:ext uri="{FF2B5EF4-FFF2-40B4-BE49-F238E27FC236}">
                <a16:creationId xmlns:a16="http://schemas.microsoft.com/office/drawing/2014/main" id="{E91385D0-6106-BC4B-A3EE-D6E4BEC7D105}"/>
              </a:ext>
            </a:extLst>
          </p:cNvPr>
          <p:cNvSpPr/>
          <p:nvPr/>
        </p:nvSpPr>
        <p:spPr bwMode="auto">
          <a:xfrm>
            <a:off x="4557953" y="3116909"/>
            <a:ext cx="2222842" cy="9324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45978" tIns="146262" rIns="0" bIns="146262" numCol="1" spcCol="0" rtlCol="0" fromWordArt="0" anchor="t" anchorCtr="0" forceAA="0" compatLnSpc="1">
            <a:prstTxWarp prst="textNoShape">
              <a:avLst/>
            </a:prstTxWarp>
            <a:noAutofit/>
          </a:bodyPr>
          <a:lstStyle/>
          <a:p>
            <a:pPr defTabSz="914049">
              <a:lnSpc>
                <a:spcPct val="90000"/>
              </a:lnSpc>
              <a:defRPr/>
            </a:pPr>
            <a:r>
              <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Mobile Apps</a:t>
            </a:r>
          </a:p>
        </p:txBody>
      </p:sp>
      <p:sp>
        <p:nvSpPr>
          <p:cNvPr id="47" name="Rectangle 46">
            <a:extLst>
              <a:ext uri="{FF2B5EF4-FFF2-40B4-BE49-F238E27FC236}">
                <a16:creationId xmlns:a16="http://schemas.microsoft.com/office/drawing/2014/main" id="{D3AF901A-6980-9048-B181-4CB3E32FCE94}"/>
              </a:ext>
            </a:extLst>
          </p:cNvPr>
          <p:cNvSpPr/>
          <p:nvPr/>
        </p:nvSpPr>
        <p:spPr bwMode="auto">
          <a:xfrm>
            <a:off x="2252574" y="3108162"/>
            <a:ext cx="2225726" cy="9324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45978" tIns="146262" rIns="0" bIns="146262" numCol="1" spcCol="0" rtlCol="0" fromWordArt="0" anchor="t" anchorCtr="0" forceAA="0" compatLnSpc="1">
            <a:prstTxWarp prst="textNoShape">
              <a:avLst/>
            </a:prstTxWarp>
            <a:noAutofit/>
          </a:bodyPr>
          <a:lstStyle/>
          <a:p>
            <a:pPr defTabSz="914049">
              <a:lnSpc>
                <a:spcPct val="90000"/>
              </a:lnSpc>
              <a:defRPr/>
            </a:pPr>
            <a:r>
              <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 Web Apps</a:t>
            </a:r>
          </a:p>
        </p:txBody>
      </p:sp>
      <p:sp>
        <p:nvSpPr>
          <p:cNvPr id="48" name="Rectangle 47">
            <a:extLst>
              <a:ext uri="{FF2B5EF4-FFF2-40B4-BE49-F238E27FC236}">
                <a16:creationId xmlns:a16="http://schemas.microsoft.com/office/drawing/2014/main" id="{B918712C-0C00-C140-BBD6-6CD349C1839E}"/>
              </a:ext>
            </a:extLst>
          </p:cNvPr>
          <p:cNvSpPr/>
          <p:nvPr/>
        </p:nvSpPr>
        <p:spPr bwMode="auto">
          <a:xfrm>
            <a:off x="2252574" y="4107612"/>
            <a:ext cx="2247162" cy="9324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45978" tIns="146262" rIns="0" bIns="146262" numCol="1" spcCol="0" rtlCol="0" fromWordArt="0" anchor="t" anchorCtr="0" forceAA="0" compatLnSpc="1">
            <a:prstTxWarp prst="textNoShape">
              <a:avLst/>
            </a:prstTxWarp>
            <a:noAutofit/>
          </a:bodyPr>
          <a:lstStyle/>
          <a:p>
            <a:pPr defTabSz="914049">
              <a:lnSpc>
                <a:spcPct val="90000"/>
              </a:lnSpc>
              <a:defRPr/>
            </a:pPr>
            <a:r>
              <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 API Apps</a:t>
            </a:r>
          </a:p>
        </p:txBody>
      </p:sp>
      <p:sp>
        <p:nvSpPr>
          <p:cNvPr id="49" name="Rectangle 48">
            <a:extLst>
              <a:ext uri="{FF2B5EF4-FFF2-40B4-BE49-F238E27FC236}">
                <a16:creationId xmlns:a16="http://schemas.microsoft.com/office/drawing/2014/main" id="{3FF6613A-02D2-9145-9C6B-F5EE5C7A8582}"/>
              </a:ext>
            </a:extLst>
          </p:cNvPr>
          <p:cNvSpPr/>
          <p:nvPr/>
        </p:nvSpPr>
        <p:spPr bwMode="auto">
          <a:xfrm>
            <a:off x="9149667" y="3108161"/>
            <a:ext cx="2222842" cy="9324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45978" tIns="146262" rIns="0" bIns="146262" numCol="1" spcCol="0" rtlCol="0" fromWordArt="0" anchor="t" anchorCtr="0" forceAA="0" compatLnSpc="1">
            <a:prstTxWarp prst="textNoShape">
              <a:avLst/>
            </a:prstTxWarp>
            <a:noAutofit/>
          </a:bodyPr>
          <a:lstStyle/>
          <a:p>
            <a:pPr defTabSz="914049">
              <a:lnSpc>
                <a:spcPct val="90000"/>
              </a:lnSpc>
              <a:defRPr/>
            </a:pPr>
            <a:r>
              <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Notification </a:t>
            </a:r>
            <a:br>
              <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br>
            <a:r>
              <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Hubs</a:t>
            </a:r>
          </a:p>
          <a:p>
            <a:pPr defTabSz="914049">
              <a:lnSpc>
                <a:spcPct val="90000"/>
              </a:lnSpc>
              <a:defRPr/>
            </a:pPr>
            <a:endPar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endParaRPr>
          </a:p>
        </p:txBody>
      </p:sp>
      <p:sp>
        <p:nvSpPr>
          <p:cNvPr id="50" name="Rectangle 49">
            <a:extLst>
              <a:ext uri="{FF2B5EF4-FFF2-40B4-BE49-F238E27FC236}">
                <a16:creationId xmlns:a16="http://schemas.microsoft.com/office/drawing/2014/main" id="{56772786-8640-724A-B511-9CB8766DB875}"/>
              </a:ext>
            </a:extLst>
          </p:cNvPr>
          <p:cNvSpPr/>
          <p:nvPr/>
        </p:nvSpPr>
        <p:spPr bwMode="auto">
          <a:xfrm>
            <a:off x="6860448" y="4107612"/>
            <a:ext cx="2225726" cy="9324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45978" tIns="146262" rIns="0" bIns="146262" numCol="1" spcCol="0" rtlCol="0" fromWordArt="0" anchor="t" anchorCtr="0" forceAA="0" compatLnSpc="1">
            <a:prstTxWarp prst="textNoShape">
              <a:avLst/>
            </a:prstTxWarp>
            <a:noAutofit/>
          </a:bodyPr>
          <a:lstStyle/>
          <a:p>
            <a:pPr defTabSz="914049">
              <a:lnSpc>
                <a:spcPct val="90000"/>
              </a:lnSpc>
              <a:defRPr/>
            </a:pPr>
            <a:r>
              <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  Azure</a:t>
            </a:r>
          </a:p>
          <a:p>
            <a:pPr defTabSz="914049">
              <a:lnSpc>
                <a:spcPct val="90000"/>
              </a:lnSpc>
              <a:defRPr/>
            </a:pPr>
            <a:r>
              <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  Functions</a:t>
            </a:r>
          </a:p>
        </p:txBody>
      </p:sp>
      <p:sp>
        <p:nvSpPr>
          <p:cNvPr id="51" name="Rectangle 50">
            <a:extLst>
              <a:ext uri="{FF2B5EF4-FFF2-40B4-BE49-F238E27FC236}">
                <a16:creationId xmlns:a16="http://schemas.microsoft.com/office/drawing/2014/main" id="{823E86E9-3878-8F4C-B0A1-0CB42D5AC279}"/>
              </a:ext>
            </a:extLst>
          </p:cNvPr>
          <p:cNvSpPr/>
          <p:nvPr/>
        </p:nvSpPr>
        <p:spPr bwMode="auto">
          <a:xfrm>
            <a:off x="4557953" y="4107612"/>
            <a:ext cx="2222842" cy="9324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45978" tIns="146262" rIns="0" bIns="146262" numCol="1" spcCol="0" rtlCol="0" fromWordArt="0" anchor="t" anchorCtr="0" forceAA="0" compatLnSpc="1">
            <a:prstTxWarp prst="textNoShape">
              <a:avLst/>
            </a:prstTxWarp>
            <a:noAutofit/>
          </a:bodyPr>
          <a:lstStyle/>
          <a:p>
            <a:pPr defTabSz="914049">
              <a:lnSpc>
                <a:spcPct val="90000"/>
              </a:lnSpc>
              <a:defRPr/>
            </a:pPr>
            <a:r>
              <a:rPr lang="en-US" sz="2000" kern="0" spc="-5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 Web App for</a:t>
            </a:r>
            <a:br>
              <a:rPr lang="en-US" sz="2000" kern="0" spc="-5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br>
            <a:r>
              <a:rPr lang="en-US" sz="2000" kern="0" spc="-5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  </a:t>
            </a:r>
            <a:r>
              <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Containers</a:t>
            </a:r>
          </a:p>
        </p:txBody>
      </p:sp>
      <p:sp>
        <p:nvSpPr>
          <p:cNvPr id="52" name="Rectangle 51">
            <a:extLst>
              <a:ext uri="{FF2B5EF4-FFF2-40B4-BE49-F238E27FC236}">
                <a16:creationId xmlns:a16="http://schemas.microsoft.com/office/drawing/2014/main" id="{6F3166EA-943F-6148-A439-D5396308F3EB}"/>
              </a:ext>
            </a:extLst>
          </p:cNvPr>
          <p:cNvSpPr/>
          <p:nvPr/>
        </p:nvSpPr>
        <p:spPr bwMode="auto">
          <a:xfrm>
            <a:off x="9141507" y="4107612"/>
            <a:ext cx="2222842" cy="9324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45978" tIns="146262" rIns="0" bIns="146262" numCol="1" spcCol="0" rtlCol="0" fromWordArt="0" anchor="t" anchorCtr="0" forceAA="0" compatLnSpc="1">
            <a:prstTxWarp prst="textNoShape">
              <a:avLst/>
            </a:prstTxWarp>
            <a:noAutofit/>
          </a:bodyPr>
          <a:lstStyle/>
          <a:p>
            <a:pPr defTabSz="914049">
              <a:lnSpc>
                <a:spcPct val="90000"/>
              </a:lnSpc>
              <a:defRPr/>
            </a:pPr>
            <a:endPar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endParaRPr>
          </a:p>
          <a:p>
            <a:pPr defTabSz="914049">
              <a:lnSpc>
                <a:spcPct val="90000"/>
              </a:lnSpc>
              <a:defRPr/>
            </a:pPr>
            <a:r>
              <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And more…</a:t>
            </a:r>
          </a:p>
          <a:p>
            <a:pPr defTabSz="914049">
              <a:lnSpc>
                <a:spcPct val="90000"/>
              </a:lnSpc>
              <a:defRPr/>
            </a:pPr>
            <a:endPar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endParaRPr>
          </a:p>
        </p:txBody>
      </p:sp>
      <p:grpSp>
        <p:nvGrpSpPr>
          <p:cNvPr id="53" name="Group 52">
            <a:extLst>
              <a:ext uri="{FF2B5EF4-FFF2-40B4-BE49-F238E27FC236}">
                <a16:creationId xmlns:a16="http://schemas.microsoft.com/office/drawing/2014/main" id="{FCC67BF4-B97B-5F4B-8760-302A929AB3AF}"/>
              </a:ext>
            </a:extLst>
          </p:cNvPr>
          <p:cNvGrpSpPr/>
          <p:nvPr/>
        </p:nvGrpSpPr>
        <p:grpSpPr>
          <a:xfrm>
            <a:off x="9576981" y="1341441"/>
            <a:ext cx="1771695" cy="1610447"/>
            <a:chOff x="9191944" y="419099"/>
            <a:chExt cx="1737360" cy="1579237"/>
          </a:xfrm>
        </p:grpSpPr>
        <p:sp>
          <p:nvSpPr>
            <p:cNvPr id="54" name="Rectangle 53">
              <a:extLst>
                <a:ext uri="{FF2B5EF4-FFF2-40B4-BE49-F238E27FC236}">
                  <a16:creationId xmlns:a16="http://schemas.microsoft.com/office/drawing/2014/main" id="{4F335971-53D7-5442-819B-EA9C1DE270D0}"/>
                </a:ext>
              </a:extLst>
            </p:cNvPr>
            <p:cNvSpPr/>
            <p:nvPr/>
          </p:nvSpPr>
          <p:spPr bwMode="auto">
            <a:xfrm>
              <a:off x="9191944" y="419099"/>
              <a:ext cx="1737360" cy="157923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u="sng" dirty="0">
                <a:gradFill>
                  <a:gsLst>
                    <a:gs pos="89286">
                      <a:srgbClr val="000000"/>
                    </a:gs>
                    <a:gs pos="72857">
                      <a:srgbClr val="000000"/>
                    </a:gs>
                  </a:gsLst>
                  <a:lin ang="5400000" scaled="0"/>
                </a:gradFill>
                <a:latin typeface="Segoe UI"/>
                <a:ea typeface="Segoe UI" pitchFamily="34" charset="0"/>
                <a:cs typeface="Segoe UI" pitchFamily="34" charset="0"/>
              </a:endParaRPr>
            </a:p>
          </p:txBody>
        </p:sp>
        <p:sp>
          <p:nvSpPr>
            <p:cNvPr id="55" name="TextBox 54">
              <a:extLst>
                <a:ext uri="{FF2B5EF4-FFF2-40B4-BE49-F238E27FC236}">
                  <a16:creationId xmlns:a16="http://schemas.microsoft.com/office/drawing/2014/main" id="{F060AAF1-343B-E849-9BC0-D13E70DDD075}"/>
                </a:ext>
              </a:extLst>
            </p:cNvPr>
            <p:cNvSpPr txBox="1"/>
            <p:nvPr/>
          </p:nvSpPr>
          <p:spPr>
            <a:xfrm>
              <a:off x="9211482" y="1424546"/>
              <a:ext cx="1698285" cy="318357"/>
            </a:xfrm>
            <a:prstGeom prst="rect">
              <a:avLst/>
            </a:prstGeom>
            <a:noFill/>
          </p:spPr>
          <p:txBody>
            <a:bodyPr wrap="none" rtlCol="0">
              <a:spAutoFit/>
            </a:bodyPr>
            <a:lstStyle/>
            <a:p>
              <a:pPr algn="ctr" defTabSz="932384">
                <a:lnSpc>
                  <a:spcPct val="90000"/>
                </a:lnSpc>
                <a:defRPr/>
              </a:pPr>
              <a:r>
                <a:rPr lang="en-US" sz="1632" dirty="0">
                  <a:gradFill>
                    <a:gsLst>
                      <a:gs pos="98571">
                        <a:srgbClr val="505050"/>
                      </a:gs>
                      <a:gs pos="72857">
                        <a:srgbClr val="505050"/>
                      </a:gs>
                    </a:gsLst>
                    <a:lin ang="5400000" scaled="1"/>
                  </a:gradFill>
                  <a:latin typeface="Segoe UI" panose="020B0502040204020203" pitchFamily="34" charset="0"/>
                  <a:cs typeface="Segoe UI" panose="020B0502040204020203" pitchFamily="34" charset="0"/>
                </a:rPr>
                <a:t>API/Services/ISV</a:t>
              </a:r>
            </a:p>
          </p:txBody>
        </p:sp>
        <p:sp>
          <p:nvSpPr>
            <p:cNvPr id="56" name="Rectangle 55">
              <a:extLst>
                <a:ext uri="{FF2B5EF4-FFF2-40B4-BE49-F238E27FC236}">
                  <a16:creationId xmlns:a16="http://schemas.microsoft.com/office/drawing/2014/main" id="{12DA83D8-9B07-8748-84D1-573A4DF45202}"/>
                </a:ext>
              </a:extLst>
            </p:cNvPr>
            <p:cNvSpPr/>
            <p:nvPr/>
          </p:nvSpPr>
          <p:spPr>
            <a:xfrm>
              <a:off x="9551282" y="718640"/>
              <a:ext cx="1018684" cy="66337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algn="r" defTabSz="932418">
                <a:lnSpc>
                  <a:spcPct val="90000"/>
                </a:lnSpc>
                <a:defRPr/>
              </a:pPr>
              <a:endParaRPr lang="en-US" sz="1224" kern="0" dirty="0">
                <a:solidFill>
                  <a:sysClr val="windowText" lastClr="000000"/>
                </a:solidFill>
                <a:latin typeface="Segoe UI"/>
              </a:endParaRPr>
            </a:p>
          </p:txBody>
        </p:sp>
        <p:sp>
          <p:nvSpPr>
            <p:cNvPr id="57" name="Freeform 6">
              <a:extLst>
                <a:ext uri="{FF2B5EF4-FFF2-40B4-BE49-F238E27FC236}">
                  <a16:creationId xmlns:a16="http://schemas.microsoft.com/office/drawing/2014/main" id="{4CFA1F9A-A35B-FD4A-9E94-B39A33E33C02}"/>
                </a:ext>
              </a:extLst>
            </p:cNvPr>
            <p:cNvSpPr>
              <a:spLocks noChangeAspect="1" noEditPoints="1"/>
            </p:cNvSpPr>
            <p:nvPr/>
          </p:nvSpPr>
          <p:spPr bwMode="auto">
            <a:xfrm>
              <a:off x="9534111" y="591070"/>
              <a:ext cx="1055894" cy="802250"/>
            </a:xfrm>
            <a:custGeom>
              <a:avLst/>
              <a:gdLst>
                <a:gd name="T0" fmla="*/ 235 w 238"/>
                <a:gd name="T1" fmla="*/ 27 h 181"/>
                <a:gd name="T2" fmla="*/ 3 w 238"/>
                <a:gd name="T3" fmla="*/ 27 h 181"/>
                <a:gd name="T4" fmla="*/ 0 w 238"/>
                <a:gd name="T5" fmla="*/ 31 h 181"/>
                <a:gd name="T6" fmla="*/ 0 w 238"/>
                <a:gd name="T7" fmla="*/ 177 h 181"/>
                <a:gd name="T8" fmla="*/ 3 w 238"/>
                <a:gd name="T9" fmla="*/ 181 h 181"/>
                <a:gd name="T10" fmla="*/ 235 w 238"/>
                <a:gd name="T11" fmla="*/ 181 h 181"/>
                <a:gd name="T12" fmla="*/ 238 w 238"/>
                <a:gd name="T13" fmla="*/ 177 h 181"/>
                <a:gd name="T14" fmla="*/ 238 w 238"/>
                <a:gd name="T15" fmla="*/ 31 h 181"/>
                <a:gd name="T16" fmla="*/ 235 w 238"/>
                <a:gd name="T17" fmla="*/ 27 h 181"/>
                <a:gd name="T18" fmla="*/ 229 w 238"/>
                <a:gd name="T19" fmla="*/ 172 h 181"/>
                <a:gd name="T20" fmla="*/ 9 w 238"/>
                <a:gd name="T21" fmla="*/ 172 h 181"/>
                <a:gd name="T22" fmla="*/ 9 w 238"/>
                <a:gd name="T23" fmla="*/ 37 h 181"/>
                <a:gd name="T24" fmla="*/ 229 w 238"/>
                <a:gd name="T25" fmla="*/ 37 h 181"/>
                <a:gd name="T26" fmla="*/ 229 w 238"/>
                <a:gd name="T27" fmla="*/ 172 h 181"/>
                <a:gd name="T28" fmla="*/ 229 w 238"/>
                <a:gd name="T29" fmla="*/ 172 h 181"/>
                <a:gd name="T30" fmla="*/ 202 w 238"/>
                <a:gd name="T31" fmla="*/ 14 h 181"/>
                <a:gd name="T32" fmla="*/ 197 w 238"/>
                <a:gd name="T33" fmla="*/ 14 h 181"/>
                <a:gd name="T34" fmla="*/ 197 w 238"/>
                <a:gd name="T35" fmla="*/ 9 h 181"/>
                <a:gd name="T36" fmla="*/ 202 w 238"/>
                <a:gd name="T37" fmla="*/ 9 h 181"/>
                <a:gd name="T38" fmla="*/ 202 w 238"/>
                <a:gd name="T39" fmla="*/ 14 h 181"/>
                <a:gd name="T40" fmla="*/ 202 w 238"/>
                <a:gd name="T41" fmla="*/ 14 h 181"/>
                <a:gd name="T42" fmla="*/ 235 w 238"/>
                <a:gd name="T43" fmla="*/ 0 h 181"/>
                <a:gd name="T44" fmla="*/ 3 w 238"/>
                <a:gd name="T45" fmla="*/ 0 h 181"/>
                <a:gd name="T46" fmla="*/ 0 w 238"/>
                <a:gd name="T47" fmla="*/ 3 h 181"/>
                <a:gd name="T48" fmla="*/ 0 w 238"/>
                <a:gd name="T49" fmla="*/ 20 h 181"/>
                <a:gd name="T50" fmla="*/ 3 w 238"/>
                <a:gd name="T51" fmla="*/ 23 h 181"/>
                <a:gd name="T52" fmla="*/ 235 w 238"/>
                <a:gd name="T53" fmla="*/ 23 h 181"/>
                <a:gd name="T54" fmla="*/ 238 w 238"/>
                <a:gd name="T55" fmla="*/ 20 h 181"/>
                <a:gd name="T56" fmla="*/ 238 w 238"/>
                <a:gd name="T57" fmla="*/ 3 h 181"/>
                <a:gd name="T58" fmla="*/ 235 w 238"/>
                <a:gd name="T59" fmla="*/ 0 h 181"/>
                <a:gd name="T60" fmla="*/ 189 w 238"/>
                <a:gd name="T61" fmla="*/ 16 h 181"/>
                <a:gd name="T62" fmla="*/ 178 w 238"/>
                <a:gd name="T63" fmla="*/ 16 h 181"/>
                <a:gd name="T64" fmla="*/ 178 w 238"/>
                <a:gd name="T65" fmla="*/ 14 h 181"/>
                <a:gd name="T66" fmla="*/ 189 w 238"/>
                <a:gd name="T67" fmla="*/ 14 h 181"/>
                <a:gd name="T68" fmla="*/ 189 w 238"/>
                <a:gd name="T69" fmla="*/ 16 h 181"/>
                <a:gd name="T70" fmla="*/ 189 w 238"/>
                <a:gd name="T71" fmla="*/ 16 h 181"/>
                <a:gd name="T72" fmla="*/ 203 w 238"/>
                <a:gd name="T73" fmla="*/ 16 h 181"/>
                <a:gd name="T74" fmla="*/ 195 w 238"/>
                <a:gd name="T75" fmla="*/ 16 h 181"/>
                <a:gd name="T76" fmla="*/ 195 w 238"/>
                <a:gd name="T77" fmla="*/ 7 h 181"/>
                <a:gd name="T78" fmla="*/ 203 w 238"/>
                <a:gd name="T79" fmla="*/ 7 h 181"/>
                <a:gd name="T80" fmla="*/ 203 w 238"/>
                <a:gd name="T81" fmla="*/ 16 h 181"/>
                <a:gd name="T82" fmla="*/ 203 w 238"/>
                <a:gd name="T83" fmla="*/ 16 h 181"/>
                <a:gd name="T84" fmla="*/ 223 w 238"/>
                <a:gd name="T85" fmla="*/ 16 h 181"/>
                <a:gd name="T86" fmla="*/ 220 w 238"/>
                <a:gd name="T87" fmla="*/ 16 h 181"/>
                <a:gd name="T88" fmla="*/ 218 w 238"/>
                <a:gd name="T89" fmla="*/ 14 h 181"/>
                <a:gd name="T90" fmla="*/ 217 w 238"/>
                <a:gd name="T91" fmla="*/ 13 h 181"/>
                <a:gd name="T92" fmla="*/ 214 w 238"/>
                <a:gd name="T93" fmla="*/ 16 h 181"/>
                <a:gd name="T94" fmla="*/ 214 w 238"/>
                <a:gd name="T95" fmla="*/ 16 h 181"/>
                <a:gd name="T96" fmla="*/ 211 w 238"/>
                <a:gd name="T97" fmla="*/ 16 h 181"/>
                <a:gd name="T98" fmla="*/ 215 w 238"/>
                <a:gd name="T99" fmla="*/ 11 h 181"/>
                <a:gd name="T100" fmla="*/ 211 w 238"/>
                <a:gd name="T101" fmla="*/ 7 h 181"/>
                <a:gd name="T102" fmla="*/ 214 w 238"/>
                <a:gd name="T103" fmla="*/ 7 h 181"/>
                <a:gd name="T104" fmla="*/ 217 w 238"/>
                <a:gd name="T105" fmla="*/ 10 h 181"/>
                <a:gd name="T106" fmla="*/ 220 w 238"/>
                <a:gd name="T107" fmla="*/ 7 h 181"/>
                <a:gd name="T108" fmla="*/ 223 w 238"/>
                <a:gd name="T109" fmla="*/ 7 h 181"/>
                <a:gd name="T110" fmla="*/ 218 w 238"/>
                <a:gd name="T111" fmla="*/ 11 h 181"/>
                <a:gd name="T112" fmla="*/ 223 w 238"/>
                <a:gd name="T113" fmla="*/ 16 h 181"/>
                <a:gd name="T114" fmla="*/ 223 w 238"/>
                <a:gd name="T115" fmla="*/ 1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8" h="181">
                  <a:moveTo>
                    <a:pt x="235" y="27"/>
                  </a:moveTo>
                  <a:cubicBezTo>
                    <a:pt x="3" y="27"/>
                    <a:pt x="3" y="27"/>
                    <a:pt x="3" y="27"/>
                  </a:cubicBezTo>
                  <a:cubicBezTo>
                    <a:pt x="1" y="27"/>
                    <a:pt x="0" y="29"/>
                    <a:pt x="0" y="31"/>
                  </a:cubicBezTo>
                  <a:cubicBezTo>
                    <a:pt x="0" y="177"/>
                    <a:pt x="0" y="177"/>
                    <a:pt x="0" y="177"/>
                  </a:cubicBezTo>
                  <a:cubicBezTo>
                    <a:pt x="0" y="179"/>
                    <a:pt x="1" y="181"/>
                    <a:pt x="3" y="181"/>
                  </a:cubicBezTo>
                  <a:cubicBezTo>
                    <a:pt x="235" y="181"/>
                    <a:pt x="235" y="181"/>
                    <a:pt x="235" y="181"/>
                  </a:cubicBezTo>
                  <a:cubicBezTo>
                    <a:pt x="237" y="181"/>
                    <a:pt x="238" y="179"/>
                    <a:pt x="238" y="177"/>
                  </a:cubicBezTo>
                  <a:cubicBezTo>
                    <a:pt x="238" y="31"/>
                    <a:pt x="238" y="31"/>
                    <a:pt x="238" y="31"/>
                  </a:cubicBezTo>
                  <a:cubicBezTo>
                    <a:pt x="238" y="29"/>
                    <a:pt x="237" y="27"/>
                    <a:pt x="235" y="27"/>
                  </a:cubicBezTo>
                  <a:close/>
                  <a:moveTo>
                    <a:pt x="229" y="172"/>
                  </a:moveTo>
                  <a:cubicBezTo>
                    <a:pt x="9" y="172"/>
                    <a:pt x="9" y="172"/>
                    <a:pt x="9" y="172"/>
                  </a:cubicBezTo>
                  <a:cubicBezTo>
                    <a:pt x="9" y="37"/>
                    <a:pt x="9" y="37"/>
                    <a:pt x="9" y="37"/>
                  </a:cubicBezTo>
                  <a:cubicBezTo>
                    <a:pt x="229" y="37"/>
                    <a:pt x="229" y="37"/>
                    <a:pt x="229" y="37"/>
                  </a:cubicBezTo>
                  <a:cubicBezTo>
                    <a:pt x="229" y="172"/>
                    <a:pt x="229" y="172"/>
                    <a:pt x="229" y="172"/>
                  </a:cubicBezTo>
                  <a:cubicBezTo>
                    <a:pt x="229" y="172"/>
                    <a:pt x="229" y="172"/>
                    <a:pt x="229" y="172"/>
                  </a:cubicBezTo>
                  <a:close/>
                  <a:moveTo>
                    <a:pt x="202" y="14"/>
                  </a:moveTo>
                  <a:cubicBezTo>
                    <a:pt x="197" y="14"/>
                    <a:pt x="197" y="14"/>
                    <a:pt x="197" y="14"/>
                  </a:cubicBezTo>
                  <a:cubicBezTo>
                    <a:pt x="197" y="9"/>
                    <a:pt x="197" y="9"/>
                    <a:pt x="197" y="9"/>
                  </a:cubicBezTo>
                  <a:cubicBezTo>
                    <a:pt x="202" y="9"/>
                    <a:pt x="202" y="9"/>
                    <a:pt x="202" y="9"/>
                  </a:cubicBezTo>
                  <a:cubicBezTo>
                    <a:pt x="202" y="14"/>
                    <a:pt x="202" y="14"/>
                    <a:pt x="202" y="14"/>
                  </a:cubicBezTo>
                  <a:cubicBezTo>
                    <a:pt x="202" y="14"/>
                    <a:pt x="202" y="14"/>
                    <a:pt x="202" y="14"/>
                  </a:cubicBezTo>
                  <a:close/>
                  <a:moveTo>
                    <a:pt x="235" y="0"/>
                  </a:moveTo>
                  <a:cubicBezTo>
                    <a:pt x="3" y="0"/>
                    <a:pt x="3" y="0"/>
                    <a:pt x="3" y="0"/>
                  </a:cubicBezTo>
                  <a:cubicBezTo>
                    <a:pt x="1" y="0"/>
                    <a:pt x="0" y="1"/>
                    <a:pt x="0" y="3"/>
                  </a:cubicBezTo>
                  <a:cubicBezTo>
                    <a:pt x="0" y="20"/>
                    <a:pt x="0" y="20"/>
                    <a:pt x="0" y="20"/>
                  </a:cubicBezTo>
                  <a:cubicBezTo>
                    <a:pt x="0" y="22"/>
                    <a:pt x="1" y="23"/>
                    <a:pt x="3" y="23"/>
                  </a:cubicBezTo>
                  <a:cubicBezTo>
                    <a:pt x="235" y="23"/>
                    <a:pt x="235" y="23"/>
                    <a:pt x="235" y="23"/>
                  </a:cubicBezTo>
                  <a:cubicBezTo>
                    <a:pt x="237" y="23"/>
                    <a:pt x="238" y="22"/>
                    <a:pt x="238" y="20"/>
                  </a:cubicBezTo>
                  <a:cubicBezTo>
                    <a:pt x="238" y="3"/>
                    <a:pt x="238" y="3"/>
                    <a:pt x="238" y="3"/>
                  </a:cubicBezTo>
                  <a:cubicBezTo>
                    <a:pt x="238" y="1"/>
                    <a:pt x="237" y="0"/>
                    <a:pt x="235" y="0"/>
                  </a:cubicBezTo>
                  <a:close/>
                  <a:moveTo>
                    <a:pt x="189" y="16"/>
                  </a:moveTo>
                  <a:cubicBezTo>
                    <a:pt x="178" y="16"/>
                    <a:pt x="178" y="16"/>
                    <a:pt x="178" y="16"/>
                  </a:cubicBezTo>
                  <a:cubicBezTo>
                    <a:pt x="178" y="14"/>
                    <a:pt x="178" y="14"/>
                    <a:pt x="178" y="14"/>
                  </a:cubicBezTo>
                  <a:cubicBezTo>
                    <a:pt x="189" y="14"/>
                    <a:pt x="189" y="14"/>
                    <a:pt x="189" y="14"/>
                  </a:cubicBezTo>
                  <a:cubicBezTo>
                    <a:pt x="189" y="16"/>
                    <a:pt x="189" y="16"/>
                    <a:pt x="189" y="16"/>
                  </a:cubicBezTo>
                  <a:cubicBezTo>
                    <a:pt x="189" y="16"/>
                    <a:pt x="189" y="16"/>
                    <a:pt x="189" y="16"/>
                  </a:cubicBezTo>
                  <a:close/>
                  <a:moveTo>
                    <a:pt x="203" y="16"/>
                  </a:moveTo>
                  <a:cubicBezTo>
                    <a:pt x="195" y="16"/>
                    <a:pt x="195" y="16"/>
                    <a:pt x="195" y="16"/>
                  </a:cubicBezTo>
                  <a:cubicBezTo>
                    <a:pt x="195" y="7"/>
                    <a:pt x="195" y="7"/>
                    <a:pt x="195" y="7"/>
                  </a:cubicBezTo>
                  <a:cubicBezTo>
                    <a:pt x="203" y="7"/>
                    <a:pt x="203" y="7"/>
                    <a:pt x="203" y="7"/>
                  </a:cubicBezTo>
                  <a:cubicBezTo>
                    <a:pt x="203" y="16"/>
                    <a:pt x="203" y="16"/>
                    <a:pt x="203" y="16"/>
                  </a:cubicBezTo>
                  <a:cubicBezTo>
                    <a:pt x="203" y="16"/>
                    <a:pt x="203" y="16"/>
                    <a:pt x="203" y="16"/>
                  </a:cubicBezTo>
                  <a:close/>
                  <a:moveTo>
                    <a:pt x="223" y="16"/>
                  </a:moveTo>
                  <a:cubicBezTo>
                    <a:pt x="220" y="16"/>
                    <a:pt x="220" y="16"/>
                    <a:pt x="220" y="16"/>
                  </a:cubicBezTo>
                  <a:cubicBezTo>
                    <a:pt x="218" y="14"/>
                    <a:pt x="218" y="14"/>
                    <a:pt x="218" y="14"/>
                  </a:cubicBezTo>
                  <a:cubicBezTo>
                    <a:pt x="217" y="13"/>
                    <a:pt x="217" y="13"/>
                    <a:pt x="217" y="13"/>
                  </a:cubicBezTo>
                  <a:cubicBezTo>
                    <a:pt x="214" y="16"/>
                    <a:pt x="214" y="16"/>
                    <a:pt x="214" y="16"/>
                  </a:cubicBezTo>
                  <a:cubicBezTo>
                    <a:pt x="214" y="16"/>
                    <a:pt x="214" y="16"/>
                    <a:pt x="214" y="16"/>
                  </a:cubicBezTo>
                  <a:cubicBezTo>
                    <a:pt x="211" y="16"/>
                    <a:pt x="211" y="16"/>
                    <a:pt x="211" y="16"/>
                  </a:cubicBezTo>
                  <a:cubicBezTo>
                    <a:pt x="215" y="11"/>
                    <a:pt x="215" y="11"/>
                    <a:pt x="215" y="11"/>
                  </a:cubicBezTo>
                  <a:cubicBezTo>
                    <a:pt x="211" y="7"/>
                    <a:pt x="211" y="7"/>
                    <a:pt x="211" y="7"/>
                  </a:cubicBezTo>
                  <a:cubicBezTo>
                    <a:pt x="214" y="7"/>
                    <a:pt x="214" y="7"/>
                    <a:pt x="214" y="7"/>
                  </a:cubicBezTo>
                  <a:cubicBezTo>
                    <a:pt x="217" y="10"/>
                    <a:pt x="217" y="10"/>
                    <a:pt x="217" y="10"/>
                  </a:cubicBezTo>
                  <a:cubicBezTo>
                    <a:pt x="220" y="7"/>
                    <a:pt x="220" y="7"/>
                    <a:pt x="220" y="7"/>
                  </a:cubicBezTo>
                  <a:cubicBezTo>
                    <a:pt x="223" y="7"/>
                    <a:pt x="223" y="7"/>
                    <a:pt x="223" y="7"/>
                  </a:cubicBezTo>
                  <a:cubicBezTo>
                    <a:pt x="218" y="11"/>
                    <a:pt x="218" y="11"/>
                    <a:pt x="218" y="11"/>
                  </a:cubicBezTo>
                  <a:cubicBezTo>
                    <a:pt x="223" y="16"/>
                    <a:pt x="223" y="16"/>
                    <a:pt x="223" y="16"/>
                  </a:cubicBezTo>
                  <a:cubicBezTo>
                    <a:pt x="223" y="16"/>
                    <a:pt x="223" y="16"/>
                    <a:pt x="223" y="16"/>
                  </a:cubicBezTo>
                  <a:close/>
                </a:path>
              </a:pathLst>
            </a:custGeom>
            <a:solidFill>
              <a:schemeClr val="bg1"/>
            </a:solidFill>
            <a:ln>
              <a:noFill/>
            </a:ln>
          </p:spPr>
          <p:txBody>
            <a:bodyPr vert="horz" wrap="square" lIns="93247" tIns="46623" rIns="93247" bIns="46623" numCol="1" anchor="t" anchorCtr="0" compatLnSpc="1">
              <a:prstTxWarp prst="textNoShape">
                <a:avLst/>
              </a:prstTxWarp>
            </a:bodyPr>
            <a:lstStyle/>
            <a:p>
              <a:pPr defTabSz="932418">
                <a:lnSpc>
                  <a:spcPct val="90000"/>
                </a:lnSpc>
                <a:defRPr/>
              </a:pPr>
              <a:endParaRPr lang="en-US" sz="1836" kern="0" dirty="0">
                <a:solidFill>
                  <a:sysClr val="windowText" lastClr="000000"/>
                </a:solidFill>
                <a:latin typeface="Segoe UI"/>
              </a:endParaRPr>
            </a:p>
          </p:txBody>
        </p:sp>
        <p:sp>
          <p:nvSpPr>
            <p:cNvPr id="58" name="AutoShape 4">
              <a:extLst>
                <a:ext uri="{FF2B5EF4-FFF2-40B4-BE49-F238E27FC236}">
                  <a16:creationId xmlns:a16="http://schemas.microsoft.com/office/drawing/2014/main" id="{AA8546C9-2CB9-E44E-9AFC-556618C921B5}"/>
                </a:ext>
              </a:extLst>
            </p:cNvPr>
            <p:cNvSpPr>
              <a:spLocks noChangeAspect="1" noChangeArrowheads="1" noTextEdit="1"/>
            </p:cNvSpPr>
            <p:nvPr/>
          </p:nvSpPr>
          <p:spPr bwMode="auto">
            <a:xfrm>
              <a:off x="9809964" y="803429"/>
              <a:ext cx="654671" cy="477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lnSpc>
                  <a:spcPct val="90000"/>
                </a:lnSpc>
                <a:defRPr/>
              </a:pPr>
              <a:endParaRPr lang="en-US" sz="1836" kern="0" dirty="0">
                <a:solidFill>
                  <a:sysClr val="windowText" lastClr="000000"/>
                </a:solidFill>
                <a:latin typeface="Segoe UI"/>
              </a:endParaRPr>
            </a:p>
          </p:txBody>
        </p:sp>
        <p:grpSp>
          <p:nvGrpSpPr>
            <p:cNvPr id="59" name="Group 58">
              <a:extLst>
                <a:ext uri="{FF2B5EF4-FFF2-40B4-BE49-F238E27FC236}">
                  <a16:creationId xmlns:a16="http://schemas.microsoft.com/office/drawing/2014/main" id="{34F19267-D5B7-5949-A849-FBC5B75DECBC}"/>
                </a:ext>
              </a:extLst>
            </p:cNvPr>
            <p:cNvGrpSpPr/>
            <p:nvPr/>
          </p:nvGrpSpPr>
          <p:grpSpPr>
            <a:xfrm>
              <a:off x="9814470" y="847725"/>
              <a:ext cx="478166" cy="414366"/>
              <a:chOff x="9830581" y="861686"/>
              <a:chExt cx="445943" cy="386444"/>
            </a:xfrm>
          </p:grpSpPr>
          <p:sp>
            <p:nvSpPr>
              <p:cNvPr id="61" name="Freeform 13">
                <a:extLst>
                  <a:ext uri="{FF2B5EF4-FFF2-40B4-BE49-F238E27FC236}">
                    <a16:creationId xmlns:a16="http://schemas.microsoft.com/office/drawing/2014/main" id="{C3EB9E6B-5A91-5042-B89B-FEF673953CB3}"/>
                  </a:ext>
                </a:extLst>
              </p:cNvPr>
              <p:cNvSpPr>
                <a:spLocks noChangeAspect="1" noEditPoints="1"/>
              </p:cNvSpPr>
              <p:nvPr/>
            </p:nvSpPr>
            <p:spPr bwMode="auto">
              <a:xfrm>
                <a:off x="9830581" y="861686"/>
                <a:ext cx="445943" cy="308842"/>
              </a:xfrm>
              <a:custGeom>
                <a:avLst/>
                <a:gdLst>
                  <a:gd name="T0" fmla="*/ 28 w 128"/>
                  <a:gd name="T1" fmla="*/ 88 h 88"/>
                  <a:gd name="T2" fmla="*/ 94 w 128"/>
                  <a:gd name="T3" fmla="*/ 88 h 88"/>
                  <a:gd name="T4" fmla="*/ 128 w 128"/>
                  <a:gd name="T5" fmla="*/ 54 h 88"/>
                  <a:gd name="T6" fmla="*/ 96 w 128"/>
                  <a:gd name="T7" fmla="*/ 20 h 88"/>
                  <a:gd name="T8" fmla="*/ 64 w 128"/>
                  <a:gd name="T9" fmla="*/ 0 h 88"/>
                  <a:gd name="T10" fmla="*/ 28 w 128"/>
                  <a:gd name="T11" fmla="*/ 32 h 88"/>
                  <a:gd name="T12" fmla="*/ 28 w 128"/>
                  <a:gd name="T13" fmla="*/ 32 h 88"/>
                  <a:gd name="T14" fmla="*/ 0 w 128"/>
                  <a:gd name="T15" fmla="*/ 60 h 88"/>
                  <a:gd name="T16" fmla="*/ 28 w 128"/>
                  <a:gd name="T17" fmla="*/ 88 h 88"/>
                  <a:gd name="T18" fmla="*/ 28 w 128"/>
                  <a:gd name="T19" fmla="*/ 40 h 88"/>
                  <a:gd name="T20" fmla="*/ 31 w 128"/>
                  <a:gd name="T21" fmla="*/ 41 h 88"/>
                  <a:gd name="T22" fmla="*/ 36 w 128"/>
                  <a:gd name="T23" fmla="*/ 41 h 88"/>
                  <a:gd name="T24" fmla="*/ 36 w 128"/>
                  <a:gd name="T25" fmla="*/ 36 h 88"/>
                  <a:gd name="T26" fmla="*/ 64 w 128"/>
                  <a:gd name="T27" fmla="*/ 8 h 88"/>
                  <a:gd name="T28" fmla="*/ 90 w 128"/>
                  <a:gd name="T29" fmla="*/ 26 h 88"/>
                  <a:gd name="T30" fmla="*/ 91 w 128"/>
                  <a:gd name="T31" fmla="*/ 28 h 88"/>
                  <a:gd name="T32" fmla="*/ 94 w 128"/>
                  <a:gd name="T33" fmla="*/ 28 h 88"/>
                  <a:gd name="T34" fmla="*/ 120 w 128"/>
                  <a:gd name="T35" fmla="*/ 54 h 88"/>
                  <a:gd name="T36" fmla="*/ 94 w 128"/>
                  <a:gd name="T37" fmla="*/ 80 h 88"/>
                  <a:gd name="T38" fmla="*/ 28 w 128"/>
                  <a:gd name="T39" fmla="*/ 80 h 88"/>
                  <a:gd name="T40" fmla="*/ 8 w 128"/>
                  <a:gd name="T41" fmla="*/ 60 h 88"/>
                  <a:gd name="T42" fmla="*/ 28 w 128"/>
                  <a:gd name="T43" fmla="*/ 4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8" h="88">
                    <a:moveTo>
                      <a:pt x="28" y="88"/>
                    </a:moveTo>
                    <a:cubicBezTo>
                      <a:pt x="94" y="88"/>
                      <a:pt x="94" y="88"/>
                      <a:pt x="94" y="88"/>
                    </a:cubicBezTo>
                    <a:cubicBezTo>
                      <a:pt x="113" y="88"/>
                      <a:pt x="128" y="73"/>
                      <a:pt x="128" y="54"/>
                    </a:cubicBezTo>
                    <a:cubicBezTo>
                      <a:pt x="128" y="36"/>
                      <a:pt x="114" y="21"/>
                      <a:pt x="96" y="20"/>
                    </a:cubicBezTo>
                    <a:cubicBezTo>
                      <a:pt x="90" y="8"/>
                      <a:pt x="78" y="0"/>
                      <a:pt x="64" y="0"/>
                    </a:cubicBezTo>
                    <a:cubicBezTo>
                      <a:pt x="46" y="0"/>
                      <a:pt x="30" y="14"/>
                      <a:pt x="28" y="32"/>
                    </a:cubicBezTo>
                    <a:cubicBezTo>
                      <a:pt x="28" y="32"/>
                      <a:pt x="28" y="32"/>
                      <a:pt x="28" y="32"/>
                    </a:cubicBezTo>
                    <a:cubicBezTo>
                      <a:pt x="13" y="32"/>
                      <a:pt x="0" y="45"/>
                      <a:pt x="0" y="60"/>
                    </a:cubicBezTo>
                    <a:cubicBezTo>
                      <a:pt x="0" y="76"/>
                      <a:pt x="13" y="88"/>
                      <a:pt x="28" y="88"/>
                    </a:cubicBezTo>
                    <a:close/>
                    <a:moveTo>
                      <a:pt x="28" y="40"/>
                    </a:moveTo>
                    <a:cubicBezTo>
                      <a:pt x="29" y="40"/>
                      <a:pt x="30" y="40"/>
                      <a:pt x="31" y="41"/>
                    </a:cubicBezTo>
                    <a:cubicBezTo>
                      <a:pt x="36" y="41"/>
                      <a:pt x="36" y="41"/>
                      <a:pt x="36" y="41"/>
                    </a:cubicBezTo>
                    <a:cubicBezTo>
                      <a:pt x="36" y="36"/>
                      <a:pt x="36" y="36"/>
                      <a:pt x="36" y="36"/>
                    </a:cubicBezTo>
                    <a:cubicBezTo>
                      <a:pt x="36" y="21"/>
                      <a:pt x="49" y="8"/>
                      <a:pt x="64" y="8"/>
                    </a:cubicBezTo>
                    <a:cubicBezTo>
                      <a:pt x="76" y="8"/>
                      <a:pt x="86" y="15"/>
                      <a:pt x="90" y="26"/>
                    </a:cubicBezTo>
                    <a:cubicBezTo>
                      <a:pt x="91" y="28"/>
                      <a:pt x="91" y="28"/>
                      <a:pt x="91" y="28"/>
                    </a:cubicBezTo>
                    <a:cubicBezTo>
                      <a:pt x="94" y="28"/>
                      <a:pt x="94" y="28"/>
                      <a:pt x="94" y="28"/>
                    </a:cubicBezTo>
                    <a:cubicBezTo>
                      <a:pt x="108" y="28"/>
                      <a:pt x="120" y="40"/>
                      <a:pt x="120" y="54"/>
                    </a:cubicBezTo>
                    <a:cubicBezTo>
                      <a:pt x="120" y="69"/>
                      <a:pt x="108" y="80"/>
                      <a:pt x="94" y="80"/>
                    </a:cubicBezTo>
                    <a:cubicBezTo>
                      <a:pt x="28" y="80"/>
                      <a:pt x="28" y="80"/>
                      <a:pt x="28" y="80"/>
                    </a:cubicBezTo>
                    <a:cubicBezTo>
                      <a:pt x="17" y="80"/>
                      <a:pt x="8" y="71"/>
                      <a:pt x="8" y="60"/>
                    </a:cubicBezTo>
                    <a:cubicBezTo>
                      <a:pt x="8" y="49"/>
                      <a:pt x="17" y="40"/>
                      <a:pt x="28" y="40"/>
                    </a:cubicBezTo>
                    <a:close/>
                  </a:path>
                </a:pathLst>
              </a:custGeom>
              <a:solidFill>
                <a:schemeClr val="bg1"/>
              </a:solidFill>
              <a:ln>
                <a:noFill/>
              </a:ln>
            </p:spPr>
            <p:txBody>
              <a:bodyPr vert="horz" wrap="square" lIns="93247" tIns="46623" rIns="93247" bIns="46623" numCol="1" anchor="t" anchorCtr="0" compatLnSpc="1">
                <a:prstTxWarp prst="textNoShape">
                  <a:avLst/>
                </a:prstTxWarp>
              </a:bodyPr>
              <a:lstStyle/>
              <a:p>
                <a:pPr defTabSz="932418">
                  <a:lnSpc>
                    <a:spcPct val="90000"/>
                  </a:lnSpc>
                  <a:defRPr/>
                </a:pPr>
                <a:endParaRPr lang="en-US" sz="1836" kern="0" dirty="0">
                  <a:solidFill>
                    <a:sysClr val="windowText" lastClr="000000"/>
                  </a:solidFill>
                  <a:latin typeface="Segoe UI"/>
                </a:endParaRPr>
              </a:p>
            </p:txBody>
          </p:sp>
          <p:sp>
            <p:nvSpPr>
              <p:cNvPr id="62" name="Oval 61">
                <a:extLst>
                  <a:ext uri="{FF2B5EF4-FFF2-40B4-BE49-F238E27FC236}">
                    <a16:creationId xmlns:a16="http://schemas.microsoft.com/office/drawing/2014/main" id="{46DC4074-8B3E-E444-9939-841AD898DBA4}"/>
                  </a:ext>
                </a:extLst>
              </p:cNvPr>
              <p:cNvSpPr/>
              <p:nvPr/>
            </p:nvSpPr>
            <p:spPr>
              <a:xfrm>
                <a:off x="10037201" y="1056072"/>
                <a:ext cx="192058" cy="19205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algn="r" defTabSz="932418">
                  <a:lnSpc>
                    <a:spcPct val="90000"/>
                  </a:lnSpc>
                  <a:defRPr/>
                </a:pPr>
                <a:endParaRPr lang="en-US" sz="1224" kern="0" dirty="0">
                  <a:solidFill>
                    <a:sysClr val="windowText" lastClr="000000"/>
                  </a:solidFill>
                  <a:latin typeface="Segoe UI"/>
                </a:endParaRPr>
              </a:p>
            </p:txBody>
          </p:sp>
        </p:grpSp>
        <p:sp>
          <p:nvSpPr>
            <p:cNvPr id="60" name="Freeform 5">
              <a:extLst>
                <a:ext uri="{FF2B5EF4-FFF2-40B4-BE49-F238E27FC236}">
                  <a16:creationId xmlns:a16="http://schemas.microsoft.com/office/drawing/2014/main" id="{0B2640D2-ADBB-EF43-9678-27E7A3B77DF9}"/>
                </a:ext>
              </a:extLst>
            </p:cNvPr>
            <p:cNvSpPr>
              <a:spLocks noEditPoints="1"/>
            </p:cNvSpPr>
            <p:nvPr/>
          </p:nvSpPr>
          <p:spPr bwMode="auto">
            <a:xfrm>
              <a:off x="10053659" y="1071300"/>
              <a:ext cx="171429" cy="170847"/>
            </a:xfrm>
            <a:custGeom>
              <a:avLst/>
              <a:gdLst>
                <a:gd name="T0" fmla="*/ 52 w 56"/>
                <a:gd name="T1" fmla="*/ 24 h 56"/>
                <a:gd name="T2" fmla="*/ 48 w 56"/>
                <a:gd name="T3" fmla="*/ 14 h 56"/>
                <a:gd name="T4" fmla="*/ 51 w 56"/>
                <a:gd name="T5" fmla="*/ 11 h 56"/>
                <a:gd name="T6" fmla="*/ 45 w 56"/>
                <a:gd name="T7" fmla="*/ 5 h 56"/>
                <a:gd name="T8" fmla="*/ 42 w 56"/>
                <a:gd name="T9" fmla="*/ 8 h 56"/>
                <a:gd name="T10" fmla="*/ 32 w 56"/>
                <a:gd name="T11" fmla="*/ 4 h 56"/>
                <a:gd name="T12" fmla="*/ 32 w 56"/>
                <a:gd name="T13" fmla="*/ 0 h 56"/>
                <a:gd name="T14" fmla="*/ 24 w 56"/>
                <a:gd name="T15" fmla="*/ 0 h 56"/>
                <a:gd name="T16" fmla="*/ 24 w 56"/>
                <a:gd name="T17" fmla="*/ 4 h 56"/>
                <a:gd name="T18" fmla="*/ 14 w 56"/>
                <a:gd name="T19" fmla="*/ 8 h 56"/>
                <a:gd name="T20" fmla="*/ 11 w 56"/>
                <a:gd name="T21" fmla="*/ 5 h 56"/>
                <a:gd name="T22" fmla="*/ 5 w 56"/>
                <a:gd name="T23" fmla="*/ 11 h 56"/>
                <a:gd name="T24" fmla="*/ 8 w 56"/>
                <a:gd name="T25" fmla="*/ 14 h 56"/>
                <a:gd name="T26" fmla="*/ 4 w 56"/>
                <a:gd name="T27" fmla="*/ 24 h 56"/>
                <a:gd name="T28" fmla="*/ 0 w 56"/>
                <a:gd name="T29" fmla="*/ 24 h 56"/>
                <a:gd name="T30" fmla="*/ 0 w 56"/>
                <a:gd name="T31" fmla="*/ 32 h 56"/>
                <a:gd name="T32" fmla="*/ 4 w 56"/>
                <a:gd name="T33" fmla="*/ 32 h 56"/>
                <a:gd name="T34" fmla="*/ 8 w 56"/>
                <a:gd name="T35" fmla="*/ 42 h 56"/>
                <a:gd name="T36" fmla="*/ 5 w 56"/>
                <a:gd name="T37" fmla="*/ 45 h 56"/>
                <a:gd name="T38" fmla="*/ 11 w 56"/>
                <a:gd name="T39" fmla="*/ 51 h 56"/>
                <a:gd name="T40" fmla="*/ 14 w 56"/>
                <a:gd name="T41" fmla="*/ 48 h 56"/>
                <a:gd name="T42" fmla="*/ 24 w 56"/>
                <a:gd name="T43" fmla="*/ 52 h 56"/>
                <a:gd name="T44" fmla="*/ 24 w 56"/>
                <a:gd name="T45" fmla="*/ 56 h 56"/>
                <a:gd name="T46" fmla="*/ 32 w 56"/>
                <a:gd name="T47" fmla="*/ 56 h 56"/>
                <a:gd name="T48" fmla="*/ 32 w 56"/>
                <a:gd name="T49" fmla="*/ 52 h 56"/>
                <a:gd name="T50" fmla="*/ 42 w 56"/>
                <a:gd name="T51" fmla="*/ 48 h 56"/>
                <a:gd name="T52" fmla="*/ 45 w 56"/>
                <a:gd name="T53" fmla="*/ 51 h 56"/>
                <a:gd name="T54" fmla="*/ 51 w 56"/>
                <a:gd name="T55" fmla="*/ 45 h 56"/>
                <a:gd name="T56" fmla="*/ 48 w 56"/>
                <a:gd name="T57" fmla="*/ 42 h 56"/>
                <a:gd name="T58" fmla="*/ 52 w 56"/>
                <a:gd name="T59" fmla="*/ 32 h 56"/>
                <a:gd name="T60" fmla="*/ 56 w 56"/>
                <a:gd name="T61" fmla="*/ 32 h 56"/>
                <a:gd name="T62" fmla="*/ 56 w 56"/>
                <a:gd name="T63" fmla="*/ 24 h 56"/>
                <a:gd name="T64" fmla="*/ 52 w 56"/>
                <a:gd name="T65" fmla="*/ 24 h 56"/>
                <a:gd name="T66" fmla="*/ 28 w 56"/>
                <a:gd name="T67" fmla="*/ 44 h 56"/>
                <a:gd name="T68" fmla="*/ 12 w 56"/>
                <a:gd name="T69" fmla="*/ 28 h 56"/>
                <a:gd name="T70" fmla="*/ 28 w 56"/>
                <a:gd name="T71" fmla="*/ 12 h 56"/>
                <a:gd name="T72" fmla="*/ 44 w 56"/>
                <a:gd name="T73" fmla="*/ 28 h 56"/>
                <a:gd name="T74" fmla="*/ 28 w 56"/>
                <a:gd name="T75" fmla="*/ 4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 h="56">
                  <a:moveTo>
                    <a:pt x="52" y="24"/>
                  </a:moveTo>
                  <a:cubicBezTo>
                    <a:pt x="51" y="20"/>
                    <a:pt x="50" y="17"/>
                    <a:pt x="48" y="14"/>
                  </a:cubicBezTo>
                  <a:cubicBezTo>
                    <a:pt x="51" y="11"/>
                    <a:pt x="51" y="11"/>
                    <a:pt x="51" y="11"/>
                  </a:cubicBezTo>
                  <a:cubicBezTo>
                    <a:pt x="45" y="5"/>
                    <a:pt x="45" y="5"/>
                    <a:pt x="45" y="5"/>
                  </a:cubicBezTo>
                  <a:cubicBezTo>
                    <a:pt x="42" y="8"/>
                    <a:pt x="42" y="8"/>
                    <a:pt x="42" y="8"/>
                  </a:cubicBezTo>
                  <a:cubicBezTo>
                    <a:pt x="39" y="6"/>
                    <a:pt x="36" y="5"/>
                    <a:pt x="32" y="4"/>
                  </a:cubicBezTo>
                  <a:cubicBezTo>
                    <a:pt x="32" y="0"/>
                    <a:pt x="32" y="0"/>
                    <a:pt x="32" y="0"/>
                  </a:cubicBezTo>
                  <a:cubicBezTo>
                    <a:pt x="24" y="0"/>
                    <a:pt x="24" y="0"/>
                    <a:pt x="24" y="0"/>
                  </a:cubicBezTo>
                  <a:cubicBezTo>
                    <a:pt x="24" y="4"/>
                    <a:pt x="24" y="4"/>
                    <a:pt x="24" y="4"/>
                  </a:cubicBezTo>
                  <a:cubicBezTo>
                    <a:pt x="20" y="5"/>
                    <a:pt x="17" y="6"/>
                    <a:pt x="14" y="8"/>
                  </a:cubicBezTo>
                  <a:cubicBezTo>
                    <a:pt x="11" y="5"/>
                    <a:pt x="11" y="5"/>
                    <a:pt x="11" y="5"/>
                  </a:cubicBezTo>
                  <a:cubicBezTo>
                    <a:pt x="5" y="11"/>
                    <a:pt x="5" y="11"/>
                    <a:pt x="5" y="11"/>
                  </a:cubicBezTo>
                  <a:cubicBezTo>
                    <a:pt x="8" y="14"/>
                    <a:pt x="8" y="14"/>
                    <a:pt x="8" y="14"/>
                  </a:cubicBezTo>
                  <a:cubicBezTo>
                    <a:pt x="6" y="17"/>
                    <a:pt x="5" y="20"/>
                    <a:pt x="4" y="24"/>
                  </a:cubicBezTo>
                  <a:cubicBezTo>
                    <a:pt x="0" y="24"/>
                    <a:pt x="0" y="24"/>
                    <a:pt x="0" y="24"/>
                  </a:cubicBezTo>
                  <a:cubicBezTo>
                    <a:pt x="0" y="32"/>
                    <a:pt x="0" y="32"/>
                    <a:pt x="0" y="32"/>
                  </a:cubicBezTo>
                  <a:cubicBezTo>
                    <a:pt x="4" y="32"/>
                    <a:pt x="4" y="32"/>
                    <a:pt x="4" y="32"/>
                  </a:cubicBezTo>
                  <a:cubicBezTo>
                    <a:pt x="5" y="36"/>
                    <a:pt x="6" y="39"/>
                    <a:pt x="8" y="42"/>
                  </a:cubicBezTo>
                  <a:cubicBezTo>
                    <a:pt x="5" y="45"/>
                    <a:pt x="5" y="45"/>
                    <a:pt x="5" y="45"/>
                  </a:cubicBezTo>
                  <a:cubicBezTo>
                    <a:pt x="11" y="51"/>
                    <a:pt x="11" y="51"/>
                    <a:pt x="11" y="51"/>
                  </a:cubicBezTo>
                  <a:cubicBezTo>
                    <a:pt x="14" y="48"/>
                    <a:pt x="14" y="48"/>
                    <a:pt x="14" y="48"/>
                  </a:cubicBezTo>
                  <a:cubicBezTo>
                    <a:pt x="17" y="50"/>
                    <a:pt x="20" y="51"/>
                    <a:pt x="24" y="52"/>
                  </a:cubicBezTo>
                  <a:cubicBezTo>
                    <a:pt x="24" y="56"/>
                    <a:pt x="24" y="56"/>
                    <a:pt x="24" y="56"/>
                  </a:cubicBezTo>
                  <a:cubicBezTo>
                    <a:pt x="32" y="56"/>
                    <a:pt x="32" y="56"/>
                    <a:pt x="32" y="56"/>
                  </a:cubicBezTo>
                  <a:cubicBezTo>
                    <a:pt x="32" y="52"/>
                    <a:pt x="32" y="52"/>
                    <a:pt x="32" y="52"/>
                  </a:cubicBezTo>
                  <a:cubicBezTo>
                    <a:pt x="36" y="51"/>
                    <a:pt x="39" y="50"/>
                    <a:pt x="42" y="48"/>
                  </a:cubicBezTo>
                  <a:cubicBezTo>
                    <a:pt x="45" y="51"/>
                    <a:pt x="45" y="51"/>
                    <a:pt x="45" y="51"/>
                  </a:cubicBezTo>
                  <a:cubicBezTo>
                    <a:pt x="51" y="45"/>
                    <a:pt x="51" y="45"/>
                    <a:pt x="51" y="45"/>
                  </a:cubicBezTo>
                  <a:cubicBezTo>
                    <a:pt x="48" y="42"/>
                    <a:pt x="48" y="42"/>
                    <a:pt x="48" y="42"/>
                  </a:cubicBezTo>
                  <a:cubicBezTo>
                    <a:pt x="50" y="39"/>
                    <a:pt x="51" y="36"/>
                    <a:pt x="52" y="32"/>
                  </a:cubicBezTo>
                  <a:cubicBezTo>
                    <a:pt x="56" y="32"/>
                    <a:pt x="56" y="32"/>
                    <a:pt x="56" y="32"/>
                  </a:cubicBezTo>
                  <a:cubicBezTo>
                    <a:pt x="56" y="24"/>
                    <a:pt x="56" y="24"/>
                    <a:pt x="56" y="24"/>
                  </a:cubicBezTo>
                  <a:lnTo>
                    <a:pt x="52" y="24"/>
                  </a:lnTo>
                  <a:close/>
                  <a:moveTo>
                    <a:pt x="28" y="44"/>
                  </a:moveTo>
                  <a:cubicBezTo>
                    <a:pt x="19" y="44"/>
                    <a:pt x="12" y="37"/>
                    <a:pt x="12" y="28"/>
                  </a:cubicBezTo>
                  <a:cubicBezTo>
                    <a:pt x="12" y="19"/>
                    <a:pt x="19" y="12"/>
                    <a:pt x="28" y="12"/>
                  </a:cubicBezTo>
                  <a:cubicBezTo>
                    <a:pt x="37" y="12"/>
                    <a:pt x="44" y="19"/>
                    <a:pt x="44" y="28"/>
                  </a:cubicBezTo>
                  <a:cubicBezTo>
                    <a:pt x="44" y="37"/>
                    <a:pt x="37" y="44"/>
                    <a:pt x="28" y="44"/>
                  </a:cubicBezTo>
                  <a:close/>
                </a:path>
              </a:pathLst>
            </a:custGeom>
            <a:solidFill>
              <a:schemeClr val="bg1"/>
            </a:solidFill>
            <a:ln>
              <a:noFill/>
            </a:ln>
          </p:spPr>
          <p:txBody>
            <a:bodyPr vert="horz" wrap="square" lIns="93247" tIns="46623" rIns="93247" bIns="46623" numCol="1" anchor="t" anchorCtr="0" compatLnSpc="1">
              <a:prstTxWarp prst="textNoShape">
                <a:avLst/>
              </a:prstTxWarp>
            </a:bodyPr>
            <a:lstStyle/>
            <a:p>
              <a:pPr defTabSz="932418">
                <a:lnSpc>
                  <a:spcPct val="90000"/>
                </a:lnSpc>
                <a:defRPr/>
              </a:pPr>
              <a:endParaRPr lang="en-US" sz="1836" kern="0" dirty="0">
                <a:solidFill>
                  <a:sysClr val="windowText" lastClr="000000"/>
                </a:solidFill>
                <a:latin typeface="Segoe UI"/>
              </a:endParaRPr>
            </a:p>
          </p:txBody>
        </p:sp>
      </p:grpSp>
      <p:grpSp>
        <p:nvGrpSpPr>
          <p:cNvPr id="63" name="Group 62">
            <a:extLst>
              <a:ext uri="{FF2B5EF4-FFF2-40B4-BE49-F238E27FC236}">
                <a16:creationId xmlns:a16="http://schemas.microsoft.com/office/drawing/2014/main" id="{B40C5322-9E94-294F-93E0-8DEC6D548815}"/>
              </a:ext>
            </a:extLst>
          </p:cNvPr>
          <p:cNvGrpSpPr/>
          <p:nvPr/>
        </p:nvGrpSpPr>
        <p:grpSpPr>
          <a:xfrm>
            <a:off x="7747589" y="1350392"/>
            <a:ext cx="1771695" cy="1610447"/>
            <a:chOff x="5600713" y="419099"/>
            <a:chExt cx="1737360" cy="1579237"/>
          </a:xfrm>
        </p:grpSpPr>
        <p:sp>
          <p:nvSpPr>
            <p:cNvPr id="64" name="Rectangle 63">
              <a:extLst>
                <a:ext uri="{FF2B5EF4-FFF2-40B4-BE49-F238E27FC236}">
                  <a16:creationId xmlns:a16="http://schemas.microsoft.com/office/drawing/2014/main" id="{AF03B630-0FDA-8A40-9844-184AFBC95A7E}"/>
                </a:ext>
              </a:extLst>
            </p:cNvPr>
            <p:cNvSpPr/>
            <p:nvPr/>
          </p:nvSpPr>
          <p:spPr bwMode="auto">
            <a:xfrm>
              <a:off x="5600713" y="419099"/>
              <a:ext cx="1737360" cy="157923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u="sng" dirty="0">
                <a:gradFill>
                  <a:gsLst>
                    <a:gs pos="89286">
                      <a:srgbClr val="000000"/>
                    </a:gs>
                    <a:gs pos="72857">
                      <a:srgbClr val="000000"/>
                    </a:gs>
                  </a:gsLst>
                  <a:lin ang="5400000" scaled="0"/>
                </a:gradFill>
                <a:latin typeface="Segoe UI"/>
                <a:ea typeface="Segoe UI" pitchFamily="34" charset="0"/>
                <a:cs typeface="Segoe UI" pitchFamily="34" charset="0"/>
              </a:endParaRPr>
            </a:p>
          </p:txBody>
        </p:sp>
        <p:sp>
          <p:nvSpPr>
            <p:cNvPr id="65" name="TextBox 64">
              <a:extLst>
                <a:ext uri="{FF2B5EF4-FFF2-40B4-BE49-F238E27FC236}">
                  <a16:creationId xmlns:a16="http://schemas.microsoft.com/office/drawing/2014/main" id="{24B7C196-9991-A14A-A14D-C597F732D100}"/>
                </a:ext>
              </a:extLst>
            </p:cNvPr>
            <p:cNvSpPr txBox="1"/>
            <p:nvPr/>
          </p:nvSpPr>
          <p:spPr>
            <a:xfrm>
              <a:off x="5773463" y="1424546"/>
              <a:ext cx="1391860" cy="318402"/>
            </a:xfrm>
            <a:prstGeom prst="rect">
              <a:avLst/>
            </a:prstGeom>
            <a:noFill/>
          </p:spPr>
          <p:txBody>
            <a:bodyPr wrap="none" rtlCol="0">
              <a:spAutoFit/>
            </a:bodyPr>
            <a:lstStyle/>
            <a:p>
              <a:pPr algn="ctr" defTabSz="932384">
                <a:lnSpc>
                  <a:spcPct val="90000"/>
                </a:lnSpc>
                <a:defRPr/>
              </a:pPr>
              <a:r>
                <a:rPr lang="en-US" sz="1632" dirty="0">
                  <a:gradFill>
                    <a:gsLst>
                      <a:gs pos="98571">
                        <a:srgbClr val="505050"/>
                      </a:gs>
                      <a:gs pos="72857">
                        <a:srgbClr val="505050"/>
                      </a:gs>
                    </a:gsLst>
                    <a:lin ang="5400000" scaled="1"/>
                  </a:gradFill>
                  <a:latin typeface="Segoe UI" panose="020B0502040204020203" pitchFamily="34" charset="0"/>
                  <a:cs typeface="Segoe UI" panose="020B0502040204020203" pitchFamily="34" charset="0"/>
                </a:rPr>
                <a:t>Custom apps</a:t>
              </a:r>
            </a:p>
          </p:txBody>
        </p:sp>
        <p:sp>
          <p:nvSpPr>
            <p:cNvPr id="66" name="Rectangle 65">
              <a:extLst>
                <a:ext uri="{FF2B5EF4-FFF2-40B4-BE49-F238E27FC236}">
                  <a16:creationId xmlns:a16="http://schemas.microsoft.com/office/drawing/2014/main" id="{1D9CA1C7-059D-7A45-A74D-6F1F82AB36D5}"/>
                </a:ext>
              </a:extLst>
            </p:cNvPr>
            <p:cNvSpPr/>
            <p:nvPr/>
          </p:nvSpPr>
          <p:spPr>
            <a:xfrm>
              <a:off x="5941823" y="718640"/>
              <a:ext cx="1018684" cy="66337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algn="r" defTabSz="932418">
                <a:lnSpc>
                  <a:spcPct val="90000"/>
                </a:lnSpc>
                <a:defRPr/>
              </a:pPr>
              <a:endParaRPr lang="en-US" sz="1224" kern="0" dirty="0">
                <a:solidFill>
                  <a:sysClr val="windowText" lastClr="000000"/>
                </a:solidFill>
                <a:latin typeface="Segoe UI"/>
              </a:endParaRPr>
            </a:p>
          </p:txBody>
        </p:sp>
        <p:sp>
          <p:nvSpPr>
            <p:cNvPr id="67" name="Freeform 6">
              <a:extLst>
                <a:ext uri="{FF2B5EF4-FFF2-40B4-BE49-F238E27FC236}">
                  <a16:creationId xmlns:a16="http://schemas.microsoft.com/office/drawing/2014/main" id="{CB63DD46-7EF8-584B-A2BA-901AC60C5201}"/>
                </a:ext>
              </a:extLst>
            </p:cNvPr>
            <p:cNvSpPr>
              <a:spLocks noChangeAspect="1" noEditPoints="1"/>
            </p:cNvSpPr>
            <p:nvPr/>
          </p:nvSpPr>
          <p:spPr bwMode="auto">
            <a:xfrm>
              <a:off x="5923218" y="591070"/>
              <a:ext cx="1055894" cy="802250"/>
            </a:xfrm>
            <a:custGeom>
              <a:avLst/>
              <a:gdLst>
                <a:gd name="T0" fmla="*/ 235 w 238"/>
                <a:gd name="T1" fmla="*/ 27 h 181"/>
                <a:gd name="T2" fmla="*/ 3 w 238"/>
                <a:gd name="T3" fmla="*/ 27 h 181"/>
                <a:gd name="T4" fmla="*/ 0 w 238"/>
                <a:gd name="T5" fmla="*/ 31 h 181"/>
                <a:gd name="T6" fmla="*/ 0 w 238"/>
                <a:gd name="T7" fmla="*/ 177 h 181"/>
                <a:gd name="T8" fmla="*/ 3 w 238"/>
                <a:gd name="T9" fmla="*/ 181 h 181"/>
                <a:gd name="T10" fmla="*/ 235 w 238"/>
                <a:gd name="T11" fmla="*/ 181 h 181"/>
                <a:gd name="T12" fmla="*/ 238 w 238"/>
                <a:gd name="T13" fmla="*/ 177 h 181"/>
                <a:gd name="T14" fmla="*/ 238 w 238"/>
                <a:gd name="T15" fmla="*/ 31 h 181"/>
                <a:gd name="T16" fmla="*/ 235 w 238"/>
                <a:gd name="T17" fmla="*/ 27 h 181"/>
                <a:gd name="T18" fmla="*/ 229 w 238"/>
                <a:gd name="T19" fmla="*/ 172 h 181"/>
                <a:gd name="T20" fmla="*/ 9 w 238"/>
                <a:gd name="T21" fmla="*/ 172 h 181"/>
                <a:gd name="T22" fmla="*/ 9 w 238"/>
                <a:gd name="T23" fmla="*/ 37 h 181"/>
                <a:gd name="T24" fmla="*/ 229 w 238"/>
                <a:gd name="T25" fmla="*/ 37 h 181"/>
                <a:gd name="T26" fmla="*/ 229 w 238"/>
                <a:gd name="T27" fmla="*/ 172 h 181"/>
                <a:gd name="T28" fmla="*/ 229 w 238"/>
                <a:gd name="T29" fmla="*/ 172 h 181"/>
                <a:gd name="T30" fmla="*/ 202 w 238"/>
                <a:gd name="T31" fmla="*/ 14 h 181"/>
                <a:gd name="T32" fmla="*/ 197 w 238"/>
                <a:gd name="T33" fmla="*/ 14 h 181"/>
                <a:gd name="T34" fmla="*/ 197 w 238"/>
                <a:gd name="T35" fmla="*/ 9 h 181"/>
                <a:gd name="T36" fmla="*/ 202 w 238"/>
                <a:gd name="T37" fmla="*/ 9 h 181"/>
                <a:gd name="T38" fmla="*/ 202 w 238"/>
                <a:gd name="T39" fmla="*/ 14 h 181"/>
                <a:gd name="T40" fmla="*/ 202 w 238"/>
                <a:gd name="T41" fmla="*/ 14 h 181"/>
                <a:gd name="T42" fmla="*/ 235 w 238"/>
                <a:gd name="T43" fmla="*/ 0 h 181"/>
                <a:gd name="T44" fmla="*/ 3 w 238"/>
                <a:gd name="T45" fmla="*/ 0 h 181"/>
                <a:gd name="T46" fmla="*/ 0 w 238"/>
                <a:gd name="T47" fmla="*/ 3 h 181"/>
                <a:gd name="T48" fmla="*/ 0 w 238"/>
                <a:gd name="T49" fmla="*/ 20 h 181"/>
                <a:gd name="T50" fmla="*/ 3 w 238"/>
                <a:gd name="T51" fmla="*/ 23 h 181"/>
                <a:gd name="T52" fmla="*/ 235 w 238"/>
                <a:gd name="T53" fmla="*/ 23 h 181"/>
                <a:gd name="T54" fmla="*/ 238 w 238"/>
                <a:gd name="T55" fmla="*/ 20 h 181"/>
                <a:gd name="T56" fmla="*/ 238 w 238"/>
                <a:gd name="T57" fmla="*/ 3 h 181"/>
                <a:gd name="T58" fmla="*/ 235 w 238"/>
                <a:gd name="T59" fmla="*/ 0 h 181"/>
                <a:gd name="T60" fmla="*/ 189 w 238"/>
                <a:gd name="T61" fmla="*/ 16 h 181"/>
                <a:gd name="T62" fmla="*/ 178 w 238"/>
                <a:gd name="T63" fmla="*/ 16 h 181"/>
                <a:gd name="T64" fmla="*/ 178 w 238"/>
                <a:gd name="T65" fmla="*/ 14 h 181"/>
                <a:gd name="T66" fmla="*/ 189 w 238"/>
                <a:gd name="T67" fmla="*/ 14 h 181"/>
                <a:gd name="T68" fmla="*/ 189 w 238"/>
                <a:gd name="T69" fmla="*/ 16 h 181"/>
                <a:gd name="T70" fmla="*/ 189 w 238"/>
                <a:gd name="T71" fmla="*/ 16 h 181"/>
                <a:gd name="T72" fmla="*/ 203 w 238"/>
                <a:gd name="T73" fmla="*/ 16 h 181"/>
                <a:gd name="T74" fmla="*/ 195 w 238"/>
                <a:gd name="T75" fmla="*/ 16 h 181"/>
                <a:gd name="T76" fmla="*/ 195 w 238"/>
                <a:gd name="T77" fmla="*/ 7 h 181"/>
                <a:gd name="T78" fmla="*/ 203 w 238"/>
                <a:gd name="T79" fmla="*/ 7 h 181"/>
                <a:gd name="T80" fmla="*/ 203 w 238"/>
                <a:gd name="T81" fmla="*/ 16 h 181"/>
                <a:gd name="T82" fmla="*/ 203 w 238"/>
                <a:gd name="T83" fmla="*/ 16 h 181"/>
                <a:gd name="T84" fmla="*/ 223 w 238"/>
                <a:gd name="T85" fmla="*/ 16 h 181"/>
                <a:gd name="T86" fmla="*/ 220 w 238"/>
                <a:gd name="T87" fmla="*/ 16 h 181"/>
                <a:gd name="T88" fmla="*/ 218 w 238"/>
                <a:gd name="T89" fmla="*/ 14 h 181"/>
                <a:gd name="T90" fmla="*/ 217 w 238"/>
                <a:gd name="T91" fmla="*/ 13 h 181"/>
                <a:gd name="T92" fmla="*/ 214 w 238"/>
                <a:gd name="T93" fmla="*/ 16 h 181"/>
                <a:gd name="T94" fmla="*/ 214 w 238"/>
                <a:gd name="T95" fmla="*/ 16 h 181"/>
                <a:gd name="T96" fmla="*/ 211 w 238"/>
                <a:gd name="T97" fmla="*/ 16 h 181"/>
                <a:gd name="T98" fmla="*/ 215 w 238"/>
                <a:gd name="T99" fmla="*/ 11 h 181"/>
                <a:gd name="T100" fmla="*/ 211 w 238"/>
                <a:gd name="T101" fmla="*/ 7 h 181"/>
                <a:gd name="T102" fmla="*/ 214 w 238"/>
                <a:gd name="T103" fmla="*/ 7 h 181"/>
                <a:gd name="T104" fmla="*/ 217 w 238"/>
                <a:gd name="T105" fmla="*/ 10 h 181"/>
                <a:gd name="T106" fmla="*/ 220 w 238"/>
                <a:gd name="T107" fmla="*/ 7 h 181"/>
                <a:gd name="T108" fmla="*/ 223 w 238"/>
                <a:gd name="T109" fmla="*/ 7 h 181"/>
                <a:gd name="T110" fmla="*/ 218 w 238"/>
                <a:gd name="T111" fmla="*/ 11 h 181"/>
                <a:gd name="T112" fmla="*/ 223 w 238"/>
                <a:gd name="T113" fmla="*/ 16 h 181"/>
                <a:gd name="T114" fmla="*/ 223 w 238"/>
                <a:gd name="T115" fmla="*/ 1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8" h="181">
                  <a:moveTo>
                    <a:pt x="235" y="27"/>
                  </a:moveTo>
                  <a:cubicBezTo>
                    <a:pt x="3" y="27"/>
                    <a:pt x="3" y="27"/>
                    <a:pt x="3" y="27"/>
                  </a:cubicBezTo>
                  <a:cubicBezTo>
                    <a:pt x="1" y="27"/>
                    <a:pt x="0" y="29"/>
                    <a:pt x="0" y="31"/>
                  </a:cubicBezTo>
                  <a:cubicBezTo>
                    <a:pt x="0" y="177"/>
                    <a:pt x="0" y="177"/>
                    <a:pt x="0" y="177"/>
                  </a:cubicBezTo>
                  <a:cubicBezTo>
                    <a:pt x="0" y="179"/>
                    <a:pt x="1" y="181"/>
                    <a:pt x="3" y="181"/>
                  </a:cubicBezTo>
                  <a:cubicBezTo>
                    <a:pt x="235" y="181"/>
                    <a:pt x="235" y="181"/>
                    <a:pt x="235" y="181"/>
                  </a:cubicBezTo>
                  <a:cubicBezTo>
                    <a:pt x="237" y="181"/>
                    <a:pt x="238" y="179"/>
                    <a:pt x="238" y="177"/>
                  </a:cubicBezTo>
                  <a:cubicBezTo>
                    <a:pt x="238" y="31"/>
                    <a:pt x="238" y="31"/>
                    <a:pt x="238" y="31"/>
                  </a:cubicBezTo>
                  <a:cubicBezTo>
                    <a:pt x="238" y="29"/>
                    <a:pt x="237" y="27"/>
                    <a:pt x="235" y="27"/>
                  </a:cubicBezTo>
                  <a:close/>
                  <a:moveTo>
                    <a:pt x="229" y="172"/>
                  </a:moveTo>
                  <a:cubicBezTo>
                    <a:pt x="9" y="172"/>
                    <a:pt x="9" y="172"/>
                    <a:pt x="9" y="172"/>
                  </a:cubicBezTo>
                  <a:cubicBezTo>
                    <a:pt x="9" y="37"/>
                    <a:pt x="9" y="37"/>
                    <a:pt x="9" y="37"/>
                  </a:cubicBezTo>
                  <a:cubicBezTo>
                    <a:pt x="229" y="37"/>
                    <a:pt x="229" y="37"/>
                    <a:pt x="229" y="37"/>
                  </a:cubicBezTo>
                  <a:cubicBezTo>
                    <a:pt x="229" y="172"/>
                    <a:pt x="229" y="172"/>
                    <a:pt x="229" y="172"/>
                  </a:cubicBezTo>
                  <a:cubicBezTo>
                    <a:pt x="229" y="172"/>
                    <a:pt x="229" y="172"/>
                    <a:pt x="229" y="172"/>
                  </a:cubicBezTo>
                  <a:close/>
                  <a:moveTo>
                    <a:pt x="202" y="14"/>
                  </a:moveTo>
                  <a:cubicBezTo>
                    <a:pt x="197" y="14"/>
                    <a:pt x="197" y="14"/>
                    <a:pt x="197" y="14"/>
                  </a:cubicBezTo>
                  <a:cubicBezTo>
                    <a:pt x="197" y="9"/>
                    <a:pt x="197" y="9"/>
                    <a:pt x="197" y="9"/>
                  </a:cubicBezTo>
                  <a:cubicBezTo>
                    <a:pt x="202" y="9"/>
                    <a:pt x="202" y="9"/>
                    <a:pt x="202" y="9"/>
                  </a:cubicBezTo>
                  <a:cubicBezTo>
                    <a:pt x="202" y="14"/>
                    <a:pt x="202" y="14"/>
                    <a:pt x="202" y="14"/>
                  </a:cubicBezTo>
                  <a:cubicBezTo>
                    <a:pt x="202" y="14"/>
                    <a:pt x="202" y="14"/>
                    <a:pt x="202" y="14"/>
                  </a:cubicBezTo>
                  <a:close/>
                  <a:moveTo>
                    <a:pt x="235" y="0"/>
                  </a:moveTo>
                  <a:cubicBezTo>
                    <a:pt x="3" y="0"/>
                    <a:pt x="3" y="0"/>
                    <a:pt x="3" y="0"/>
                  </a:cubicBezTo>
                  <a:cubicBezTo>
                    <a:pt x="1" y="0"/>
                    <a:pt x="0" y="1"/>
                    <a:pt x="0" y="3"/>
                  </a:cubicBezTo>
                  <a:cubicBezTo>
                    <a:pt x="0" y="20"/>
                    <a:pt x="0" y="20"/>
                    <a:pt x="0" y="20"/>
                  </a:cubicBezTo>
                  <a:cubicBezTo>
                    <a:pt x="0" y="22"/>
                    <a:pt x="1" y="23"/>
                    <a:pt x="3" y="23"/>
                  </a:cubicBezTo>
                  <a:cubicBezTo>
                    <a:pt x="235" y="23"/>
                    <a:pt x="235" y="23"/>
                    <a:pt x="235" y="23"/>
                  </a:cubicBezTo>
                  <a:cubicBezTo>
                    <a:pt x="237" y="23"/>
                    <a:pt x="238" y="22"/>
                    <a:pt x="238" y="20"/>
                  </a:cubicBezTo>
                  <a:cubicBezTo>
                    <a:pt x="238" y="3"/>
                    <a:pt x="238" y="3"/>
                    <a:pt x="238" y="3"/>
                  </a:cubicBezTo>
                  <a:cubicBezTo>
                    <a:pt x="238" y="1"/>
                    <a:pt x="237" y="0"/>
                    <a:pt x="235" y="0"/>
                  </a:cubicBezTo>
                  <a:close/>
                  <a:moveTo>
                    <a:pt x="189" y="16"/>
                  </a:moveTo>
                  <a:cubicBezTo>
                    <a:pt x="178" y="16"/>
                    <a:pt x="178" y="16"/>
                    <a:pt x="178" y="16"/>
                  </a:cubicBezTo>
                  <a:cubicBezTo>
                    <a:pt x="178" y="14"/>
                    <a:pt x="178" y="14"/>
                    <a:pt x="178" y="14"/>
                  </a:cubicBezTo>
                  <a:cubicBezTo>
                    <a:pt x="189" y="14"/>
                    <a:pt x="189" y="14"/>
                    <a:pt x="189" y="14"/>
                  </a:cubicBezTo>
                  <a:cubicBezTo>
                    <a:pt x="189" y="16"/>
                    <a:pt x="189" y="16"/>
                    <a:pt x="189" y="16"/>
                  </a:cubicBezTo>
                  <a:cubicBezTo>
                    <a:pt x="189" y="16"/>
                    <a:pt x="189" y="16"/>
                    <a:pt x="189" y="16"/>
                  </a:cubicBezTo>
                  <a:close/>
                  <a:moveTo>
                    <a:pt x="203" y="16"/>
                  </a:moveTo>
                  <a:cubicBezTo>
                    <a:pt x="195" y="16"/>
                    <a:pt x="195" y="16"/>
                    <a:pt x="195" y="16"/>
                  </a:cubicBezTo>
                  <a:cubicBezTo>
                    <a:pt x="195" y="7"/>
                    <a:pt x="195" y="7"/>
                    <a:pt x="195" y="7"/>
                  </a:cubicBezTo>
                  <a:cubicBezTo>
                    <a:pt x="203" y="7"/>
                    <a:pt x="203" y="7"/>
                    <a:pt x="203" y="7"/>
                  </a:cubicBezTo>
                  <a:cubicBezTo>
                    <a:pt x="203" y="16"/>
                    <a:pt x="203" y="16"/>
                    <a:pt x="203" y="16"/>
                  </a:cubicBezTo>
                  <a:cubicBezTo>
                    <a:pt x="203" y="16"/>
                    <a:pt x="203" y="16"/>
                    <a:pt x="203" y="16"/>
                  </a:cubicBezTo>
                  <a:close/>
                  <a:moveTo>
                    <a:pt x="223" y="16"/>
                  </a:moveTo>
                  <a:cubicBezTo>
                    <a:pt x="220" y="16"/>
                    <a:pt x="220" y="16"/>
                    <a:pt x="220" y="16"/>
                  </a:cubicBezTo>
                  <a:cubicBezTo>
                    <a:pt x="218" y="14"/>
                    <a:pt x="218" y="14"/>
                    <a:pt x="218" y="14"/>
                  </a:cubicBezTo>
                  <a:cubicBezTo>
                    <a:pt x="217" y="13"/>
                    <a:pt x="217" y="13"/>
                    <a:pt x="217" y="13"/>
                  </a:cubicBezTo>
                  <a:cubicBezTo>
                    <a:pt x="214" y="16"/>
                    <a:pt x="214" y="16"/>
                    <a:pt x="214" y="16"/>
                  </a:cubicBezTo>
                  <a:cubicBezTo>
                    <a:pt x="214" y="16"/>
                    <a:pt x="214" y="16"/>
                    <a:pt x="214" y="16"/>
                  </a:cubicBezTo>
                  <a:cubicBezTo>
                    <a:pt x="211" y="16"/>
                    <a:pt x="211" y="16"/>
                    <a:pt x="211" y="16"/>
                  </a:cubicBezTo>
                  <a:cubicBezTo>
                    <a:pt x="215" y="11"/>
                    <a:pt x="215" y="11"/>
                    <a:pt x="215" y="11"/>
                  </a:cubicBezTo>
                  <a:cubicBezTo>
                    <a:pt x="211" y="7"/>
                    <a:pt x="211" y="7"/>
                    <a:pt x="211" y="7"/>
                  </a:cubicBezTo>
                  <a:cubicBezTo>
                    <a:pt x="214" y="7"/>
                    <a:pt x="214" y="7"/>
                    <a:pt x="214" y="7"/>
                  </a:cubicBezTo>
                  <a:cubicBezTo>
                    <a:pt x="217" y="10"/>
                    <a:pt x="217" y="10"/>
                    <a:pt x="217" y="10"/>
                  </a:cubicBezTo>
                  <a:cubicBezTo>
                    <a:pt x="220" y="7"/>
                    <a:pt x="220" y="7"/>
                    <a:pt x="220" y="7"/>
                  </a:cubicBezTo>
                  <a:cubicBezTo>
                    <a:pt x="223" y="7"/>
                    <a:pt x="223" y="7"/>
                    <a:pt x="223" y="7"/>
                  </a:cubicBezTo>
                  <a:cubicBezTo>
                    <a:pt x="218" y="11"/>
                    <a:pt x="218" y="11"/>
                    <a:pt x="218" y="11"/>
                  </a:cubicBezTo>
                  <a:cubicBezTo>
                    <a:pt x="223" y="16"/>
                    <a:pt x="223" y="16"/>
                    <a:pt x="223" y="16"/>
                  </a:cubicBezTo>
                  <a:cubicBezTo>
                    <a:pt x="223" y="16"/>
                    <a:pt x="223" y="16"/>
                    <a:pt x="223" y="16"/>
                  </a:cubicBezTo>
                  <a:close/>
                </a:path>
              </a:pathLst>
            </a:custGeom>
            <a:solidFill>
              <a:schemeClr val="bg1"/>
            </a:solidFill>
            <a:ln>
              <a:noFill/>
            </a:ln>
          </p:spPr>
          <p:txBody>
            <a:bodyPr vert="horz" wrap="square" lIns="93247" tIns="46623" rIns="93247" bIns="46623" numCol="1" anchor="t" anchorCtr="0" compatLnSpc="1">
              <a:prstTxWarp prst="textNoShape">
                <a:avLst/>
              </a:prstTxWarp>
            </a:bodyPr>
            <a:lstStyle/>
            <a:p>
              <a:pPr defTabSz="932418">
                <a:lnSpc>
                  <a:spcPct val="90000"/>
                </a:lnSpc>
                <a:defRPr/>
              </a:pPr>
              <a:endParaRPr lang="en-US" sz="1836" kern="0" dirty="0">
                <a:solidFill>
                  <a:sysClr val="windowText" lastClr="000000"/>
                </a:solidFill>
                <a:latin typeface="Segoe UI"/>
              </a:endParaRPr>
            </a:p>
          </p:txBody>
        </p:sp>
        <p:grpSp>
          <p:nvGrpSpPr>
            <p:cNvPr id="68" name="Group 67">
              <a:extLst>
                <a:ext uri="{FF2B5EF4-FFF2-40B4-BE49-F238E27FC236}">
                  <a16:creationId xmlns:a16="http://schemas.microsoft.com/office/drawing/2014/main" id="{801AEE4D-5639-3140-9F70-CC8C30786653}"/>
                </a:ext>
              </a:extLst>
            </p:cNvPr>
            <p:cNvGrpSpPr/>
            <p:nvPr/>
          </p:nvGrpSpPr>
          <p:grpSpPr>
            <a:xfrm>
              <a:off x="6027108" y="842181"/>
              <a:ext cx="822927" cy="348277"/>
              <a:chOff x="6017584" y="842181"/>
              <a:chExt cx="822927" cy="348277"/>
            </a:xfrm>
          </p:grpSpPr>
          <p:sp>
            <p:nvSpPr>
              <p:cNvPr id="69" name="Freeform 153">
                <a:extLst>
                  <a:ext uri="{FF2B5EF4-FFF2-40B4-BE49-F238E27FC236}">
                    <a16:creationId xmlns:a16="http://schemas.microsoft.com/office/drawing/2014/main" id="{99E8F7EE-28FC-E149-85D1-15E56B4A39F9}"/>
                  </a:ext>
                </a:extLst>
              </p:cNvPr>
              <p:cNvSpPr>
                <a:spLocks noEditPoints="1"/>
              </p:cNvSpPr>
              <p:nvPr/>
            </p:nvSpPr>
            <p:spPr bwMode="auto">
              <a:xfrm>
                <a:off x="6017584" y="842181"/>
                <a:ext cx="337422" cy="182878"/>
              </a:xfrm>
              <a:custGeom>
                <a:avLst/>
                <a:gdLst>
                  <a:gd name="T0" fmla="*/ 124 w 128"/>
                  <a:gd name="T1" fmla="*/ 36 h 68"/>
                  <a:gd name="T2" fmla="*/ 112 w 128"/>
                  <a:gd name="T3" fmla="*/ 24 h 68"/>
                  <a:gd name="T4" fmla="*/ 94 w 128"/>
                  <a:gd name="T5" fmla="*/ 24 h 68"/>
                  <a:gd name="T6" fmla="*/ 70 w 128"/>
                  <a:gd name="T7" fmla="*/ 0 h 68"/>
                  <a:gd name="T8" fmla="*/ 26 w 128"/>
                  <a:gd name="T9" fmla="*/ 0 h 68"/>
                  <a:gd name="T10" fmla="*/ 0 w 128"/>
                  <a:gd name="T11" fmla="*/ 26 h 68"/>
                  <a:gd name="T12" fmla="*/ 0 w 128"/>
                  <a:gd name="T13" fmla="*/ 48 h 68"/>
                  <a:gd name="T14" fmla="*/ 12 w 128"/>
                  <a:gd name="T15" fmla="*/ 60 h 68"/>
                  <a:gd name="T16" fmla="*/ 17 w 128"/>
                  <a:gd name="T17" fmla="*/ 60 h 68"/>
                  <a:gd name="T18" fmla="*/ 28 w 128"/>
                  <a:gd name="T19" fmla="*/ 68 h 68"/>
                  <a:gd name="T20" fmla="*/ 39 w 128"/>
                  <a:gd name="T21" fmla="*/ 60 h 68"/>
                  <a:gd name="T22" fmla="*/ 89 w 128"/>
                  <a:gd name="T23" fmla="*/ 60 h 68"/>
                  <a:gd name="T24" fmla="*/ 100 w 128"/>
                  <a:gd name="T25" fmla="*/ 68 h 68"/>
                  <a:gd name="T26" fmla="*/ 111 w 128"/>
                  <a:gd name="T27" fmla="*/ 60 h 68"/>
                  <a:gd name="T28" fmla="*/ 128 w 128"/>
                  <a:gd name="T29" fmla="*/ 60 h 68"/>
                  <a:gd name="T30" fmla="*/ 128 w 128"/>
                  <a:gd name="T31" fmla="*/ 52 h 68"/>
                  <a:gd name="T32" fmla="*/ 124 w 128"/>
                  <a:gd name="T33" fmla="*/ 52 h 68"/>
                  <a:gd name="T34" fmla="*/ 124 w 128"/>
                  <a:gd name="T35" fmla="*/ 36 h 68"/>
                  <a:gd name="T36" fmla="*/ 116 w 128"/>
                  <a:gd name="T37" fmla="*/ 36 h 68"/>
                  <a:gd name="T38" fmla="*/ 116 w 128"/>
                  <a:gd name="T39" fmla="*/ 52 h 68"/>
                  <a:gd name="T40" fmla="*/ 111 w 128"/>
                  <a:gd name="T41" fmla="*/ 52 h 68"/>
                  <a:gd name="T42" fmla="*/ 100 w 128"/>
                  <a:gd name="T43" fmla="*/ 44 h 68"/>
                  <a:gd name="T44" fmla="*/ 89 w 128"/>
                  <a:gd name="T45" fmla="*/ 52 h 68"/>
                  <a:gd name="T46" fmla="*/ 48 w 128"/>
                  <a:gd name="T47" fmla="*/ 52 h 68"/>
                  <a:gd name="T48" fmla="*/ 48 w 128"/>
                  <a:gd name="T49" fmla="*/ 32 h 68"/>
                  <a:gd name="T50" fmla="*/ 112 w 128"/>
                  <a:gd name="T51" fmla="*/ 32 h 68"/>
                  <a:gd name="T52" fmla="*/ 116 w 128"/>
                  <a:gd name="T53" fmla="*/ 36 h 68"/>
                  <a:gd name="T54" fmla="*/ 82 w 128"/>
                  <a:gd name="T55" fmla="*/ 24 h 68"/>
                  <a:gd name="T56" fmla="*/ 48 w 128"/>
                  <a:gd name="T57" fmla="*/ 24 h 68"/>
                  <a:gd name="T58" fmla="*/ 48 w 128"/>
                  <a:gd name="T59" fmla="*/ 8 h 68"/>
                  <a:gd name="T60" fmla="*/ 66 w 128"/>
                  <a:gd name="T61" fmla="*/ 8 h 68"/>
                  <a:gd name="T62" fmla="*/ 82 w 128"/>
                  <a:gd name="T63" fmla="*/ 24 h 68"/>
                  <a:gd name="T64" fmla="*/ 30 w 128"/>
                  <a:gd name="T65" fmla="*/ 8 h 68"/>
                  <a:gd name="T66" fmla="*/ 40 w 128"/>
                  <a:gd name="T67" fmla="*/ 8 h 68"/>
                  <a:gd name="T68" fmla="*/ 40 w 128"/>
                  <a:gd name="T69" fmla="*/ 24 h 68"/>
                  <a:gd name="T70" fmla="*/ 14 w 128"/>
                  <a:gd name="T71" fmla="*/ 24 h 68"/>
                  <a:gd name="T72" fmla="*/ 30 w 128"/>
                  <a:gd name="T73" fmla="*/ 8 h 68"/>
                  <a:gd name="T74" fmla="*/ 8 w 128"/>
                  <a:gd name="T75" fmla="*/ 48 h 68"/>
                  <a:gd name="T76" fmla="*/ 8 w 128"/>
                  <a:gd name="T77" fmla="*/ 32 h 68"/>
                  <a:gd name="T78" fmla="*/ 40 w 128"/>
                  <a:gd name="T79" fmla="*/ 32 h 68"/>
                  <a:gd name="T80" fmla="*/ 40 w 128"/>
                  <a:gd name="T81" fmla="*/ 52 h 68"/>
                  <a:gd name="T82" fmla="*/ 39 w 128"/>
                  <a:gd name="T83" fmla="*/ 52 h 68"/>
                  <a:gd name="T84" fmla="*/ 28 w 128"/>
                  <a:gd name="T85" fmla="*/ 44 h 68"/>
                  <a:gd name="T86" fmla="*/ 17 w 128"/>
                  <a:gd name="T87" fmla="*/ 52 h 68"/>
                  <a:gd name="T88" fmla="*/ 12 w 128"/>
                  <a:gd name="T89" fmla="*/ 52 h 68"/>
                  <a:gd name="T90" fmla="*/ 8 w 128"/>
                  <a:gd name="T91" fmla="*/ 48 h 68"/>
                  <a:gd name="T92" fmla="*/ 28 w 128"/>
                  <a:gd name="T93" fmla="*/ 60 h 68"/>
                  <a:gd name="T94" fmla="*/ 24 w 128"/>
                  <a:gd name="T95" fmla="*/ 56 h 68"/>
                  <a:gd name="T96" fmla="*/ 28 w 128"/>
                  <a:gd name="T97" fmla="*/ 52 h 68"/>
                  <a:gd name="T98" fmla="*/ 32 w 128"/>
                  <a:gd name="T99" fmla="*/ 56 h 68"/>
                  <a:gd name="T100" fmla="*/ 28 w 128"/>
                  <a:gd name="T101" fmla="*/ 60 h 68"/>
                  <a:gd name="T102" fmla="*/ 100 w 128"/>
                  <a:gd name="T103" fmla="*/ 60 h 68"/>
                  <a:gd name="T104" fmla="*/ 96 w 128"/>
                  <a:gd name="T105" fmla="*/ 56 h 68"/>
                  <a:gd name="T106" fmla="*/ 100 w 128"/>
                  <a:gd name="T107" fmla="*/ 52 h 68"/>
                  <a:gd name="T108" fmla="*/ 104 w 128"/>
                  <a:gd name="T109" fmla="*/ 56 h 68"/>
                  <a:gd name="T110" fmla="*/ 100 w 128"/>
                  <a:gd name="T111" fmla="*/ 6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8" h="68">
                    <a:moveTo>
                      <a:pt x="124" y="36"/>
                    </a:moveTo>
                    <a:cubicBezTo>
                      <a:pt x="124" y="29"/>
                      <a:pt x="119" y="24"/>
                      <a:pt x="112" y="24"/>
                    </a:cubicBezTo>
                    <a:cubicBezTo>
                      <a:pt x="94" y="24"/>
                      <a:pt x="94" y="24"/>
                      <a:pt x="94" y="24"/>
                    </a:cubicBezTo>
                    <a:cubicBezTo>
                      <a:pt x="70" y="0"/>
                      <a:pt x="70" y="0"/>
                      <a:pt x="70" y="0"/>
                    </a:cubicBezTo>
                    <a:cubicBezTo>
                      <a:pt x="26" y="0"/>
                      <a:pt x="26" y="0"/>
                      <a:pt x="26" y="0"/>
                    </a:cubicBezTo>
                    <a:cubicBezTo>
                      <a:pt x="0" y="26"/>
                      <a:pt x="0" y="26"/>
                      <a:pt x="0" y="26"/>
                    </a:cubicBezTo>
                    <a:cubicBezTo>
                      <a:pt x="0" y="48"/>
                      <a:pt x="0" y="48"/>
                      <a:pt x="0" y="48"/>
                    </a:cubicBezTo>
                    <a:cubicBezTo>
                      <a:pt x="0" y="55"/>
                      <a:pt x="5" y="60"/>
                      <a:pt x="12" y="60"/>
                    </a:cubicBezTo>
                    <a:cubicBezTo>
                      <a:pt x="17" y="60"/>
                      <a:pt x="17" y="60"/>
                      <a:pt x="17" y="60"/>
                    </a:cubicBezTo>
                    <a:cubicBezTo>
                      <a:pt x="18" y="65"/>
                      <a:pt x="23" y="68"/>
                      <a:pt x="28" y="68"/>
                    </a:cubicBezTo>
                    <a:cubicBezTo>
                      <a:pt x="33" y="68"/>
                      <a:pt x="38" y="65"/>
                      <a:pt x="39" y="60"/>
                    </a:cubicBezTo>
                    <a:cubicBezTo>
                      <a:pt x="89" y="60"/>
                      <a:pt x="89" y="60"/>
                      <a:pt x="89" y="60"/>
                    </a:cubicBezTo>
                    <a:cubicBezTo>
                      <a:pt x="90" y="65"/>
                      <a:pt x="95" y="68"/>
                      <a:pt x="100" y="68"/>
                    </a:cubicBezTo>
                    <a:cubicBezTo>
                      <a:pt x="105" y="68"/>
                      <a:pt x="110" y="65"/>
                      <a:pt x="111" y="60"/>
                    </a:cubicBezTo>
                    <a:cubicBezTo>
                      <a:pt x="128" y="60"/>
                      <a:pt x="128" y="60"/>
                      <a:pt x="128" y="60"/>
                    </a:cubicBezTo>
                    <a:cubicBezTo>
                      <a:pt x="128" y="52"/>
                      <a:pt x="128" y="52"/>
                      <a:pt x="128" y="52"/>
                    </a:cubicBezTo>
                    <a:cubicBezTo>
                      <a:pt x="124" y="52"/>
                      <a:pt x="124" y="52"/>
                      <a:pt x="124" y="52"/>
                    </a:cubicBezTo>
                    <a:lnTo>
                      <a:pt x="124" y="36"/>
                    </a:lnTo>
                    <a:close/>
                    <a:moveTo>
                      <a:pt x="116" y="36"/>
                    </a:moveTo>
                    <a:cubicBezTo>
                      <a:pt x="116" y="52"/>
                      <a:pt x="116" y="52"/>
                      <a:pt x="116" y="52"/>
                    </a:cubicBezTo>
                    <a:cubicBezTo>
                      <a:pt x="111" y="52"/>
                      <a:pt x="111" y="52"/>
                      <a:pt x="111" y="52"/>
                    </a:cubicBezTo>
                    <a:cubicBezTo>
                      <a:pt x="110" y="47"/>
                      <a:pt x="105" y="44"/>
                      <a:pt x="100" y="44"/>
                    </a:cubicBezTo>
                    <a:cubicBezTo>
                      <a:pt x="95" y="44"/>
                      <a:pt x="90" y="47"/>
                      <a:pt x="89" y="52"/>
                    </a:cubicBezTo>
                    <a:cubicBezTo>
                      <a:pt x="48" y="52"/>
                      <a:pt x="48" y="52"/>
                      <a:pt x="48" y="52"/>
                    </a:cubicBezTo>
                    <a:cubicBezTo>
                      <a:pt x="48" y="32"/>
                      <a:pt x="48" y="32"/>
                      <a:pt x="48" y="32"/>
                    </a:cubicBezTo>
                    <a:cubicBezTo>
                      <a:pt x="112" y="32"/>
                      <a:pt x="112" y="32"/>
                      <a:pt x="112" y="32"/>
                    </a:cubicBezTo>
                    <a:cubicBezTo>
                      <a:pt x="114" y="32"/>
                      <a:pt x="116" y="34"/>
                      <a:pt x="116" y="36"/>
                    </a:cubicBezTo>
                    <a:close/>
                    <a:moveTo>
                      <a:pt x="82" y="24"/>
                    </a:moveTo>
                    <a:cubicBezTo>
                      <a:pt x="48" y="24"/>
                      <a:pt x="48" y="24"/>
                      <a:pt x="48" y="24"/>
                    </a:cubicBezTo>
                    <a:cubicBezTo>
                      <a:pt x="48" y="8"/>
                      <a:pt x="48" y="8"/>
                      <a:pt x="48" y="8"/>
                    </a:cubicBezTo>
                    <a:cubicBezTo>
                      <a:pt x="66" y="8"/>
                      <a:pt x="66" y="8"/>
                      <a:pt x="66" y="8"/>
                    </a:cubicBezTo>
                    <a:lnTo>
                      <a:pt x="82" y="24"/>
                    </a:lnTo>
                    <a:close/>
                    <a:moveTo>
                      <a:pt x="30" y="8"/>
                    </a:moveTo>
                    <a:cubicBezTo>
                      <a:pt x="40" y="8"/>
                      <a:pt x="40" y="8"/>
                      <a:pt x="40" y="8"/>
                    </a:cubicBezTo>
                    <a:cubicBezTo>
                      <a:pt x="40" y="24"/>
                      <a:pt x="40" y="24"/>
                      <a:pt x="40" y="24"/>
                    </a:cubicBezTo>
                    <a:cubicBezTo>
                      <a:pt x="14" y="24"/>
                      <a:pt x="14" y="24"/>
                      <a:pt x="14" y="24"/>
                    </a:cubicBezTo>
                    <a:lnTo>
                      <a:pt x="30" y="8"/>
                    </a:lnTo>
                    <a:close/>
                    <a:moveTo>
                      <a:pt x="8" y="48"/>
                    </a:moveTo>
                    <a:cubicBezTo>
                      <a:pt x="8" y="32"/>
                      <a:pt x="8" y="32"/>
                      <a:pt x="8" y="32"/>
                    </a:cubicBezTo>
                    <a:cubicBezTo>
                      <a:pt x="40" y="32"/>
                      <a:pt x="40" y="32"/>
                      <a:pt x="40" y="32"/>
                    </a:cubicBezTo>
                    <a:cubicBezTo>
                      <a:pt x="40" y="52"/>
                      <a:pt x="40" y="52"/>
                      <a:pt x="40" y="52"/>
                    </a:cubicBezTo>
                    <a:cubicBezTo>
                      <a:pt x="39" y="52"/>
                      <a:pt x="39" y="52"/>
                      <a:pt x="39" y="52"/>
                    </a:cubicBezTo>
                    <a:cubicBezTo>
                      <a:pt x="38" y="47"/>
                      <a:pt x="33" y="44"/>
                      <a:pt x="28" y="44"/>
                    </a:cubicBezTo>
                    <a:cubicBezTo>
                      <a:pt x="23" y="44"/>
                      <a:pt x="18" y="47"/>
                      <a:pt x="17" y="52"/>
                    </a:cubicBezTo>
                    <a:cubicBezTo>
                      <a:pt x="12" y="52"/>
                      <a:pt x="12" y="52"/>
                      <a:pt x="12" y="52"/>
                    </a:cubicBezTo>
                    <a:cubicBezTo>
                      <a:pt x="10" y="52"/>
                      <a:pt x="8" y="50"/>
                      <a:pt x="8" y="48"/>
                    </a:cubicBezTo>
                    <a:close/>
                    <a:moveTo>
                      <a:pt x="28" y="60"/>
                    </a:moveTo>
                    <a:cubicBezTo>
                      <a:pt x="26" y="60"/>
                      <a:pt x="24" y="58"/>
                      <a:pt x="24" y="56"/>
                    </a:cubicBezTo>
                    <a:cubicBezTo>
                      <a:pt x="24" y="54"/>
                      <a:pt x="26" y="52"/>
                      <a:pt x="28" y="52"/>
                    </a:cubicBezTo>
                    <a:cubicBezTo>
                      <a:pt x="30" y="52"/>
                      <a:pt x="32" y="54"/>
                      <a:pt x="32" y="56"/>
                    </a:cubicBezTo>
                    <a:cubicBezTo>
                      <a:pt x="32" y="58"/>
                      <a:pt x="30" y="60"/>
                      <a:pt x="28" y="60"/>
                    </a:cubicBezTo>
                    <a:close/>
                    <a:moveTo>
                      <a:pt x="100" y="60"/>
                    </a:moveTo>
                    <a:cubicBezTo>
                      <a:pt x="98" y="60"/>
                      <a:pt x="96" y="58"/>
                      <a:pt x="96" y="56"/>
                    </a:cubicBezTo>
                    <a:cubicBezTo>
                      <a:pt x="96" y="54"/>
                      <a:pt x="98" y="52"/>
                      <a:pt x="100" y="52"/>
                    </a:cubicBezTo>
                    <a:cubicBezTo>
                      <a:pt x="102" y="52"/>
                      <a:pt x="104" y="54"/>
                      <a:pt x="104" y="56"/>
                    </a:cubicBezTo>
                    <a:cubicBezTo>
                      <a:pt x="104" y="58"/>
                      <a:pt x="102" y="60"/>
                      <a:pt x="100" y="60"/>
                    </a:cubicBezTo>
                    <a:close/>
                  </a:path>
                </a:pathLst>
              </a:custGeom>
              <a:solidFill>
                <a:schemeClr val="bg1"/>
              </a:solidFill>
              <a:ln>
                <a:noFill/>
              </a:ln>
            </p:spPr>
            <p:txBody>
              <a:bodyPr vert="horz" wrap="square" lIns="93247" tIns="46623" rIns="93247" bIns="46623" numCol="1" anchor="t" anchorCtr="0" compatLnSpc="1">
                <a:prstTxWarp prst="textNoShape">
                  <a:avLst/>
                </a:prstTxWarp>
              </a:bodyPr>
              <a:lstStyle/>
              <a:p>
                <a:pPr defTabSz="932418">
                  <a:lnSpc>
                    <a:spcPct val="90000"/>
                  </a:lnSpc>
                  <a:defRPr/>
                </a:pPr>
                <a:endParaRPr lang="en-US" sz="1836" kern="0" dirty="0">
                  <a:solidFill>
                    <a:sysClr val="windowText" lastClr="000000"/>
                  </a:solidFill>
                  <a:latin typeface="Segoe UI"/>
                </a:endParaRPr>
              </a:p>
            </p:txBody>
          </p:sp>
          <p:sp>
            <p:nvSpPr>
              <p:cNvPr id="70" name="Freeform 9">
                <a:extLst>
                  <a:ext uri="{FF2B5EF4-FFF2-40B4-BE49-F238E27FC236}">
                    <a16:creationId xmlns:a16="http://schemas.microsoft.com/office/drawing/2014/main" id="{C8BA41D7-DB13-7943-A5B8-96A2BF20BAD0}"/>
                  </a:ext>
                </a:extLst>
              </p:cNvPr>
              <p:cNvSpPr>
                <a:spLocks noEditPoints="1"/>
              </p:cNvSpPr>
              <p:nvPr/>
            </p:nvSpPr>
            <p:spPr bwMode="auto">
              <a:xfrm>
                <a:off x="6346624" y="885077"/>
                <a:ext cx="493887" cy="305381"/>
              </a:xfrm>
              <a:custGeom>
                <a:avLst/>
                <a:gdLst>
                  <a:gd name="T0" fmla="*/ 119 w 262"/>
                  <a:gd name="T1" fmla="*/ 12 h 162"/>
                  <a:gd name="T2" fmla="*/ 106 w 262"/>
                  <a:gd name="T3" fmla="*/ 0 h 162"/>
                  <a:gd name="T4" fmla="*/ 94 w 262"/>
                  <a:gd name="T5" fmla="*/ 12 h 162"/>
                  <a:gd name="T6" fmla="*/ 49 w 262"/>
                  <a:gd name="T7" fmla="*/ 12 h 162"/>
                  <a:gd name="T8" fmla="*/ 0 w 262"/>
                  <a:gd name="T9" fmla="*/ 162 h 162"/>
                  <a:gd name="T10" fmla="*/ 262 w 262"/>
                  <a:gd name="T11" fmla="*/ 162 h 162"/>
                  <a:gd name="T12" fmla="*/ 213 w 262"/>
                  <a:gd name="T13" fmla="*/ 12 h 162"/>
                  <a:gd name="T14" fmla="*/ 119 w 262"/>
                  <a:gd name="T15" fmla="*/ 12 h 162"/>
                  <a:gd name="T16" fmla="*/ 86 w 262"/>
                  <a:gd name="T17" fmla="*/ 79 h 162"/>
                  <a:gd name="T18" fmla="*/ 45 w 262"/>
                  <a:gd name="T19" fmla="*/ 79 h 162"/>
                  <a:gd name="T20" fmla="*/ 49 w 262"/>
                  <a:gd name="T21" fmla="*/ 62 h 162"/>
                  <a:gd name="T22" fmla="*/ 70 w 262"/>
                  <a:gd name="T23" fmla="*/ 62 h 162"/>
                  <a:gd name="T24" fmla="*/ 106 w 262"/>
                  <a:gd name="T25" fmla="*/ 23 h 162"/>
                  <a:gd name="T26" fmla="*/ 135 w 262"/>
                  <a:gd name="T27" fmla="*/ 54 h 162"/>
                  <a:gd name="T28" fmla="*/ 110 w 262"/>
                  <a:gd name="T29" fmla="*/ 79 h 162"/>
                  <a:gd name="T30" fmla="*/ 98 w 262"/>
                  <a:gd name="T31" fmla="*/ 66 h 162"/>
                  <a:gd name="T32" fmla="*/ 86 w 262"/>
                  <a:gd name="T33" fmla="*/ 79 h 162"/>
                  <a:gd name="T34" fmla="*/ 70 w 262"/>
                  <a:gd name="T35" fmla="*/ 96 h 162"/>
                  <a:gd name="T36" fmla="*/ 53 w 262"/>
                  <a:gd name="T37" fmla="*/ 112 h 162"/>
                  <a:gd name="T38" fmla="*/ 33 w 262"/>
                  <a:gd name="T39" fmla="*/ 112 h 162"/>
                  <a:gd name="T40" fmla="*/ 39 w 262"/>
                  <a:gd name="T41" fmla="*/ 96 h 162"/>
                  <a:gd name="T42" fmla="*/ 70 w 262"/>
                  <a:gd name="T43" fmla="*/ 96 h 162"/>
                  <a:gd name="T44" fmla="*/ 156 w 262"/>
                  <a:gd name="T45" fmla="*/ 56 h 162"/>
                  <a:gd name="T46" fmla="*/ 192 w 262"/>
                  <a:gd name="T47" fmla="*/ 96 h 162"/>
                  <a:gd name="T48" fmla="*/ 223 w 262"/>
                  <a:gd name="T49" fmla="*/ 96 h 162"/>
                  <a:gd name="T50" fmla="*/ 229 w 262"/>
                  <a:gd name="T51" fmla="*/ 112 h 162"/>
                  <a:gd name="T52" fmla="*/ 143 w 262"/>
                  <a:gd name="T53" fmla="*/ 112 h 162"/>
                  <a:gd name="T54" fmla="*/ 123 w 262"/>
                  <a:gd name="T55" fmla="*/ 91 h 162"/>
                  <a:gd name="T56" fmla="*/ 156 w 262"/>
                  <a:gd name="T57" fmla="*/ 56 h 162"/>
                  <a:gd name="T58" fmla="*/ 201 w 262"/>
                  <a:gd name="T59" fmla="*/ 79 h 162"/>
                  <a:gd name="T60" fmla="*/ 184 w 262"/>
                  <a:gd name="T61" fmla="*/ 62 h 162"/>
                  <a:gd name="T62" fmla="*/ 213 w 262"/>
                  <a:gd name="T63" fmla="*/ 62 h 162"/>
                  <a:gd name="T64" fmla="*/ 217 w 262"/>
                  <a:gd name="T65" fmla="*/ 79 h 162"/>
                  <a:gd name="T66" fmla="*/ 201 w 262"/>
                  <a:gd name="T67" fmla="*/ 79 h 162"/>
                  <a:gd name="T68" fmla="*/ 201 w 262"/>
                  <a:gd name="T69" fmla="*/ 29 h 162"/>
                  <a:gd name="T70" fmla="*/ 207 w 262"/>
                  <a:gd name="T71" fmla="*/ 46 h 162"/>
                  <a:gd name="T72" fmla="*/ 168 w 262"/>
                  <a:gd name="T73" fmla="*/ 46 h 162"/>
                  <a:gd name="T74" fmla="*/ 156 w 262"/>
                  <a:gd name="T75" fmla="*/ 33 h 162"/>
                  <a:gd name="T76" fmla="*/ 147 w 262"/>
                  <a:gd name="T77" fmla="*/ 42 h 162"/>
                  <a:gd name="T78" fmla="*/ 135 w 262"/>
                  <a:gd name="T79" fmla="*/ 29 h 162"/>
                  <a:gd name="T80" fmla="*/ 201 w 262"/>
                  <a:gd name="T81" fmla="*/ 29 h 162"/>
                  <a:gd name="T82" fmla="*/ 78 w 262"/>
                  <a:gd name="T83" fmla="*/ 29 h 162"/>
                  <a:gd name="T84" fmla="*/ 61 w 262"/>
                  <a:gd name="T85" fmla="*/ 46 h 162"/>
                  <a:gd name="T86" fmla="*/ 55 w 262"/>
                  <a:gd name="T87" fmla="*/ 46 h 162"/>
                  <a:gd name="T88" fmla="*/ 61 w 262"/>
                  <a:gd name="T89" fmla="*/ 29 h 162"/>
                  <a:gd name="T90" fmla="*/ 78 w 262"/>
                  <a:gd name="T91" fmla="*/ 29 h 162"/>
                  <a:gd name="T92" fmla="*/ 22 w 262"/>
                  <a:gd name="T93" fmla="*/ 145 h 162"/>
                  <a:gd name="T94" fmla="*/ 29 w 262"/>
                  <a:gd name="T95" fmla="*/ 129 h 162"/>
                  <a:gd name="T96" fmla="*/ 61 w 262"/>
                  <a:gd name="T97" fmla="*/ 129 h 162"/>
                  <a:gd name="T98" fmla="*/ 98 w 262"/>
                  <a:gd name="T99" fmla="*/ 89 h 162"/>
                  <a:gd name="T100" fmla="*/ 135 w 262"/>
                  <a:gd name="T101" fmla="*/ 129 h 162"/>
                  <a:gd name="T102" fmla="*/ 233 w 262"/>
                  <a:gd name="T103" fmla="*/ 129 h 162"/>
                  <a:gd name="T104" fmla="*/ 240 w 262"/>
                  <a:gd name="T105" fmla="*/ 145 h 162"/>
                  <a:gd name="T106" fmla="*/ 22 w 262"/>
                  <a:gd name="T107" fmla="*/ 14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2" h="162">
                    <a:moveTo>
                      <a:pt x="119" y="12"/>
                    </a:moveTo>
                    <a:lnTo>
                      <a:pt x="106" y="0"/>
                    </a:lnTo>
                    <a:lnTo>
                      <a:pt x="94" y="12"/>
                    </a:lnTo>
                    <a:lnTo>
                      <a:pt x="49" y="12"/>
                    </a:lnTo>
                    <a:lnTo>
                      <a:pt x="0" y="162"/>
                    </a:lnTo>
                    <a:lnTo>
                      <a:pt x="262" y="162"/>
                    </a:lnTo>
                    <a:lnTo>
                      <a:pt x="213" y="12"/>
                    </a:lnTo>
                    <a:lnTo>
                      <a:pt x="119" y="12"/>
                    </a:lnTo>
                    <a:close/>
                    <a:moveTo>
                      <a:pt x="86" y="79"/>
                    </a:moveTo>
                    <a:lnTo>
                      <a:pt x="45" y="79"/>
                    </a:lnTo>
                    <a:lnTo>
                      <a:pt x="49" y="62"/>
                    </a:lnTo>
                    <a:lnTo>
                      <a:pt x="70" y="62"/>
                    </a:lnTo>
                    <a:lnTo>
                      <a:pt x="106" y="23"/>
                    </a:lnTo>
                    <a:lnTo>
                      <a:pt x="135" y="54"/>
                    </a:lnTo>
                    <a:lnTo>
                      <a:pt x="110" y="79"/>
                    </a:lnTo>
                    <a:lnTo>
                      <a:pt x="98" y="66"/>
                    </a:lnTo>
                    <a:lnTo>
                      <a:pt x="86" y="79"/>
                    </a:lnTo>
                    <a:close/>
                    <a:moveTo>
                      <a:pt x="70" y="96"/>
                    </a:moveTo>
                    <a:lnTo>
                      <a:pt x="53" y="112"/>
                    </a:lnTo>
                    <a:lnTo>
                      <a:pt x="33" y="112"/>
                    </a:lnTo>
                    <a:lnTo>
                      <a:pt x="39" y="96"/>
                    </a:lnTo>
                    <a:lnTo>
                      <a:pt x="70" y="96"/>
                    </a:lnTo>
                    <a:close/>
                    <a:moveTo>
                      <a:pt x="156" y="56"/>
                    </a:moveTo>
                    <a:lnTo>
                      <a:pt x="192" y="96"/>
                    </a:lnTo>
                    <a:lnTo>
                      <a:pt x="223" y="96"/>
                    </a:lnTo>
                    <a:lnTo>
                      <a:pt x="229" y="112"/>
                    </a:lnTo>
                    <a:lnTo>
                      <a:pt x="143" y="112"/>
                    </a:lnTo>
                    <a:lnTo>
                      <a:pt x="123" y="91"/>
                    </a:lnTo>
                    <a:lnTo>
                      <a:pt x="156" y="56"/>
                    </a:lnTo>
                    <a:close/>
                    <a:moveTo>
                      <a:pt x="201" y="79"/>
                    </a:moveTo>
                    <a:lnTo>
                      <a:pt x="184" y="62"/>
                    </a:lnTo>
                    <a:lnTo>
                      <a:pt x="213" y="62"/>
                    </a:lnTo>
                    <a:lnTo>
                      <a:pt x="217" y="79"/>
                    </a:lnTo>
                    <a:lnTo>
                      <a:pt x="201" y="79"/>
                    </a:lnTo>
                    <a:close/>
                    <a:moveTo>
                      <a:pt x="201" y="29"/>
                    </a:moveTo>
                    <a:lnTo>
                      <a:pt x="207" y="46"/>
                    </a:lnTo>
                    <a:lnTo>
                      <a:pt x="168" y="46"/>
                    </a:lnTo>
                    <a:lnTo>
                      <a:pt x="156" y="33"/>
                    </a:lnTo>
                    <a:lnTo>
                      <a:pt x="147" y="42"/>
                    </a:lnTo>
                    <a:lnTo>
                      <a:pt x="135" y="29"/>
                    </a:lnTo>
                    <a:lnTo>
                      <a:pt x="201" y="29"/>
                    </a:lnTo>
                    <a:close/>
                    <a:moveTo>
                      <a:pt x="78" y="29"/>
                    </a:moveTo>
                    <a:lnTo>
                      <a:pt x="61" y="46"/>
                    </a:lnTo>
                    <a:lnTo>
                      <a:pt x="55" y="46"/>
                    </a:lnTo>
                    <a:lnTo>
                      <a:pt x="61" y="29"/>
                    </a:lnTo>
                    <a:lnTo>
                      <a:pt x="78" y="29"/>
                    </a:lnTo>
                    <a:close/>
                    <a:moveTo>
                      <a:pt x="22" y="145"/>
                    </a:moveTo>
                    <a:lnTo>
                      <a:pt x="29" y="129"/>
                    </a:lnTo>
                    <a:lnTo>
                      <a:pt x="61" y="129"/>
                    </a:lnTo>
                    <a:lnTo>
                      <a:pt x="98" y="89"/>
                    </a:lnTo>
                    <a:lnTo>
                      <a:pt x="135" y="129"/>
                    </a:lnTo>
                    <a:lnTo>
                      <a:pt x="233" y="129"/>
                    </a:lnTo>
                    <a:lnTo>
                      <a:pt x="240" y="145"/>
                    </a:lnTo>
                    <a:lnTo>
                      <a:pt x="22" y="145"/>
                    </a:lnTo>
                    <a:close/>
                  </a:path>
                </a:pathLst>
              </a:custGeom>
              <a:solidFill>
                <a:schemeClr val="bg1"/>
              </a:solidFill>
              <a:ln>
                <a:noFill/>
              </a:ln>
            </p:spPr>
            <p:txBody>
              <a:bodyPr vert="horz" wrap="square" lIns="93247" tIns="46623" rIns="93247" bIns="46623" numCol="1" anchor="t" anchorCtr="0" compatLnSpc="1">
                <a:prstTxWarp prst="textNoShape">
                  <a:avLst/>
                </a:prstTxWarp>
              </a:bodyPr>
              <a:lstStyle/>
              <a:p>
                <a:pPr defTabSz="932418">
                  <a:lnSpc>
                    <a:spcPct val="90000"/>
                  </a:lnSpc>
                  <a:defRPr/>
                </a:pPr>
                <a:endParaRPr lang="en-US" sz="1836" kern="0" dirty="0">
                  <a:solidFill>
                    <a:sysClr val="windowText" lastClr="000000"/>
                  </a:solidFill>
                  <a:latin typeface="Segoe UI"/>
                </a:endParaRPr>
              </a:p>
            </p:txBody>
          </p:sp>
        </p:grpSp>
      </p:grpSp>
      <p:grpSp>
        <p:nvGrpSpPr>
          <p:cNvPr id="71" name="Group 70">
            <a:extLst>
              <a:ext uri="{FF2B5EF4-FFF2-40B4-BE49-F238E27FC236}">
                <a16:creationId xmlns:a16="http://schemas.microsoft.com/office/drawing/2014/main" id="{EADDD92F-F33A-8D46-A599-ABD43AE63A0D}"/>
              </a:ext>
            </a:extLst>
          </p:cNvPr>
          <p:cNvGrpSpPr/>
          <p:nvPr/>
        </p:nvGrpSpPr>
        <p:grpSpPr>
          <a:xfrm>
            <a:off x="3469377" y="5246571"/>
            <a:ext cx="8346386" cy="1135749"/>
            <a:chOff x="3511236" y="4171950"/>
            <a:chExt cx="8184635" cy="1113738"/>
          </a:xfrm>
        </p:grpSpPr>
        <p:sp>
          <p:nvSpPr>
            <p:cNvPr id="72" name="Title 1">
              <a:extLst>
                <a:ext uri="{FF2B5EF4-FFF2-40B4-BE49-F238E27FC236}">
                  <a16:creationId xmlns:a16="http://schemas.microsoft.com/office/drawing/2014/main" id="{742A2AD7-70F9-E34C-B6A9-68DC4BA578ED}"/>
                </a:ext>
              </a:extLst>
            </p:cNvPr>
            <p:cNvSpPr txBox="1">
              <a:spLocks/>
            </p:cNvSpPr>
            <p:nvPr/>
          </p:nvSpPr>
          <p:spPr>
            <a:xfrm>
              <a:off x="3511236" y="4171950"/>
              <a:ext cx="2773974" cy="759018"/>
            </a:xfrm>
            <a:prstGeom prst="rect">
              <a:avLst/>
            </a:prstGeom>
            <a:noFill/>
            <a:ln>
              <a:noFill/>
            </a:ln>
          </p:spPr>
          <p:txBody>
            <a:bodyPr vert="horz" lIns="186494" tIns="149196" rIns="186494" bIns="93247" rtlCol="0" anchor="t" anchorCtr="0">
              <a:noAutofit/>
            </a:bodyPr>
            <a:lstStyle>
              <a:lvl1pPr algn="l" defTabSz="914400" rtl="0" eaLnBrk="1" latinLnBrk="0" hangingPunct="1">
                <a:lnSpc>
                  <a:spcPct val="90000"/>
                </a:lnSpc>
                <a:spcBef>
                  <a:spcPct val="0"/>
                </a:spcBef>
                <a:buNone/>
                <a:defRPr sz="4400" kern="1200">
                  <a:gradFill>
                    <a:gsLst>
                      <a:gs pos="1250">
                        <a:schemeClr val="tx1"/>
                      </a:gs>
                      <a:gs pos="100000">
                        <a:schemeClr val="tx1"/>
                      </a:gs>
                    </a:gsLst>
                    <a:lin ang="5400000" scaled="0"/>
                  </a:gradFill>
                  <a:latin typeface="+mj-lt"/>
                  <a:ea typeface="+mj-ea"/>
                  <a:cs typeface="+mj-cs"/>
                </a:defRPr>
              </a:lvl1pPr>
            </a:lstStyle>
            <a:p>
              <a:pPr defTabSz="932418">
                <a:defRPr/>
              </a:pPr>
              <a:r>
                <a:rPr lang="en-US" sz="3672" dirty="0">
                  <a:solidFill>
                    <a:schemeClr val="bg2">
                      <a:lumMod val="25000"/>
                    </a:schemeClr>
                  </a:solidFill>
                  <a:latin typeface="Segoe UI Light"/>
                </a:rPr>
                <a:t>App Service</a:t>
              </a:r>
            </a:p>
          </p:txBody>
        </p:sp>
        <p:sp>
          <p:nvSpPr>
            <p:cNvPr id="73" name="TextBox 72">
              <a:extLst>
                <a:ext uri="{FF2B5EF4-FFF2-40B4-BE49-F238E27FC236}">
                  <a16:creationId xmlns:a16="http://schemas.microsoft.com/office/drawing/2014/main" id="{C45AF77F-638A-BA4D-BAC3-E86E5D973B8C}"/>
                </a:ext>
              </a:extLst>
            </p:cNvPr>
            <p:cNvSpPr txBox="1"/>
            <p:nvPr/>
          </p:nvSpPr>
          <p:spPr>
            <a:xfrm>
              <a:off x="3511236" y="4718591"/>
              <a:ext cx="8184635" cy="567097"/>
            </a:xfrm>
            <a:prstGeom prst="rect">
              <a:avLst/>
            </a:prstGeom>
            <a:noFill/>
          </p:spPr>
          <p:txBody>
            <a:bodyPr wrap="square" lIns="186494" tIns="149196" rIns="186494" bIns="149196" rtlCol="0">
              <a:spAutoFit/>
            </a:bodyPr>
            <a:lstStyle/>
            <a:p>
              <a:pPr defTabSz="932418">
                <a:lnSpc>
                  <a:spcPct val="90000"/>
                </a:lnSpc>
                <a:spcAft>
                  <a:spcPts val="612"/>
                </a:spcAft>
                <a:defRPr/>
              </a:pPr>
              <a:r>
                <a:rPr lang="en-US" sz="2000" kern="0" dirty="0">
                  <a:solidFill>
                    <a:schemeClr val="bg2">
                      <a:lumMod val="25000"/>
                    </a:schemeClr>
                  </a:solidFill>
                  <a:latin typeface="Segoe UI"/>
                </a:rPr>
                <a:t>Fully Managed Platform • Developer Experience • </a:t>
              </a:r>
              <a:r>
                <a:rPr lang="en-US" sz="2000" dirty="0">
                  <a:solidFill>
                    <a:schemeClr val="bg2">
                      <a:lumMod val="25000"/>
                    </a:schemeClr>
                  </a:solidFill>
                  <a:latin typeface="Segoe UI"/>
                </a:rPr>
                <a:t>Enterprise Grade  </a:t>
              </a:r>
            </a:p>
          </p:txBody>
        </p:sp>
      </p:grpSp>
      <p:grpSp>
        <p:nvGrpSpPr>
          <p:cNvPr id="74" name="Group 73">
            <a:extLst>
              <a:ext uri="{FF2B5EF4-FFF2-40B4-BE49-F238E27FC236}">
                <a16:creationId xmlns:a16="http://schemas.microsoft.com/office/drawing/2014/main" id="{328ABC23-653E-8E4B-8BEF-3C582BAAF8C0}"/>
              </a:ext>
            </a:extLst>
          </p:cNvPr>
          <p:cNvGrpSpPr/>
          <p:nvPr/>
        </p:nvGrpSpPr>
        <p:grpSpPr>
          <a:xfrm>
            <a:off x="2454096" y="5374669"/>
            <a:ext cx="888255" cy="883270"/>
            <a:chOff x="827088" y="-3463925"/>
            <a:chExt cx="3833812" cy="3816350"/>
          </a:xfrm>
          <a:solidFill>
            <a:schemeClr val="tx2"/>
          </a:solidFill>
        </p:grpSpPr>
        <p:sp>
          <p:nvSpPr>
            <p:cNvPr id="75" name="Freeform 5">
              <a:extLst>
                <a:ext uri="{FF2B5EF4-FFF2-40B4-BE49-F238E27FC236}">
                  <a16:creationId xmlns:a16="http://schemas.microsoft.com/office/drawing/2014/main" id="{F5A652F0-85A1-4742-8F97-9751A3A25234}"/>
                </a:ext>
              </a:extLst>
            </p:cNvPr>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bg2">
                <a:lumMod val="2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lnSpc>
                  <a:spcPct val="90000"/>
                </a:lnSpc>
                <a:defRPr/>
              </a:pPr>
              <a:endParaRPr lang="en-US">
                <a:solidFill>
                  <a:srgbClr val="FFFFFF"/>
                </a:solidFill>
                <a:latin typeface="Segoe UI Light" charset="0"/>
              </a:endParaRPr>
            </a:p>
          </p:txBody>
        </p:sp>
        <p:sp>
          <p:nvSpPr>
            <p:cNvPr id="76" name="Freeform 6">
              <a:extLst>
                <a:ext uri="{FF2B5EF4-FFF2-40B4-BE49-F238E27FC236}">
                  <a16:creationId xmlns:a16="http://schemas.microsoft.com/office/drawing/2014/main" id="{E48CC908-DCCC-3D47-9479-44BFB333A3B7}"/>
                </a:ext>
              </a:extLst>
            </p:cNvPr>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bg2">
                <a:lumMod val="2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lnSpc>
                  <a:spcPct val="90000"/>
                </a:lnSpc>
                <a:defRPr/>
              </a:pPr>
              <a:endParaRPr lang="en-US">
                <a:solidFill>
                  <a:srgbClr val="FFFFFF"/>
                </a:solidFill>
                <a:latin typeface="Segoe UI Light" charset="0"/>
              </a:endParaRPr>
            </a:p>
          </p:txBody>
        </p:sp>
        <p:sp>
          <p:nvSpPr>
            <p:cNvPr id="77" name="Freeform 7">
              <a:extLst>
                <a:ext uri="{FF2B5EF4-FFF2-40B4-BE49-F238E27FC236}">
                  <a16:creationId xmlns:a16="http://schemas.microsoft.com/office/drawing/2014/main" id="{50956777-FC38-6D40-BD1A-6E786F29B949}"/>
                </a:ext>
              </a:extLst>
            </p:cNvPr>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bg2">
                <a:lumMod val="2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lnSpc>
                  <a:spcPct val="90000"/>
                </a:lnSpc>
                <a:defRPr/>
              </a:pPr>
              <a:endParaRPr lang="en-US">
                <a:solidFill>
                  <a:srgbClr val="FFFFFF"/>
                </a:solidFill>
                <a:latin typeface="Segoe UI Light" charset="0"/>
              </a:endParaRPr>
            </a:p>
          </p:txBody>
        </p:sp>
        <p:sp>
          <p:nvSpPr>
            <p:cNvPr id="78" name="Freeform 8">
              <a:extLst>
                <a:ext uri="{FF2B5EF4-FFF2-40B4-BE49-F238E27FC236}">
                  <a16:creationId xmlns:a16="http://schemas.microsoft.com/office/drawing/2014/main" id="{4CC66424-AE2A-C844-887A-F947543825AB}"/>
                </a:ext>
              </a:extLst>
            </p:cNvPr>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bg2">
                <a:lumMod val="2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lnSpc>
                  <a:spcPct val="90000"/>
                </a:lnSpc>
                <a:defRPr/>
              </a:pPr>
              <a:endParaRPr lang="en-US">
                <a:solidFill>
                  <a:srgbClr val="FFFFFF"/>
                </a:solidFill>
                <a:latin typeface="Segoe UI Light" charset="0"/>
              </a:endParaRPr>
            </a:p>
          </p:txBody>
        </p:sp>
        <p:sp>
          <p:nvSpPr>
            <p:cNvPr id="79" name="Freeform 9">
              <a:extLst>
                <a:ext uri="{FF2B5EF4-FFF2-40B4-BE49-F238E27FC236}">
                  <a16:creationId xmlns:a16="http://schemas.microsoft.com/office/drawing/2014/main" id="{16190BAC-9047-0640-A4DD-8F0FC2F22731}"/>
                </a:ext>
              </a:extLst>
            </p:cNvPr>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no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lnSpc>
                  <a:spcPct val="90000"/>
                </a:lnSpc>
                <a:defRPr/>
              </a:pPr>
              <a:endParaRPr lang="en-US">
                <a:solidFill>
                  <a:srgbClr val="FFFFFF"/>
                </a:solidFill>
                <a:latin typeface="Segoe UI Light" charset="0"/>
              </a:endParaRPr>
            </a:p>
          </p:txBody>
        </p:sp>
        <p:sp>
          <p:nvSpPr>
            <p:cNvPr id="80" name="Freeform 10">
              <a:extLst>
                <a:ext uri="{FF2B5EF4-FFF2-40B4-BE49-F238E27FC236}">
                  <a16:creationId xmlns:a16="http://schemas.microsoft.com/office/drawing/2014/main" id="{9BA66054-FEE9-1E43-B1D3-C03E649B38ED}"/>
                </a:ext>
              </a:extLst>
            </p:cNvPr>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no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lnSpc>
                  <a:spcPct val="90000"/>
                </a:lnSpc>
                <a:defRPr/>
              </a:pPr>
              <a:endParaRPr lang="en-US">
                <a:solidFill>
                  <a:srgbClr val="FFFFFF"/>
                </a:solidFill>
                <a:latin typeface="Segoe UI Light" charset="0"/>
              </a:endParaRPr>
            </a:p>
          </p:txBody>
        </p:sp>
        <p:sp>
          <p:nvSpPr>
            <p:cNvPr id="81" name="Freeform 11">
              <a:extLst>
                <a:ext uri="{FF2B5EF4-FFF2-40B4-BE49-F238E27FC236}">
                  <a16:creationId xmlns:a16="http://schemas.microsoft.com/office/drawing/2014/main" id="{A4118349-423E-9B4C-B06B-55F7B7AC1578}"/>
                </a:ext>
              </a:extLst>
            </p:cNvPr>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no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lnSpc>
                  <a:spcPct val="90000"/>
                </a:lnSpc>
                <a:defRPr/>
              </a:pPr>
              <a:endParaRPr lang="en-US">
                <a:solidFill>
                  <a:srgbClr val="FFFFFF"/>
                </a:solidFill>
                <a:latin typeface="Segoe UI Light" charset="0"/>
              </a:endParaRPr>
            </a:p>
          </p:txBody>
        </p:sp>
        <p:sp>
          <p:nvSpPr>
            <p:cNvPr id="82" name="Freeform 12">
              <a:extLst>
                <a:ext uri="{FF2B5EF4-FFF2-40B4-BE49-F238E27FC236}">
                  <a16:creationId xmlns:a16="http://schemas.microsoft.com/office/drawing/2014/main" id="{61D98A3B-805C-8E4C-8CBC-94FF4D961580}"/>
                </a:ext>
              </a:extLst>
            </p:cNvPr>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no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lnSpc>
                  <a:spcPct val="90000"/>
                </a:lnSpc>
                <a:defRPr/>
              </a:pPr>
              <a:endParaRPr lang="en-US">
                <a:solidFill>
                  <a:srgbClr val="FFFFFF"/>
                </a:solidFill>
                <a:latin typeface="Segoe UI Light" charset="0"/>
              </a:endParaRPr>
            </a:p>
          </p:txBody>
        </p:sp>
      </p:grpSp>
      <p:pic>
        <p:nvPicPr>
          <p:cNvPr id="83" name="Picture 82">
            <a:extLst>
              <a:ext uri="{FF2B5EF4-FFF2-40B4-BE49-F238E27FC236}">
                <a16:creationId xmlns:a16="http://schemas.microsoft.com/office/drawing/2014/main" id="{F7AF3AB0-5DBD-5A49-974C-768A70E8AA1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07748" y="4260897"/>
            <a:ext cx="617860" cy="531359"/>
          </a:xfrm>
          <a:prstGeom prst="rect">
            <a:avLst/>
          </a:prstGeom>
        </p:spPr>
      </p:pic>
      <p:pic>
        <p:nvPicPr>
          <p:cNvPr id="84" name="Picture 83">
            <a:extLst>
              <a:ext uri="{FF2B5EF4-FFF2-40B4-BE49-F238E27FC236}">
                <a16:creationId xmlns:a16="http://schemas.microsoft.com/office/drawing/2014/main" id="{3394B2F8-5C53-434A-A6D0-2CCA1924B7B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259139" y="3268200"/>
            <a:ext cx="581994" cy="578976"/>
          </a:xfrm>
          <a:prstGeom prst="rect">
            <a:avLst/>
          </a:prstGeom>
        </p:spPr>
      </p:pic>
      <p:pic>
        <p:nvPicPr>
          <p:cNvPr id="85" name="Picture 84">
            <a:extLst>
              <a:ext uri="{FF2B5EF4-FFF2-40B4-BE49-F238E27FC236}">
                <a16:creationId xmlns:a16="http://schemas.microsoft.com/office/drawing/2014/main" id="{130A3734-E389-7C41-B85F-5858A2114D4D}"/>
              </a:ext>
            </a:extLst>
          </p:cNvPr>
          <p:cNvPicPr>
            <a:picLocks noChangeAspect="1"/>
          </p:cNvPicPr>
          <p:nvPr/>
        </p:nvPicPr>
        <p:blipFill>
          <a:blip r:embed="rId10"/>
          <a:stretch>
            <a:fillRect/>
          </a:stretch>
        </p:blipFill>
        <p:spPr>
          <a:xfrm>
            <a:off x="2314900" y="3197824"/>
            <a:ext cx="617947" cy="603533"/>
          </a:xfrm>
          <a:prstGeom prst="rect">
            <a:avLst/>
          </a:prstGeom>
        </p:spPr>
      </p:pic>
      <p:pic>
        <p:nvPicPr>
          <p:cNvPr id="86" name="Picture 85">
            <a:extLst>
              <a:ext uri="{FF2B5EF4-FFF2-40B4-BE49-F238E27FC236}">
                <a16:creationId xmlns:a16="http://schemas.microsoft.com/office/drawing/2014/main" id="{B34381BA-AC44-4C4D-85BA-D85AEDE72C0D}"/>
              </a:ext>
            </a:extLst>
          </p:cNvPr>
          <p:cNvPicPr>
            <a:picLocks noChangeAspect="1"/>
          </p:cNvPicPr>
          <p:nvPr/>
        </p:nvPicPr>
        <p:blipFill>
          <a:blip r:embed="rId11"/>
          <a:stretch>
            <a:fillRect/>
          </a:stretch>
        </p:blipFill>
        <p:spPr>
          <a:xfrm>
            <a:off x="4740775" y="3224268"/>
            <a:ext cx="429873" cy="617251"/>
          </a:xfrm>
          <a:prstGeom prst="rect">
            <a:avLst/>
          </a:prstGeom>
        </p:spPr>
      </p:pic>
      <p:pic>
        <p:nvPicPr>
          <p:cNvPr id="87" name="Picture 86">
            <a:extLst>
              <a:ext uri="{FF2B5EF4-FFF2-40B4-BE49-F238E27FC236}">
                <a16:creationId xmlns:a16="http://schemas.microsoft.com/office/drawing/2014/main" id="{2601CF9D-9186-0544-BACE-DD72E98824D3}"/>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314900" y="4247481"/>
            <a:ext cx="579599" cy="580412"/>
          </a:xfrm>
          <a:prstGeom prst="rect">
            <a:avLst/>
          </a:prstGeom>
          <a:noFill/>
        </p:spPr>
      </p:pic>
      <p:grpSp>
        <p:nvGrpSpPr>
          <p:cNvPr id="89" name="Group 88">
            <a:extLst>
              <a:ext uri="{FF2B5EF4-FFF2-40B4-BE49-F238E27FC236}">
                <a16:creationId xmlns:a16="http://schemas.microsoft.com/office/drawing/2014/main" id="{42FDE85C-5A6B-4B49-B905-1F099C4789DE}"/>
              </a:ext>
            </a:extLst>
          </p:cNvPr>
          <p:cNvGrpSpPr/>
          <p:nvPr/>
        </p:nvGrpSpPr>
        <p:grpSpPr>
          <a:xfrm>
            <a:off x="4714388" y="4272948"/>
            <a:ext cx="575395" cy="467790"/>
            <a:chOff x="3009901" y="1612900"/>
            <a:chExt cx="2636837" cy="1968500"/>
          </a:xfrm>
          <a:solidFill>
            <a:schemeClr val="bg1"/>
          </a:solidFill>
        </p:grpSpPr>
        <p:sp>
          <p:nvSpPr>
            <p:cNvPr id="90" name="Freeform: Shape 57">
              <a:extLst>
                <a:ext uri="{FF2B5EF4-FFF2-40B4-BE49-F238E27FC236}">
                  <a16:creationId xmlns:a16="http://schemas.microsoft.com/office/drawing/2014/main" id="{D8F92855-73CF-F949-BB3C-6730D22CC71D}"/>
                </a:ext>
              </a:extLst>
            </p:cNvPr>
            <p:cNvSpPr>
              <a:spLocks/>
            </p:cNvSpPr>
            <p:nvPr/>
          </p:nvSpPr>
          <p:spPr bwMode="auto">
            <a:xfrm>
              <a:off x="3009901" y="1612900"/>
              <a:ext cx="2613025" cy="1935162"/>
            </a:xfrm>
            <a:custGeom>
              <a:avLst/>
              <a:gdLst>
                <a:gd name="connsiteX0" fmla="*/ 169862 w 2613025"/>
                <a:gd name="connsiteY0" fmla="*/ 415925 h 1935162"/>
                <a:gd name="connsiteX1" fmla="*/ 96837 w 2613025"/>
                <a:gd name="connsiteY1" fmla="*/ 439738 h 1935162"/>
                <a:gd name="connsiteX2" fmla="*/ 96837 w 2613025"/>
                <a:gd name="connsiteY2" fmla="*/ 1276350 h 1935162"/>
                <a:gd name="connsiteX3" fmla="*/ 112712 w 2613025"/>
                <a:gd name="connsiteY3" fmla="*/ 1284287 h 1935162"/>
                <a:gd name="connsiteX4" fmla="*/ 122237 w 2613025"/>
                <a:gd name="connsiteY4" fmla="*/ 1293812 h 1935162"/>
                <a:gd name="connsiteX5" fmla="*/ 122237 w 2613025"/>
                <a:gd name="connsiteY5" fmla="*/ 471488 h 1935162"/>
                <a:gd name="connsiteX6" fmla="*/ 169862 w 2613025"/>
                <a:gd name="connsiteY6" fmla="*/ 447675 h 1935162"/>
                <a:gd name="connsiteX7" fmla="*/ 2198687 w 2613025"/>
                <a:gd name="connsiteY7" fmla="*/ 406400 h 1935162"/>
                <a:gd name="connsiteX8" fmla="*/ 2166937 w 2613025"/>
                <a:gd name="connsiteY8" fmla="*/ 434975 h 1935162"/>
                <a:gd name="connsiteX9" fmla="*/ 2198687 w 2613025"/>
                <a:gd name="connsiteY9" fmla="*/ 463550 h 1935162"/>
                <a:gd name="connsiteX10" fmla="*/ 2230437 w 2613025"/>
                <a:gd name="connsiteY10" fmla="*/ 434975 h 1935162"/>
                <a:gd name="connsiteX11" fmla="*/ 2198687 w 2613025"/>
                <a:gd name="connsiteY11" fmla="*/ 406400 h 1935162"/>
                <a:gd name="connsiteX12" fmla="*/ 349250 w 2613025"/>
                <a:gd name="connsiteY12" fmla="*/ 358775 h 1935162"/>
                <a:gd name="connsiteX13" fmla="*/ 315912 w 2613025"/>
                <a:gd name="connsiteY13" fmla="*/ 374650 h 1935162"/>
                <a:gd name="connsiteX14" fmla="*/ 276225 w 2613025"/>
                <a:gd name="connsiteY14" fmla="*/ 382588 h 1935162"/>
                <a:gd name="connsiteX15" fmla="*/ 242887 w 2613025"/>
                <a:gd name="connsiteY15" fmla="*/ 398463 h 1935162"/>
                <a:gd name="connsiteX16" fmla="*/ 242887 w 2613025"/>
                <a:gd name="connsiteY16" fmla="*/ 1317625 h 1935162"/>
                <a:gd name="connsiteX17" fmla="*/ 276225 w 2613025"/>
                <a:gd name="connsiteY17" fmla="*/ 1333500 h 1935162"/>
                <a:gd name="connsiteX18" fmla="*/ 276225 w 2613025"/>
                <a:gd name="connsiteY18" fmla="*/ 423863 h 1935162"/>
                <a:gd name="connsiteX19" fmla="*/ 315912 w 2613025"/>
                <a:gd name="connsiteY19" fmla="*/ 415925 h 1935162"/>
                <a:gd name="connsiteX20" fmla="*/ 349250 w 2613025"/>
                <a:gd name="connsiteY20" fmla="*/ 398463 h 1935162"/>
                <a:gd name="connsiteX21" fmla="*/ 560387 w 2613025"/>
                <a:gd name="connsiteY21" fmla="*/ 285750 h 1935162"/>
                <a:gd name="connsiteX22" fmla="*/ 414337 w 2613025"/>
                <a:gd name="connsiteY22" fmla="*/ 341313 h 1935162"/>
                <a:gd name="connsiteX23" fmla="*/ 414337 w 2613025"/>
                <a:gd name="connsiteY23" fmla="*/ 1390650 h 1935162"/>
                <a:gd name="connsiteX24" fmla="*/ 454025 w 2613025"/>
                <a:gd name="connsiteY24" fmla="*/ 1406525 h 1935162"/>
                <a:gd name="connsiteX25" fmla="*/ 454025 w 2613025"/>
                <a:gd name="connsiteY25" fmla="*/ 366713 h 1935162"/>
                <a:gd name="connsiteX26" fmla="*/ 560387 w 2613025"/>
                <a:gd name="connsiteY26" fmla="*/ 325438 h 1935162"/>
                <a:gd name="connsiteX27" fmla="*/ 795337 w 2613025"/>
                <a:gd name="connsiteY27" fmla="*/ 211138 h 1935162"/>
                <a:gd name="connsiteX28" fmla="*/ 738187 w 2613025"/>
                <a:gd name="connsiteY28" fmla="*/ 228601 h 1935162"/>
                <a:gd name="connsiteX29" fmla="*/ 681037 w 2613025"/>
                <a:gd name="connsiteY29" fmla="*/ 244476 h 1935162"/>
                <a:gd name="connsiteX30" fmla="*/ 633412 w 2613025"/>
                <a:gd name="connsiteY30" fmla="*/ 252413 h 1935162"/>
                <a:gd name="connsiteX31" fmla="*/ 633412 w 2613025"/>
                <a:gd name="connsiteY31" fmla="*/ 1471613 h 1935162"/>
                <a:gd name="connsiteX32" fmla="*/ 673100 w 2613025"/>
                <a:gd name="connsiteY32" fmla="*/ 1479550 h 1935162"/>
                <a:gd name="connsiteX33" fmla="*/ 673100 w 2613025"/>
                <a:gd name="connsiteY33" fmla="*/ 285751 h 1935162"/>
                <a:gd name="connsiteX34" fmla="*/ 722312 w 2613025"/>
                <a:gd name="connsiteY34" fmla="*/ 268288 h 1935162"/>
                <a:gd name="connsiteX35" fmla="*/ 769937 w 2613025"/>
                <a:gd name="connsiteY35" fmla="*/ 252413 h 1935162"/>
                <a:gd name="connsiteX36" fmla="*/ 795337 w 2613025"/>
                <a:gd name="connsiteY36" fmla="*/ 244476 h 1935162"/>
                <a:gd name="connsiteX37" fmla="*/ 1054100 w 2613025"/>
                <a:gd name="connsiteY37" fmla="*/ 114300 h 1935162"/>
                <a:gd name="connsiteX38" fmla="*/ 860425 w 2613025"/>
                <a:gd name="connsiteY38" fmla="*/ 187452 h 1935162"/>
                <a:gd name="connsiteX39" fmla="*/ 860425 w 2613025"/>
                <a:gd name="connsiteY39" fmla="*/ 1333500 h 1935162"/>
                <a:gd name="connsiteX40" fmla="*/ 892704 w 2613025"/>
                <a:gd name="connsiteY40" fmla="*/ 1284732 h 1935162"/>
                <a:gd name="connsiteX41" fmla="*/ 892704 w 2613025"/>
                <a:gd name="connsiteY41" fmla="*/ 211836 h 1935162"/>
                <a:gd name="connsiteX42" fmla="*/ 1054100 w 2613025"/>
                <a:gd name="connsiteY42" fmla="*/ 154940 h 1935162"/>
                <a:gd name="connsiteX43" fmla="*/ 1054100 w 2613025"/>
                <a:gd name="connsiteY43" fmla="*/ 114300 h 1935162"/>
                <a:gd name="connsiteX44" fmla="*/ 1216819 w 2613025"/>
                <a:gd name="connsiteY44" fmla="*/ 90488 h 1935162"/>
                <a:gd name="connsiteX45" fmla="*/ 1184275 w 2613025"/>
                <a:gd name="connsiteY45" fmla="*/ 118269 h 1935162"/>
                <a:gd name="connsiteX46" fmla="*/ 1216819 w 2613025"/>
                <a:gd name="connsiteY46" fmla="*/ 146050 h 1935162"/>
                <a:gd name="connsiteX47" fmla="*/ 1249363 w 2613025"/>
                <a:gd name="connsiteY47" fmla="*/ 118269 h 1935162"/>
                <a:gd name="connsiteX48" fmla="*/ 1216819 w 2613025"/>
                <a:gd name="connsiteY48" fmla="*/ 90488 h 1935162"/>
                <a:gd name="connsiteX49" fmla="*/ 1135063 w 2613025"/>
                <a:gd name="connsiteY49" fmla="*/ 0 h 1935162"/>
                <a:gd name="connsiteX50" fmla="*/ 2279650 w 2613025"/>
                <a:gd name="connsiteY50" fmla="*/ 382588 h 1935162"/>
                <a:gd name="connsiteX51" fmla="*/ 2279650 w 2613025"/>
                <a:gd name="connsiteY51" fmla="*/ 1027146 h 1935162"/>
                <a:gd name="connsiteX52" fmla="*/ 2308667 w 2613025"/>
                <a:gd name="connsiteY52" fmla="*/ 1062749 h 1935162"/>
                <a:gd name="connsiteX53" fmla="*/ 2401981 w 2613025"/>
                <a:gd name="connsiteY53" fmla="*/ 1373981 h 1935162"/>
                <a:gd name="connsiteX54" fmla="*/ 2377630 w 2613025"/>
                <a:gd name="connsiteY54" fmla="*/ 1520376 h 1935162"/>
                <a:gd name="connsiteX55" fmla="*/ 2401981 w 2613025"/>
                <a:gd name="connsiteY55" fmla="*/ 1520376 h 1935162"/>
                <a:gd name="connsiteX56" fmla="*/ 2613025 w 2613025"/>
                <a:gd name="connsiteY56" fmla="*/ 1723703 h 1935162"/>
                <a:gd name="connsiteX57" fmla="*/ 2418215 w 2613025"/>
                <a:gd name="connsiteY57" fmla="*/ 1935162 h 1935162"/>
                <a:gd name="connsiteX58" fmla="*/ 1200653 w 2613025"/>
                <a:gd name="connsiteY58" fmla="*/ 1935162 h 1935162"/>
                <a:gd name="connsiteX59" fmla="*/ 826887 w 2613025"/>
                <a:gd name="connsiteY59" fmla="*/ 1635494 h 1935162"/>
                <a:gd name="connsiteX60" fmla="*/ 825642 w 2613025"/>
                <a:gd name="connsiteY60" fmla="*/ 1623510 h 1935162"/>
                <a:gd name="connsiteX61" fmla="*/ 0 w 2613025"/>
                <a:gd name="connsiteY61" fmla="*/ 1317625 h 1935162"/>
                <a:gd name="connsiteX62" fmla="*/ 0 w 2613025"/>
                <a:gd name="connsiteY62" fmla="*/ 382588 h 1935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613025" h="1935162">
                  <a:moveTo>
                    <a:pt x="169862" y="415925"/>
                  </a:moveTo>
                  <a:lnTo>
                    <a:pt x="96837" y="439738"/>
                  </a:lnTo>
                  <a:lnTo>
                    <a:pt x="96837" y="1276350"/>
                  </a:lnTo>
                  <a:lnTo>
                    <a:pt x="112712" y="1284287"/>
                  </a:lnTo>
                  <a:lnTo>
                    <a:pt x="122237" y="1293812"/>
                  </a:lnTo>
                  <a:lnTo>
                    <a:pt x="122237" y="471488"/>
                  </a:lnTo>
                  <a:lnTo>
                    <a:pt x="169862" y="447675"/>
                  </a:lnTo>
                  <a:close/>
                  <a:moveTo>
                    <a:pt x="2198687" y="406400"/>
                  </a:moveTo>
                  <a:cubicBezTo>
                    <a:pt x="2181152" y="406400"/>
                    <a:pt x="2166937" y="419193"/>
                    <a:pt x="2166937" y="434975"/>
                  </a:cubicBezTo>
                  <a:cubicBezTo>
                    <a:pt x="2166937" y="450757"/>
                    <a:pt x="2181152" y="463550"/>
                    <a:pt x="2198687" y="463550"/>
                  </a:cubicBezTo>
                  <a:cubicBezTo>
                    <a:pt x="2216222" y="463550"/>
                    <a:pt x="2230437" y="450757"/>
                    <a:pt x="2230437" y="434975"/>
                  </a:cubicBezTo>
                  <a:cubicBezTo>
                    <a:pt x="2230437" y="419193"/>
                    <a:pt x="2216222" y="406400"/>
                    <a:pt x="2198687" y="406400"/>
                  </a:cubicBezTo>
                  <a:close/>
                  <a:moveTo>
                    <a:pt x="349250" y="358775"/>
                  </a:moveTo>
                  <a:lnTo>
                    <a:pt x="315912" y="374650"/>
                  </a:lnTo>
                  <a:lnTo>
                    <a:pt x="276225" y="382588"/>
                  </a:lnTo>
                  <a:lnTo>
                    <a:pt x="242887" y="398463"/>
                  </a:lnTo>
                  <a:lnTo>
                    <a:pt x="242887" y="1317625"/>
                  </a:lnTo>
                  <a:lnTo>
                    <a:pt x="276225" y="1333500"/>
                  </a:lnTo>
                  <a:lnTo>
                    <a:pt x="276225" y="423863"/>
                  </a:lnTo>
                  <a:lnTo>
                    <a:pt x="315912" y="415925"/>
                  </a:lnTo>
                  <a:lnTo>
                    <a:pt x="349250" y="398463"/>
                  </a:lnTo>
                  <a:close/>
                  <a:moveTo>
                    <a:pt x="560387" y="285750"/>
                  </a:moveTo>
                  <a:lnTo>
                    <a:pt x="414337" y="341313"/>
                  </a:lnTo>
                  <a:lnTo>
                    <a:pt x="414337" y="1390650"/>
                  </a:lnTo>
                  <a:lnTo>
                    <a:pt x="454025" y="1406525"/>
                  </a:lnTo>
                  <a:lnTo>
                    <a:pt x="454025" y="366713"/>
                  </a:lnTo>
                  <a:lnTo>
                    <a:pt x="560387" y="325438"/>
                  </a:lnTo>
                  <a:close/>
                  <a:moveTo>
                    <a:pt x="795337" y="211138"/>
                  </a:moveTo>
                  <a:lnTo>
                    <a:pt x="738187" y="228601"/>
                  </a:lnTo>
                  <a:lnTo>
                    <a:pt x="681037" y="244476"/>
                  </a:lnTo>
                  <a:lnTo>
                    <a:pt x="633412" y="252413"/>
                  </a:lnTo>
                  <a:lnTo>
                    <a:pt x="633412" y="1471613"/>
                  </a:lnTo>
                  <a:lnTo>
                    <a:pt x="673100" y="1479550"/>
                  </a:lnTo>
                  <a:lnTo>
                    <a:pt x="673100" y="285751"/>
                  </a:lnTo>
                  <a:lnTo>
                    <a:pt x="722312" y="268288"/>
                  </a:lnTo>
                  <a:lnTo>
                    <a:pt x="769937" y="252413"/>
                  </a:lnTo>
                  <a:lnTo>
                    <a:pt x="795337" y="244476"/>
                  </a:lnTo>
                  <a:close/>
                  <a:moveTo>
                    <a:pt x="1054100" y="114300"/>
                  </a:moveTo>
                  <a:cubicBezTo>
                    <a:pt x="860425" y="187452"/>
                    <a:pt x="860425" y="187452"/>
                    <a:pt x="860425" y="187452"/>
                  </a:cubicBezTo>
                  <a:cubicBezTo>
                    <a:pt x="860425" y="1333500"/>
                    <a:pt x="860425" y="1333500"/>
                    <a:pt x="860425" y="1333500"/>
                  </a:cubicBezTo>
                  <a:cubicBezTo>
                    <a:pt x="868495" y="1317244"/>
                    <a:pt x="884635" y="1300988"/>
                    <a:pt x="892704" y="1284732"/>
                  </a:cubicBezTo>
                  <a:cubicBezTo>
                    <a:pt x="892704" y="211836"/>
                    <a:pt x="892704" y="211836"/>
                    <a:pt x="892704" y="211836"/>
                  </a:cubicBezTo>
                  <a:cubicBezTo>
                    <a:pt x="1054100" y="154940"/>
                    <a:pt x="1054100" y="154940"/>
                    <a:pt x="1054100" y="154940"/>
                  </a:cubicBezTo>
                  <a:cubicBezTo>
                    <a:pt x="1054100" y="114300"/>
                    <a:pt x="1054100" y="114300"/>
                    <a:pt x="1054100" y="114300"/>
                  </a:cubicBezTo>
                  <a:close/>
                  <a:moveTo>
                    <a:pt x="1216819" y="90488"/>
                  </a:moveTo>
                  <a:cubicBezTo>
                    <a:pt x="1198845" y="90488"/>
                    <a:pt x="1184275" y="102926"/>
                    <a:pt x="1184275" y="118269"/>
                  </a:cubicBezTo>
                  <a:cubicBezTo>
                    <a:pt x="1184275" y="133612"/>
                    <a:pt x="1198845" y="146050"/>
                    <a:pt x="1216819" y="146050"/>
                  </a:cubicBezTo>
                  <a:cubicBezTo>
                    <a:pt x="1234793" y="146050"/>
                    <a:pt x="1249363" y="133612"/>
                    <a:pt x="1249363" y="118269"/>
                  </a:cubicBezTo>
                  <a:cubicBezTo>
                    <a:pt x="1249363" y="102926"/>
                    <a:pt x="1234793" y="90488"/>
                    <a:pt x="1216819" y="90488"/>
                  </a:cubicBezTo>
                  <a:close/>
                  <a:moveTo>
                    <a:pt x="1135063" y="0"/>
                  </a:moveTo>
                  <a:lnTo>
                    <a:pt x="2279650" y="382588"/>
                  </a:lnTo>
                  <a:lnTo>
                    <a:pt x="2279650" y="1027146"/>
                  </a:lnTo>
                  <a:lnTo>
                    <a:pt x="2308667" y="1062749"/>
                  </a:lnTo>
                  <a:cubicBezTo>
                    <a:pt x="2367737" y="1151339"/>
                    <a:pt x="2401981" y="1258085"/>
                    <a:pt x="2401981" y="1373981"/>
                  </a:cubicBezTo>
                  <a:cubicBezTo>
                    <a:pt x="2393864" y="1422780"/>
                    <a:pt x="2385747" y="1471578"/>
                    <a:pt x="2377630" y="1520376"/>
                  </a:cubicBezTo>
                  <a:cubicBezTo>
                    <a:pt x="2377630" y="1520376"/>
                    <a:pt x="2377630" y="1520376"/>
                    <a:pt x="2401981" y="1520376"/>
                  </a:cubicBezTo>
                  <a:cubicBezTo>
                    <a:pt x="2515620" y="1520376"/>
                    <a:pt x="2613025" y="1609840"/>
                    <a:pt x="2613025" y="1723703"/>
                  </a:cubicBezTo>
                  <a:cubicBezTo>
                    <a:pt x="2613025" y="1837565"/>
                    <a:pt x="2531854" y="1927029"/>
                    <a:pt x="2418215" y="1935162"/>
                  </a:cubicBezTo>
                  <a:cubicBezTo>
                    <a:pt x="2418215" y="1935162"/>
                    <a:pt x="2418215" y="1935162"/>
                    <a:pt x="1200653" y="1935162"/>
                  </a:cubicBezTo>
                  <a:cubicBezTo>
                    <a:pt x="1015990" y="1935162"/>
                    <a:pt x="862399" y="1804398"/>
                    <a:pt x="826887" y="1635494"/>
                  </a:cubicBezTo>
                  <a:lnTo>
                    <a:pt x="825642" y="1623510"/>
                  </a:lnTo>
                  <a:lnTo>
                    <a:pt x="0" y="1317625"/>
                  </a:lnTo>
                  <a:lnTo>
                    <a:pt x="0" y="3825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91" name="Freeform 18">
              <a:extLst>
                <a:ext uri="{FF2B5EF4-FFF2-40B4-BE49-F238E27FC236}">
                  <a16:creationId xmlns:a16="http://schemas.microsoft.com/office/drawing/2014/main" id="{29E4C87D-6B45-364E-B9F8-FAC4B1410498}"/>
                </a:ext>
              </a:extLst>
            </p:cNvPr>
            <p:cNvSpPr>
              <a:spLocks noEditPoints="1"/>
            </p:cNvSpPr>
            <p:nvPr/>
          </p:nvSpPr>
          <p:spPr bwMode="auto">
            <a:xfrm>
              <a:off x="3805238" y="2401888"/>
              <a:ext cx="1841500" cy="1179512"/>
            </a:xfrm>
            <a:custGeom>
              <a:avLst/>
              <a:gdLst>
                <a:gd name="T0" fmla="*/ 50 w 227"/>
                <a:gd name="T1" fmla="*/ 145 h 145"/>
                <a:gd name="T2" fmla="*/ 0 w 227"/>
                <a:gd name="T3" fmla="*/ 95 h 145"/>
                <a:gd name="T4" fmla="*/ 50 w 227"/>
                <a:gd name="T5" fmla="*/ 44 h 145"/>
                <a:gd name="T6" fmla="*/ 63 w 227"/>
                <a:gd name="T7" fmla="*/ 46 h 145"/>
                <a:gd name="T8" fmla="*/ 129 w 227"/>
                <a:gd name="T9" fmla="*/ 0 h 145"/>
                <a:gd name="T10" fmla="*/ 201 w 227"/>
                <a:gd name="T11" fmla="*/ 72 h 145"/>
                <a:gd name="T12" fmla="*/ 199 w 227"/>
                <a:gd name="T13" fmla="*/ 87 h 145"/>
                <a:gd name="T14" fmla="*/ 227 w 227"/>
                <a:gd name="T15" fmla="*/ 115 h 145"/>
                <a:gd name="T16" fmla="*/ 201 w 227"/>
                <a:gd name="T17" fmla="*/ 145 h 145"/>
                <a:gd name="T18" fmla="*/ 50 w 227"/>
                <a:gd name="T19" fmla="*/ 145 h 145"/>
                <a:gd name="T20" fmla="*/ 50 w 227"/>
                <a:gd name="T21" fmla="*/ 51 h 145"/>
                <a:gd name="T22" fmla="*/ 6 w 227"/>
                <a:gd name="T23" fmla="*/ 95 h 145"/>
                <a:gd name="T24" fmla="*/ 50 w 227"/>
                <a:gd name="T25" fmla="*/ 138 h 145"/>
                <a:gd name="T26" fmla="*/ 200 w 227"/>
                <a:gd name="T27" fmla="*/ 138 h 145"/>
                <a:gd name="T28" fmla="*/ 221 w 227"/>
                <a:gd name="T29" fmla="*/ 115 h 145"/>
                <a:gd name="T30" fmla="*/ 198 w 227"/>
                <a:gd name="T31" fmla="*/ 93 h 145"/>
                <a:gd name="T32" fmla="*/ 191 w 227"/>
                <a:gd name="T33" fmla="*/ 93 h 145"/>
                <a:gd name="T34" fmla="*/ 192 w 227"/>
                <a:gd name="T35" fmla="*/ 89 h 145"/>
                <a:gd name="T36" fmla="*/ 194 w 227"/>
                <a:gd name="T37" fmla="*/ 72 h 145"/>
                <a:gd name="T38" fmla="*/ 129 w 227"/>
                <a:gd name="T39" fmla="*/ 7 h 145"/>
                <a:gd name="T40" fmla="*/ 68 w 227"/>
                <a:gd name="T41" fmla="*/ 51 h 145"/>
                <a:gd name="T42" fmla="*/ 67 w 227"/>
                <a:gd name="T43" fmla="*/ 54 h 145"/>
                <a:gd name="T44" fmla="*/ 64 w 227"/>
                <a:gd name="T45" fmla="*/ 54 h 145"/>
                <a:gd name="T46" fmla="*/ 50 w 227"/>
                <a:gd name="T47" fmla="*/ 51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7" h="145">
                  <a:moveTo>
                    <a:pt x="50" y="145"/>
                  </a:moveTo>
                  <a:cubicBezTo>
                    <a:pt x="22" y="145"/>
                    <a:pt x="0" y="122"/>
                    <a:pt x="0" y="95"/>
                  </a:cubicBezTo>
                  <a:cubicBezTo>
                    <a:pt x="0" y="67"/>
                    <a:pt x="22" y="44"/>
                    <a:pt x="50" y="44"/>
                  </a:cubicBezTo>
                  <a:cubicBezTo>
                    <a:pt x="54" y="44"/>
                    <a:pt x="59" y="45"/>
                    <a:pt x="63" y="46"/>
                  </a:cubicBezTo>
                  <a:cubicBezTo>
                    <a:pt x="73" y="19"/>
                    <a:pt x="100" y="0"/>
                    <a:pt x="129" y="0"/>
                  </a:cubicBezTo>
                  <a:cubicBezTo>
                    <a:pt x="169" y="0"/>
                    <a:pt x="201" y="32"/>
                    <a:pt x="201" y="72"/>
                  </a:cubicBezTo>
                  <a:cubicBezTo>
                    <a:pt x="201" y="77"/>
                    <a:pt x="200" y="82"/>
                    <a:pt x="199" y="87"/>
                  </a:cubicBezTo>
                  <a:cubicBezTo>
                    <a:pt x="215" y="87"/>
                    <a:pt x="227" y="100"/>
                    <a:pt x="227" y="115"/>
                  </a:cubicBezTo>
                  <a:cubicBezTo>
                    <a:pt x="227" y="130"/>
                    <a:pt x="216" y="143"/>
                    <a:pt x="201" y="145"/>
                  </a:cubicBezTo>
                  <a:cubicBezTo>
                    <a:pt x="50" y="145"/>
                    <a:pt x="50" y="145"/>
                    <a:pt x="50" y="145"/>
                  </a:cubicBezTo>
                  <a:moveTo>
                    <a:pt x="50" y="51"/>
                  </a:moveTo>
                  <a:cubicBezTo>
                    <a:pt x="26" y="51"/>
                    <a:pt x="6" y="70"/>
                    <a:pt x="6" y="95"/>
                  </a:cubicBezTo>
                  <a:cubicBezTo>
                    <a:pt x="6" y="119"/>
                    <a:pt x="26" y="138"/>
                    <a:pt x="50" y="138"/>
                  </a:cubicBezTo>
                  <a:cubicBezTo>
                    <a:pt x="200" y="138"/>
                    <a:pt x="200" y="138"/>
                    <a:pt x="200" y="138"/>
                  </a:cubicBezTo>
                  <a:cubicBezTo>
                    <a:pt x="212" y="137"/>
                    <a:pt x="221" y="127"/>
                    <a:pt x="221" y="115"/>
                  </a:cubicBezTo>
                  <a:cubicBezTo>
                    <a:pt x="220" y="103"/>
                    <a:pt x="211" y="93"/>
                    <a:pt x="198" y="93"/>
                  </a:cubicBezTo>
                  <a:cubicBezTo>
                    <a:pt x="191" y="93"/>
                    <a:pt x="191" y="93"/>
                    <a:pt x="191" y="93"/>
                  </a:cubicBezTo>
                  <a:cubicBezTo>
                    <a:pt x="192" y="89"/>
                    <a:pt x="192" y="89"/>
                    <a:pt x="192" y="89"/>
                  </a:cubicBezTo>
                  <a:cubicBezTo>
                    <a:pt x="193" y="83"/>
                    <a:pt x="194" y="78"/>
                    <a:pt x="194" y="72"/>
                  </a:cubicBezTo>
                  <a:cubicBezTo>
                    <a:pt x="194" y="36"/>
                    <a:pt x="165" y="7"/>
                    <a:pt x="129" y="7"/>
                  </a:cubicBezTo>
                  <a:cubicBezTo>
                    <a:pt x="101" y="7"/>
                    <a:pt x="77" y="25"/>
                    <a:pt x="68" y="51"/>
                  </a:cubicBezTo>
                  <a:cubicBezTo>
                    <a:pt x="67" y="54"/>
                    <a:pt x="67" y="54"/>
                    <a:pt x="67" y="54"/>
                  </a:cubicBezTo>
                  <a:cubicBezTo>
                    <a:pt x="64" y="54"/>
                    <a:pt x="64" y="54"/>
                    <a:pt x="64" y="54"/>
                  </a:cubicBezTo>
                  <a:cubicBezTo>
                    <a:pt x="60" y="52"/>
                    <a:pt x="55" y="51"/>
                    <a:pt x="50" y="51"/>
                  </a:cubicBezTo>
                </a:path>
              </a:pathLst>
            </a:custGeom>
            <a:solidFill>
              <a:srgbClr val="6969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7515815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Offering Differentiated Benefits</a:t>
            </a:r>
          </a:p>
        </p:txBody>
      </p:sp>
      <p:sp>
        <p:nvSpPr>
          <p:cNvPr id="92" name="TextBox 91">
            <a:extLst>
              <a:ext uri="{FF2B5EF4-FFF2-40B4-BE49-F238E27FC236}">
                <a16:creationId xmlns:a16="http://schemas.microsoft.com/office/drawing/2014/main" id="{5BCCBF1C-69FA-9E41-896C-F19309AF054A}"/>
              </a:ext>
            </a:extLst>
          </p:cNvPr>
          <p:cNvSpPr txBox="1"/>
          <p:nvPr/>
        </p:nvSpPr>
        <p:spPr>
          <a:xfrm>
            <a:off x="151069" y="1407718"/>
            <a:ext cx="3931921" cy="4860240"/>
          </a:xfrm>
          <a:prstGeom prst="rect">
            <a:avLst/>
          </a:prstGeom>
          <a:solidFill>
            <a:schemeClr val="accent2">
              <a:lumMod val="50000"/>
              <a:lumOff val="50000"/>
            </a:schemeClr>
          </a:solidFill>
        </p:spPr>
        <p:txBody>
          <a:bodyPr wrap="square" lIns="179285" tIns="143428" rIns="179285" bIns="143428" rtlCol="0">
            <a:noAutofit/>
          </a:bodyPr>
          <a:lstStyle/>
          <a:p>
            <a:pPr algn="ctr" defTabSz="895810">
              <a:lnSpc>
                <a:spcPct val="90000"/>
              </a:lnSpc>
              <a:tabLst>
                <a:tab pos="878164" algn="l"/>
              </a:tabLst>
              <a:defRPr/>
            </a:pPr>
            <a:r>
              <a:rPr lang="en-US" sz="2400" kern="0" dirty="0">
                <a:gradFill>
                  <a:gsLst>
                    <a:gs pos="0">
                      <a:srgbClr val="FFFFFF"/>
                    </a:gs>
                    <a:gs pos="100000">
                      <a:srgbClr val="FFFFFF"/>
                    </a:gs>
                  </a:gsLst>
                  <a:lin ang="5400000" scaled="1"/>
                </a:gradFill>
                <a:latin typeface="Segoe UI Semilight" charset="0"/>
                <a:ea typeface="Segoe UI Semilight" charset="0"/>
                <a:cs typeface="Segoe UI Semilight" charset="0"/>
              </a:rPr>
              <a:t>Enterprise-grade apps</a:t>
            </a:r>
          </a:p>
        </p:txBody>
      </p:sp>
      <p:sp>
        <p:nvSpPr>
          <p:cNvPr id="93" name="TextBox 92">
            <a:extLst>
              <a:ext uri="{FF2B5EF4-FFF2-40B4-BE49-F238E27FC236}">
                <a16:creationId xmlns:a16="http://schemas.microsoft.com/office/drawing/2014/main" id="{BFD87175-E284-1648-B6E1-35ACDA2FC415}"/>
              </a:ext>
            </a:extLst>
          </p:cNvPr>
          <p:cNvSpPr txBox="1"/>
          <p:nvPr/>
        </p:nvSpPr>
        <p:spPr>
          <a:xfrm>
            <a:off x="4128707" y="1407720"/>
            <a:ext cx="3931921" cy="4860240"/>
          </a:xfrm>
          <a:prstGeom prst="rect">
            <a:avLst/>
          </a:prstGeom>
          <a:solidFill>
            <a:schemeClr val="accent2">
              <a:lumMod val="75000"/>
              <a:lumOff val="25000"/>
            </a:schemeClr>
          </a:solidFill>
        </p:spPr>
        <p:txBody>
          <a:bodyPr wrap="square" lIns="179285" tIns="143428" rIns="179285" bIns="143428" rtlCol="0">
            <a:noAutofit/>
          </a:bodyPr>
          <a:lstStyle/>
          <a:p>
            <a:pPr algn="ctr" defTabSz="895810">
              <a:lnSpc>
                <a:spcPct val="90000"/>
              </a:lnSpc>
              <a:tabLst>
                <a:tab pos="878164" algn="l"/>
              </a:tabLst>
              <a:defRPr/>
            </a:pPr>
            <a:r>
              <a:rPr lang="en-US" sz="2400" kern="0" dirty="0">
                <a:gradFill>
                  <a:gsLst>
                    <a:gs pos="0">
                      <a:srgbClr val="FFFFFF"/>
                    </a:gs>
                    <a:gs pos="100000">
                      <a:srgbClr val="FFFFFF"/>
                    </a:gs>
                  </a:gsLst>
                  <a:lin ang="5400000" scaled="1"/>
                </a:gradFill>
                <a:latin typeface="Segoe UI Semilight" charset="0"/>
                <a:ea typeface="Segoe UI Semilight" charset="0"/>
                <a:cs typeface="Segoe UI Semilight" charset="0"/>
              </a:rPr>
              <a:t>Fully managed platform</a:t>
            </a:r>
          </a:p>
        </p:txBody>
      </p:sp>
      <p:sp>
        <p:nvSpPr>
          <p:cNvPr id="94" name="TextBox 93">
            <a:extLst>
              <a:ext uri="{FF2B5EF4-FFF2-40B4-BE49-F238E27FC236}">
                <a16:creationId xmlns:a16="http://schemas.microsoft.com/office/drawing/2014/main" id="{E6BEC536-3227-E443-B66D-4268CFC6A7D4}"/>
              </a:ext>
            </a:extLst>
          </p:cNvPr>
          <p:cNvSpPr txBox="1"/>
          <p:nvPr/>
        </p:nvSpPr>
        <p:spPr>
          <a:xfrm>
            <a:off x="8106347" y="1407720"/>
            <a:ext cx="3931921" cy="4860240"/>
          </a:xfrm>
          <a:prstGeom prst="rect">
            <a:avLst/>
          </a:prstGeom>
          <a:solidFill>
            <a:schemeClr val="accent2">
              <a:lumMod val="90000"/>
              <a:lumOff val="10000"/>
            </a:schemeClr>
          </a:solidFill>
        </p:spPr>
        <p:txBody>
          <a:bodyPr wrap="square" lIns="179285" tIns="143428" rIns="179285" bIns="143428" rtlCol="0">
            <a:noAutofit/>
          </a:bodyPr>
          <a:lstStyle/>
          <a:p>
            <a:pPr algn="ctr" defTabSz="895810">
              <a:lnSpc>
                <a:spcPct val="90000"/>
              </a:lnSpc>
              <a:tabLst>
                <a:tab pos="878164" algn="l"/>
              </a:tabLst>
              <a:defRPr/>
            </a:pPr>
            <a:r>
              <a:rPr lang="en-US" sz="2400" kern="0" dirty="0">
                <a:gradFill>
                  <a:gsLst>
                    <a:gs pos="0">
                      <a:srgbClr val="FFFFFF"/>
                    </a:gs>
                    <a:gs pos="100000">
                      <a:srgbClr val="FFFFFF"/>
                    </a:gs>
                  </a:gsLst>
                  <a:lin ang="5400000" scaled="1"/>
                </a:gradFill>
                <a:latin typeface="Segoe UI Semilight" charset="0"/>
                <a:ea typeface="Segoe UI Semilight" charset="0"/>
                <a:cs typeface="Segoe UI Semilight" charset="0"/>
              </a:rPr>
              <a:t>High productivity development</a:t>
            </a:r>
          </a:p>
        </p:txBody>
      </p:sp>
      <p:grpSp>
        <p:nvGrpSpPr>
          <p:cNvPr id="95" name="Group 94">
            <a:extLst>
              <a:ext uri="{FF2B5EF4-FFF2-40B4-BE49-F238E27FC236}">
                <a16:creationId xmlns:a16="http://schemas.microsoft.com/office/drawing/2014/main" id="{44F5D24F-46B9-D941-B6B5-0EBE89D92304}"/>
              </a:ext>
            </a:extLst>
          </p:cNvPr>
          <p:cNvGrpSpPr/>
          <p:nvPr/>
        </p:nvGrpSpPr>
        <p:grpSpPr>
          <a:xfrm>
            <a:off x="399235" y="4615628"/>
            <a:ext cx="1467070" cy="930052"/>
            <a:chOff x="522807" y="4735511"/>
            <a:chExt cx="1467069" cy="930052"/>
          </a:xfrm>
        </p:grpSpPr>
        <p:sp>
          <p:nvSpPr>
            <p:cNvPr id="96" name="Freeform 118">
              <a:extLst>
                <a:ext uri="{FF2B5EF4-FFF2-40B4-BE49-F238E27FC236}">
                  <a16:creationId xmlns:a16="http://schemas.microsoft.com/office/drawing/2014/main" id="{C5DF4ED0-613F-BB47-98EF-FECD7C2AFB8A}"/>
                </a:ext>
              </a:extLst>
            </p:cNvPr>
            <p:cNvSpPr>
              <a:spLocks noChangeAspect="1" noEditPoints="1"/>
            </p:cNvSpPr>
            <p:nvPr/>
          </p:nvSpPr>
          <p:spPr bwMode="auto">
            <a:xfrm>
              <a:off x="895581" y="4735511"/>
              <a:ext cx="721520" cy="450057"/>
            </a:xfrm>
            <a:custGeom>
              <a:avLst/>
              <a:gdLst>
                <a:gd name="T0" fmla="*/ 64 w 128"/>
                <a:gd name="T1" fmla="*/ 56 h 80"/>
                <a:gd name="T2" fmla="*/ 16 w 128"/>
                <a:gd name="T3" fmla="*/ 56 h 80"/>
                <a:gd name="T4" fmla="*/ 0 w 128"/>
                <a:gd name="T5" fmla="*/ 40 h 80"/>
                <a:gd name="T6" fmla="*/ 0 w 128"/>
                <a:gd name="T7" fmla="*/ 16 h 80"/>
                <a:gd name="T8" fmla="*/ 16 w 128"/>
                <a:gd name="T9" fmla="*/ 0 h 80"/>
                <a:gd name="T10" fmla="*/ 64 w 128"/>
                <a:gd name="T11" fmla="*/ 0 h 80"/>
                <a:gd name="T12" fmla="*/ 80 w 128"/>
                <a:gd name="T13" fmla="*/ 16 h 80"/>
                <a:gd name="T14" fmla="*/ 72 w 128"/>
                <a:gd name="T15" fmla="*/ 16 h 80"/>
                <a:gd name="T16" fmla="*/ 64 w 128"/>
                <a:gd name="T17" fmla="*/ 8 h 80"/>
                <a:gd name="T18" fmla="*/ 16 w 128"/>
                <a:gd name="T19" fmla="*/ 8 h 80"/>
                <a:gd name="T20" fmla="*/ 8 w 128"/>
                <a:gd name="T21" fmla="*/ 16 h 80"/>
                <a:gd name="T22" fmla="*/ 8 w 128"/>
                <a:gd name="T23" fmla="*/ 40 h 80"/>
                <a:gd name="T24" fmla="*/ 16 w 128"/>
                <a:gd name="T25" fmla="*/ 48 h 80"/>
                <a:gd name="T26" fmla="*/ 64 w 128"/>
                <a:gd name="T27" fmla="*/ 48 h 80"/>
                <a:gd name="T28" fmla="*/ 72 w 128"/>
                <a:gd name="T29" fmla="*/ 40 h 80"/>
                <a:gd name="T30" fmla="*/ 80 w 128"/>
                <a:gd name="T31" fmla="*/ 40 h 80"/>
                <a:gd name="T32" fmla="*/ 64 w 128"/>
                <a:gd name="T33" fmla="*/ 56 h 80"/>
                <a:gd name="T34" fmla="*/ 112 w 128"/>
                <a:gd name="T35" fmla="*/ 24 h 80"/>
                <a:gd name="T36" fmla="*/ 64 w 128"/>
                <a:gd name="T37" fmla="*/ 24 h 80"/>
                <a:gd name="T38" fmla="*/ 48 w 128"/>
                <a:gd name="T39" fmla="*/ 40 h 80"/>
                <a:gd name="T40" fmla="*/ 56 w 128"/>
                <a:gd name="T41" fmla="*/ 40 h 80"/>
                <a:gd name="T42" fmla="*/ 64 w 128"/>
                <a:gd name="T43" fmla="*/ 32 h 80"/>
                <a:gd name="T44" fmla="*/ 112 w 128"/>
                <a:gd name="T45" fmla="*/ 32 h 80"/>
                <a:gd name="T46" fmla="*/ 120 w 128"/>
                <a:gd name="T47" fmla="*/ 40 h 80"/>
                <a:gd name="T48" fmla="*/ 120 w 128"/>
                <a:gd name="T49" fmla="*/ 64 h 80"/>
                <a:gd name="T50" fmla="*/ 112 w 128"/>
                <a:gd name="T51" fmla="*/ 72 h 80"/>
                <a:gd name="T52" fmla="*/ 64 w 128"/>
                <a:gd name="T53" fmla="*/ 72 h 80"/>
                <a:gd name="T54" fmla="*/ 56 w 128"/>
                <a:gd name="T55" fmla="*/ 64 h 80"/>
                <a:gd name="T56" fmla="*/ 48 w 128"/>
                <a:gd name="T57" fmla="*/ 64 h 80"/>
                <a:gd name="T58" fmla="*/ 64 w 128"/>
                <a:gd name="T59" fmla="*/ 80 h 80"/>
                <a:gd name="T60" fmla="*/ 112 w 128"/>
                <a:gd name="T61" fmla="*/ 80 h 80"/>
                <a:gd name="T62" fmla="*/ 128 w 128"/>
                <a:gd name="T63" fmla="*/ 64 h 80"/>
                <a:gd name="T64" fmla="*/ 128 w 128"/>
                <a:gd name="T65" fmla="*/ 40 h 80"/>
                <a:gd name="T66" fmla="*/ 112 w 128"/>
                <a:gd name="T67"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8" h="80">
                  <a:moveTo>
                    <a:pt x="64" y="56"/>
                  </a:moveTo>
                  <a:cubicBezTo>
                    <a:pt x="16" y="56"/>
                    <a:pt x="16" y="56"/>
                    <a:pt x="16" y="56"/>
                  </a:cubicBezTo>
                  <a:cubicBezTo>
                    <a:pt x="7" y="56"/>
                    <a:pt x="0" y="49"/>
                    <a:pt x="0" y="40"/>
                  </a:cubicBezTo>
                  <a:cubicBezTo>
                    <a:pt x="0" y="16"/>
                    <a:pt x="0" y="16"/>
                    <a:pt x="0" y="16"/>
                  </a:cubicBezTo>
                  <a:cubicBezTo>
                    <a:pt x="0" y="8"/>
                    <a:pt x="7" y="0"/>
                    <a:pt x="16" y="0"/>
                  </a:cubicBezTo>
                  <a:cubicBezTo>
                    <a:pt x="64" y="0"/>
                    <a:pt x="64" y="0"/>
                    <a:pt x="64" y="0"/>
                  </a:cubicBezTo>
                  <a:cubicBezTo>
                    <a:pt x="72" y="0"/>
                    <a:pt x="80" y="8"/>
                    <a:pt x="80" y="16"/>
                  </a:cubicBezTo>
                  <a:cubicBezTo>
                    <a:pt x="72" y="16"/>
                    <a:pt x="72" y="16"/>
                    <a:pt x="72" y="16"/>
                  </a:cubicBezTo>
                  <a:cubicBezTo>
                    <a:pt x="72" y="12"/>
                    <a:pt x="68" y="8"/>
                    <a:pt x="64" y="8"/>
                  </a:cubicBezTo>
                  <a:cubicBezTo>
                    <a:pt x="16" y="8"/>
                    <a:pt x="16" y="8"/>
                    <a:pt x="16" y="8"/>
                  </a:cubicBezTo>
                  <a:cubicBezTo>
                    <a:pt x="11" y="8"/>
                    <a:pt x="8" y="12"/>
                    <a:pt x="8" y="16"/>
                  </a:cubicBezTo>
                  <a:cubicBezTo>
                    <a:pt x="8" y="40"/>
                    <a:pt x="8" y="40"/>
                    <a:pt x="8" y="40"/>
                  </a:cubicBezTo>
                  <a:cubicBezTo>
                    <a:pt x="8" y="45"/>
                    <a:pt x="11" y="48"/>
                    <a:pt x="16" y="48"/>
                  </a:cubicBezTo>
                  <a:cubicBezTo>
                    <a:pt x="64" y="48"/>
                    <a:pt x="64" y="48"/>
                    <a:pt x="64" y="48"/>
                  </a:cubicBezTo>
                  <a:cubicBezTo>
                    <a:pt x="68" y="48"/>
                    <a:pt x="72" y="45"/>
                    <a:pt x="72" y="40"/>
                  </a:cubicBezTo>
                  <a:cubicBezTo>
                    <a:pt x="80" y="40"/>
                    <a:pt x="80" y="40"/>
                    <a:pt x="80" y="40"/>
                  </a:cubicBezTo>
                  <a:cubicBezTo>
                    <a:pt x="80" y="49"/>
                    <a:pt x="72" y="56"/>
                    <a:pt x="64" y="56"/>
                  </a:cubicBezTo>
                  <a:close/>
                  <a:moveTo>
                    <a:pt x="112" y="24"/>
                  </a:moveTo>
                  <a:cubicBezTo>
                    <a:pt x="64" y="24"/>
                    <a:pt x="64" y="24"/>
                    <a:pt x="64" y="24"/>
                  </a:cubicBezTo>
                  <a:cubicBezTo>
                    <a:pt x="55" y="24"/>
                    <a:pt x="48" y="32"/>
                    <a:pt x="48" y="40"/>
                  </a:cubicBezTo>
                  <a:cubicBezTo>
                    <a:pt x="56" y="40"/>
                    <a:pt x="56" y="40"/>
                    <a:pt x="56" y="40"/>
                  </a:cubicBezTo>
                  <a:cubicBezTo>
                    <a:pt x="56" y="36"/>
                    <a:pt x="59" y="32"/>
                    <a:pt x="64" y="32"/>
                  </a:cubicBezTo>
                  <a:cubicBezTo>
                    <a:pt x="112" y="32"/>
                    <a:pt x="112" y="32"/>
                    <a:pt x="112" y="32"/>
                  </a:cubicBezTo>
                  <a:cubicBezTo>
                    <a:pt x="116" y="32"/>
                    <a:pt x="120" y="36"/>
                    <a:pt x="120" y="40"/>
                  </a:cubicBezTo>
                  <a:cubicBezTo>
                    <a:pt x="120" y="64"/>
                    <a:pt x="120" y="64"/>
                    <a:pt x="120" y="64"/>
                  </a:cubicBezTo>
                  <a:cubicBezTo>
                    <a:pt x="120" y="69"/>
                    <a:pt x="116" y="72"/>
                    <a:pt x="112" y="72"/>
                  </a:cubicBezTo>
                  <a:cubicBezTo>
                    <a:pt x="64" y="72"/>
                    <a:pt x="64" y="72"/>
                    <a:pt x="64" y="72"/>
                  </a:cubicBezTo>
                  <a:cubicBezTo>
                    <a:pt x="59" y="72"/>
                    <a:pt x="56" y="69"/>
                    <a:pt x="56" y="64"/>
                  </a:cubicBezTo>
                  <a:cubicBezTo>
                    <a:pt x="48" y="64"/>
                    <a:pt x="48" y="64"/>
                    <a:pt x="48" y="64"/>
                  </a:cubicBezTo>
                  <a:cubicBezTo>
                    <a:pt x="48" y="73"/>
                    <a:pt x="55" y="80"/>
                    <a:pt x="64" y="80"/>
                  </a:cubicBezTo>
                  <a:cubicBezTo>
                    <a:pt x="112" y="80"/>
                    <a:pt x="112" y="80"/>
                    <a:pt x="112" y="80"/>
                  </a:cubicBezTo>
                  <a:cubicBezTo>
                    <a:pt x="120" y="80"/>
                    <a:pt x="128" y="73"/>
                    <a:pt x="128" y="64"/>
                  </a:cubicBezTo>
                  <a:cubicBezTo>
                    <a:pt x="128" y="40"/>
                    <a:pt x="128" y="40"/>
                    <a:pt x="128" y="40"/>
                  </a:cubicBezTo>
                  <a:cubicBezTo>
                    <a:pt x="128" y="32"/>
                    <a:pt x="120" y="24"/>
                    <a:pt x="112" y="24"/>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914400">
                <a:defRPr/>
              </a:pPr>
              <a:endParaRPr lang="en-US" sz="1800" dirty="0">
                <a:solidFill>
                  <a:srgbClr val="000000"/>
                </a:solidFill>
                <a:latin typeface="Segoe UI"/>
              </a:endParaRPr>
            </a:p>
          </p:txBody>
        </p:sp>
        <p:sp>
          <p:nvSpPr>
            <p:cNvPr id="97" name="TextBox 96">
              <a:extLst>
                <a:ext uri="{FF2B5EF4-FFF2-40B4-BE49-F238E27FC236}">
                  <a16:creationId xmlns:a16="http://schemas.microsoft.com/office/drawing/2014/main" id="{47AAA6F7-650D-644C-88F3-47B1C2F33F9F}"/>
                </a:ext>
              </a:extLst>
            </p:cNvPr>
            <p:cNvSpPr txBox="1"/>
            <p:nvPr/>
          </p:nvSpPr>
          <p:spPr>
            <a:xfrm>
              <a:off x="522807" y="5379331"/>
              <a:ext cx="1467069" cy="286232"/>
            </a:xfrm>
            <a:prstGeom prst="rect">
              <a:avLst/>
            </a:prstGeom>
            <a:noFill/>
          </p:spPr>
          <p:txBody>
            <a:bodyPr wrap="none" lIns="89642" tIns="44821" rIns="89642" bIns="44821" rtlCol="0">
              <a:spAutoFit/>
            </a:bodyPr>
            <a:lstStyle>
              <a:defPPr>
                <a:defRPr lang="en-US"/>
              </a:defPPr>
              <a:lvl1pPr algn="ctr" defTabSz="913664">
                <a:lnSpc>
                  <a:spcPct val="90000"/>
                </a:lnSpc>
                <a:defRPr sz="1400" kern="0">
                  <a:gradFill>
                    <a:gsLst>
                      <a:gs pos="0">
                        <a:srgbClr val="FFFFFF"/>
                      </a:gs>
                      <a:gs pos="100000">
                        <a:srgbClr val="FFFFFF"/>
                      </a:gs>
                    </a:gsLst>
                    <a:lin ang="5400000" scaled="1"/>
                  </a:gradFill>
                </a:defRPr>
              </a:lvl1pPr>
            </a:lstStyle>
            <a:p>
              <a:pPr>
                <a:defRPr/>
              </a:pPr>
              <a:r>
                <a:rPr lang="en-US" dirty="0">
                  <a:latin typeface="Segoe UI"/>
                </a:rPr>
                <a:t>AAD integrated </a:t>
              </a:r>
            </a:p>
          </p:txBody>
        </p:sp>
      </p:grpSp>
      <p:grpSp>
        <p:nvGrpSpPr>
          <p:cNvPr id="98" name="Group 97">
            <a:extLst>
              <a:ext uri="{FF2B5EF4-FFF2-40B4-BE49-F238E27FC236}">
                <a16:creationId xmlns:a16="http://schemas.microsoft.com/office/drawing/2014/main" id="{FA7B8B58-7FC1-9F45-9698-E8CB70D1D341}"/>
              </a:ext>
            </a:extLst>
          </p:cNvPr>
          <p:cNvGrpSpPr/>
          <p:nvPr/>
        </p:nvGrpSpPr>
        <p:grpSpPr>
          <a:xfrm>
            <a:off x="2208550" y="4541809"/>
            <a:ext cx="1774028" cy="1003834"/>
            <a:chOff x="2332121" y="4661692"/>
            <a:chExt cx="1774027" cy="1003834"/>
          </a:xfrm>
        </p:grpSpPr>
        <p:sp>
          <p:nvSpPr>
            <p:cNvPr id="99" name="Freeform 144">
              <a:extLst>
                <a:ext uri="{FF2B5EF4-FFF2-40B4-BE49-F238E27FC236}">
                  <a16:creationId xmlns:a16="http://schemas.microsoft.com/office/drawing/2014/main" id="{ABDCEA8D-7DBF-DC4D-B00C-4B131E468DC8}"/>
                </a:ext>
              </a:extLst>
            </p:cNvPr>
            <p:cNvSpPr>
              <a:spLocks noChangeAspect="1" noEditPoints="1"/>
            </p:cNvSpPr>
            <p:nvPr/>
          </p:nvSpPr>
          <p:spPr bwMode="auto">
            <a:xfrm>
              <a:off x="2945291" y="4661692"/>
              <a:ext cx="547688" cy="597695"/>
            </a:xfrm>
            <a:custGeom>
              <a:avLst/>
              <a:gdLst>
                <a:gd name="T0" fmla="*/ 48 w 97"/>
                <a:gd name="T1" fmla="*/ 106 h 106"/>
                <a:gd name="T2" fmla="*/ 49 w 97"/>
                <a:gd name="T3" fmla="*/ 105 h 106"/>
                <a:gd name="T4" fmla="*/ 97 w 97"/>
                <a:gd name="T5" fmla="*/ 45 h 106"/>
                <a:gd name="T6" fmla="*/ 97 w 97"/>
                <a:gd name="T7" fmla="*/ 0 h 106"/>
                <a:gd name="T8" fmla="*/ 90 w 97"/>
                <a:gd name="T9" fmla="*/ 5 h 106"/>
                <a:gd name="T10" fmla="*/ 71 w 97"/>
                <a:gd name="T11" fmla="*/ 10 h 106"/>
                <a:gd name="T12" fmla="*/ 50 w 97"/>
                <a:gd name="T13" fmla="*/ 5 h 106"/>
                <a:gd name="T14" fmla="*/ 48 w 97"/>
                <a:gd name="T15" fmla="*/ 3 h 106"/>
                <a:gd name="T16" fmla="*/ 46 w 97"/>
                <a:gd name="T17" fmla="*/ 4 h 106"/>
                <a:gd name="T18" fmla="*/ 25 w 97"/>
                <a:gd name="T19" fmla="*/ 10 h 106"/>
                <a:gd name="T20" fmla="*/ 6 w 97"/>
                <a:gd name="T21" fmla="*/ 5 h 106"/>
                <a:gd name="T22" fmla="*/ 0 w 97"/>
                <a:gd name="T23" fmla="*/ 1 h 106"/>
                <a:gd name="T24" fmla="*/ 0 w 97"/>
                <a:gd name="T25" fmla="*/ 45 h 106"/>
                <a:gd name="T26" fmla="*/ 47 w 97"/>
                <a:gd name="T27" fmla="*/ 105 h 106"/>
                <a:gd name="T28" fmla="*/ 48 w 97"/>
                <a:gd name="T29" fmla="*/ 106 h 106"/>
                <a:gd name="T30" fmla="*/ 8 w 97"/>
                <a:gd name="T31" fmla="*/ 45 h 106"/>
                <a:gd name="T32" fmla="*/ 8 w 97"/>
                <a:gd name="T33" fmla="*/ 14 h 106"/>
                <a:gd name="T34" fmla="*/ 25 w 97"/>
                <a:gd name="T35" fmla="*/ 18 h 106"/>
                <a:gd name="T36" fmla="*/ 48 w 97"/>
                <a:gd name="T37" fmla="*/ 12 h 106"/>
                <a:gd name="T38" fmla="*/ 71 w 97"/>
                <a:gd name="T39" fmla="*/ 18 h 106"/>
                <a:gd name="T40" fmla="*/ 89 w 97"/>
                <a:gd name="T41" fmla="*/ 15 h 106"/>
                <a:gd name="T42" fmla="*/ 89 w 97"/>
                <a:gd name="T43" fmla="*/ 45 h 106"/>
                <a:gd name="T44" fmla="*/ 48 w 97"/>
                <a:gd name="T45" fmla="*/ 97 h 106"/>
                <a:gd name="T46" fmla="*/ 8 w 97"/>
                <a:gd name="T47" fmla="*/ 4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7" h="106">
                  <a:moveTo>
                    <a:pt x="48" y="106"/>
                  </a:moveTo>
                  <a:cubicBezTo>
                    <a:pt x="49" y="105"/>
                    <a:pt x="49" y="105"/>
                    <a:pt x="49" y="105"/>
                  </a:cubicBezTo>
                  <a:cubicBezTo>
                    <a:pt x="51" y="104"/>
                    <a:pt x="97" y="86"/>
                    <a:pt x="97" y="45"/>
                  </a:cubicBezTo>
                  <a:cubicBezTo>
                    <a:pt x="97" y="0"/>
                    <a:pt x="97" y="0"/>
                    <a:pt x="97" y="0"/>
                  </a:cubicBezTo>
                  <a:cubicBezTo>
                    <a:pt x="90" y="5"/>
                    <a:pt x="90" y="5"/>
                    <a:pt x="90" y="5"/>
                  </a:cubicBezTo>
                  <a:cubicBezTo>
                    <a:pt x="90" y="5"/>
                    <a:pt x="82" y="10"/>
                    <a:pt x="71" y="10"/>
                  </a:cubicBezTo>
                  <a:cubicBezTo>
                    <a:pt x="60" y="10"/>
                    <a:pt x="50" y="5"/>
                    <a:pt x="50" y="5"/>
                  </a:cubicBezTo>
                  <a:cubicBezTo>
                    <a:pt x="48" y="3"/>
                    <a:pt x="48" y="3"/>
                    <a:pt x="48" y="3"/>
                  </a:cubicBezTo>
                  <a:cubicBezTo>
                    <a:pt x="46" y="4"/>
                    <a:pt x="46" y="4"/>
                    <a:pt x="46" y="4"/>
                  </a:cubicBezTo>
                  <a:cubicBezTo>
                    <a:pt x="46" y="4"/>
                    <a:pt x="35" y="10"/>
                    <a:pt x="25" y="10"/>
                  </a:cubicBezTo>
                  <a:cubicBezTo>
                    <a:pt x="15" y="10"/>
                    <a:pt x="6" y="5"/>
                    <a:pt x="6" y="5"/>
                  </a:cubicBezTo>
                  <a:cubicBezTo>
                    <a:pt x="0" y="1"/>
                    <a:pt x="0" y="1"/>
                    <a:pt x="0" y="1"/>
                  </a:cubicBezTo>
                  <a:cubicBezTo>
                    <a:pt x="0" y="45"/>
                    <a:pt x="0" y="45"/>
                    <a:pt x="0" y="45"/>
                  </a:cubicBezTo>
                  <a:cubicBezTo>
                    <a:pt x="0" y="86"/>
                    <a:pt x="45" y="104"/>
                    <a:pt x="47" y="105"/>
                  </a:cubicBezTo>
                  <a:lnTo>
                    <a:pt x="48" y="106"/>
                  </a:lnTo>
                  <a:close/>
                  <a:moveTo>
                    <a:pt x="8" y="45"/>
                  </a:moveTo>
                  <a:cubicBezTo>
                    <a:pt x="8" y="14"/>
                    <a:pt x="8" y="14"/>
                    <a:pt x="8" y="14"/>
                  </a:cubicBezTo>
                  <a:cubicBezTo>
                    <a:pt x="12" y="16"/>
                    <a:pt x="18" y="18"/>
                    <a:pt x="25" y="18"/>
                  </a:cubicBezTo>
                  <a:cubicBezTo>
                    <a:pt x="34" y="18"/>
                    <a:pt x="44" y="14"/>
                    <a:pt x="48" y="12"/>
                  </a:cubicBezTo>
                  <a:cubicBezTo>
                    <a:pt x="52" y="14"/>
                    <a:pt x="61" y="18"/>
                    <a:pt x="71" y="18"/>
                  </a:cubicBezTo>
                  <a:cubicBezTo>
                    <a:pt x="78" y="18"/>
                    <a:pt x="84" y="16"/>
                    <a:pt x="89" y="15"/>
                  </a:cubicBezTo>
                  <a:cubicBezTo>
                    <a:pt x="89" y="45"/>
                    <a:pt x="89" y="45"/>
                    <a:pt x="89" y="45"/>
                  </a:cubicBezTo>
                  <a:cubicBezTo>
                    <a:pt x="89" y="77"/>
                    <a:pt x="55" y="94"/>
                    <a:pt x="48" y="97"/>
                  </a:cubicBezTo>
                  <a:cubicBezTo>
                    <a:pt x="41" y="94"/>
                    <a:pt x="8" y="77"/>
                    <a:pt x="8" y="45"/>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914400">
                <a:defRPr/>
              </a:pPr>
              <a:endParaRPr lang="en-US" sz="1800" dirty="0">
                <a:solidFill>
                  <a:srgbClr val="000000"/>
                </a:solidFill>
                <a:latin typeface="Segoe UI"/>
              </a:endParaRPr>
            </a:p>
          </p:txBody>
        </p:sp>
        <p:sp>
          <p:nvSpPr>
            <p:cNvPr id="100" name="TextBox 99">
              <a:extLst>
                <a:ext uri="{FF2B5EF4-FFF2-40B4-BE49-F238E27FC236}">
                  <a16:creationId xmlns:a16="http://schemas.microsoft.com/office/drawing/2014/main" id="{578CFFC0-DB0E-9C4E-8F1F-8435F99DD6E3}"/>
                </a:ext>
              </a:extLst>
            </p:cNvPr>
            <p:cNvSpPr txBox="1"/>
            <p:nvPr/>
          </p:nvSpPr>
          <p:spPr>
            <a:xfrm>
              <a:off x="2332121" y="5379331"/>
              <a:ext cx="1774027" cy="286195"/>
            </a:xfrm>
            <a:prstGeom prst="rect">
              <a:avLst/>
            </a:prstGeom>
            <a:noFill/>
          </p:spPr>
          <p:txBody>
            <a:bodyPr wrap="none" lIns="89642" tIns="44821" rIns="89642" bIns="44821" rtlCol="0">
              <a:spAutoFit/>
            </a:bodyPr>
            <a:lstStyle>
              <a:defPPr>
                <a:defRPr lang="en-US"/>
              </a:defPPr>
              <a:lvl1pPr algn="ctr" defTabSz="913664">
                <a:lnSpc>
                  <a:spcPct val="90000"/>
                </a:lnSpc>
                <a:defRPr sz="1400" kern="0">
                  <a:gradFill>
                    <a:gsLst>
                      <a:gs pos="0">
                        <a:srgbClr val="FFFFFF"/>
                      </a:gs>
                      <a:gs pos="100000">
                        <a:srgbClr val="FFFFFF"/>
                      </a:gs>
                    </a:gsLst>
                    <a:lin ang="5400000" scaled="1"/>
                  </a:gradFill>
                </a:defRPr>
              </a:lvl1pPr>
            </a:lstStyle>
            <a:p>
              <a:pPr>
                <a:defRPr/>
              </a:pPr>
              <a:r>
                <a:rPr lang="en-US" dirty="0">
                  <a:latin typeface="Segoe UI"/>
                </a:rPr>
                <a:t>Secure + compliant </a:t>
              </a:r>
            </a:p>
          </p:txBody>
        </p:sp>
      </p:grpSp>
      <p:grpSp>
        <p:nvGrpSpPr>
          <p:cNvPr id="101" name="Group 100">
            <a:extLst>
              <a:ext uri="{FF2B5EF4-FFF2-40B4-BE49-F238E27FC236}">
                <a16:creationId xmlns:a16="http://schemas.microsoft.com/office/drawing/2014/main" id="{B0ACF58B-4C93-BE4E-8E5C-0B119EC72F96}"/>
              </a:ext>
            </a:extLst>
          </p:cNvPr>
          <p:cNvGrpSpPr/>
          <p:nvPr/>
        </p:nvGrpSpPr>
        <p:grpSpPr>
          <a:xfrm>
            <a:off x="4342260" y="4535661"/>
            <a:ext cx="1535999" cy="1203917"/>
            <a:chOff x="4465832" y="4655544"/>
            <a:chExt cx="1535998" cy="1203918"/>
          </a:xfrm>
        </p:grpSpPr>
        <p:sp>
          <p:nvSpPr>
            <p:cNvPr id="102" name="Freeform 290">
              <a:extLst>
                <a:ext uri="{FF2B5EF4-FFF2-40B4-BE49-F238E27FC236}">
                  <a16:creationId xmlns:a16="http://schemas.microsoft.com/office/drawing/2014/main" id="{701BC97C-850B-614D-86E0-1C317120C422}"/>
                </a:ext>
              </a:extLst>
            </p:cNvPr>
            <p:cNvSpPr>
              <a:spLocks noChangeAspect="1" noEditPoints="1"/>
            </p:cNvSpPr>
            <p:nvPr/>
          </p:nvSpPr>
          <p:spPr bwMode="auto">
            <a:xfrm>
              <a:off x="4919759" y="4655544"/>
              <a:ext cx="628146" cy="609990"/>
            </a:xfrm>
            <a:custGeom>
              <a:avLst/>
              <a:gdLst>
                <a:gd name="T0" fmla="*/ 71 w 146"/>
                <a:gd name="T1" fmla="*/ 39 h 142"/>
                <a:gd name="T2" fmla="*/ 71 w 146"/>
                <a:gd name="T3" fmla="*/ 47 h 142"/>
                <a:gd name="T4" fmla="*/ 67 w 146"/>
                <a:gd name="T5" fmla="*/ 47 h 142"/>
                <a:gd name="T6" fmla="*/ 53 w 146"/>
                <a:gd name="T7" fmla="*/ 61 h 142"/>
                <a:gd name="T8" fmla="*/ 67 w 146"/>
                <a:gd name="T9" fmla="*/ 75 h 142"/>
                <a:gd name="T10" fmla="*/ 71 w 146"/>
                <a:gd name="T11" fmla="*/ 75 h 142"/>
                <a:gd name="T12" fmla="*/ 71 w 146"/>
                <a:gd name="T13" fmla="*/ 88 h 142"/>
                <a:gd name="T14" fmla="*/ 57 w 146"/>
                <a:gd name="T15" fmla="*/ 88 h 142"/>
                <a:gd name="T16" fmla="*/ 57 w 146"/>
                <a:gd name="T17" fmla="*/ 96 h 142"/>
                <a:gd name="T18" fmla="*/ 71 w 146"/>
                <a:gd name="T19" fmla="*/ 96 h 142"/>
                <a:gd name="T20" fmla="*/ 71 w 146"/>
                <a:gd name="T21" fmla="*/ 104 h 142"/>
                <a:gd name="T22" fmla="*/ 79 w 146"/>
                <a:gd name="T23" fmla="*/ 104 h 142"/>
                <a:gd name="T24" fmla="*/ 79 w 146"/>
                <a:gd name="T25" fmla="*/ 96 h 142"/>
                <a:gd name="T26" fmla="*/ 83 w 146"/>
                <a:gd name="T27" fmla="*/ 96 h 142"/>
                <a:gd name="T28" fmla="*/ 97 w 146"/>
                <a:gd name="T29" fmla="*/ 82 h 142"/>
                <a:gd name="T30" fmla="*/ 83 w 146"/>
                <a:gd name="T31" fmla="*/ 67 h 142"/>
                <a:gd name="T32" fmla="*/ 79 w 146"/>
                <a:gd name="T33" fmla="*/ 67 h 142"/>
                <a:gd name="T34" fmla="*/ 79 w 146"/>
                <a:gd name="T35" fmla="*/ 55 h 142"/>
                <a:gd name="T36" fmla="*/ 93 w 146"/>
                <a:gd name="T37" fmla="*/ 55 h 142"/>
                <a:gd name="T38" fmla="*/ 93 w 146"/>
                <a:gd name="T39" fmla="*/ 47 h 142"/>
                <a:gd name="T40" fmla="*/ 79 w 146"/>
                <a:gd name="T41" fmla="*/ 47 h 142"/>
                <a:gd name="T42" fmla="*/ 79 w 146"/>
                <a:gd name="T43" fmla="*/ 39 h 142"/>
                <a:gd name="T44" fmla="*/ 71 w 146"/>
                <a:gd name="T45" fmla="*/ 39 h 142"/>
                <a:gd name="T46" fmla="*/ 71 w 146"/>
                <a:gd name="T47" fmla="*/ 67 h 142"/>
                <a:gd name="T48" fmla="*/ 67 w 146"/>
                <a:gd name="T49" fmla="*/ 67 h 142"/>
                <a:gd name="T50" fmla="*/ 61 w 146"/>
                <a:gd name="T51" fmla="*/ 61 h 142"/>
                <a:gd name="T52" fmla="*/ 67 w 146"/>
                <a:gd name="T53" fmla="*/ 55 h 142"/>
                <a:gd name="T54" fmla="*/ 71 w 146"/>
                <a:gd name="T55" fmla="*/ 55 h 142"/>
                <a:gd name="T56" fmla="*/ 71 w 146"/>
                <a:gd name="T57" fmla="*/ 67 h 142"/>
                <a:gd name="T58" fmla="*/ 83 w 146"/>
                <a:gd name="T59" fmla="*/ 75 h 142"/>
                <a:gd name="T60" fmla="*/ 89 w 146"/>
                <a:gd name="T61" fmla="*/ 82 h 142"/>
                <a:gd name="T62" fmla="*/ 83 w 146"/>
                <a:gd name="T63" fmla="*/ 88 h 142"/>
                <a:gd name="T64" fmla="*/ 79 w 146"/>
                <a:gd name="T65" fmla="*/ 88 h 142"/>
                <a:gd name="T66" fmla="*/ 79 w 146"/>
                <a:gd name="T67" fmla="*/ 75 h 142"/>
                <a:gd name="T68" fmla="*/ 83 w 146"/>
                <a:gd name="T69" fmla="*/ 75 h 142"/>
                <a:gd name="T70" fmla="*/ 2 w 146"/>
                <a:gd name="T71" fmla="*/ 99 h 142"/>
                <a:gd name="T72" fmla="*/ 11 w 146"/>
                <a:gd name="T73" fmla="*/ 102 h 142"/>
                <a:gd name="T74" fmla="*/ 4 w 146"/>
                <a:gd name="T75" fmla="*/ 71 h 142"/>
                <a:gd name="T76" fmla="*/ 75 w 146"/>
                <a:gd name="T77" fmla="*/ 0 h 142"/>
                <a:gd name="T78" fmla="*/ 146 w 146"/>
                <a:gd name="T79" fmla="*/ 71 h 142"/>
                <a:gd name="T80" fmla="*/ 75 w 146"/>
                <a:gd name="T81" fmla="*/ 142 h 142"/>
                <a:gd name="T82" fmla="*/ 34 w 146"/>
                <a:gd name="T83" fmla="*/ 130 h 142"/>
                <a:gd name="T84" fmla="*/ 39 w 146"/>
                <a:gd name="T85" fmla="*/ 123 h 142"/>
                <a:gd name="T86" fmla="*/ 75 w 146"/>
                <a:gd name="T87" fmla="*/ 134 h 142"/>
                <a:gd name="T88" fmla="*/ 138 w 146"/>
                <a:gd name="T89" fmla="*/ 71 h 142"/>
                <a:gd name="T90" fmla="*/ 75 w 146"/>
                <a:gd name="T91" fmla="*/ 8 h 142"/>
                <a:gd name="T92" fmla="*/ 12 w 146"/>
                <a:gd name="T93" fmla="*/ 71 h 142"/>
                <a:gd name="T94" fmla="*/ 18 w 146"/>
                <a:gd name="T95" fmla="*/ 98 h 142"/>
                <a:gd name="T96" fmla="*/ 21 w 146"/>
                <a:gd name="T97" fmla="*/ 90 h 142"/>
                <a:gd name="T98" fmla="*/ 28 w 146"/>
                <a:gd name="T99" fmla="*/ 92 h 142"/>
                <a:gd name="T100" fmla="*/ 21 w 146"/>
                <a:gd name="T101" fmla="*/ 114 h 142"/>
                <a:gd name="T102" fmla="*/ 0 w 146"/>
                <a:gd name="T103" fmla="*/ 107 h 142"/>
                <a:gd name="T104" fmla="*/ 2 w 146"/>
                <a:gd name="T105" fmla="*/ 99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6" h="142">
                  <a:moveTo>
                    <a:pt x="71" y="39"/>
                  </a:moveTo>
                  <a:cubicBezTo>
                    <a:pt x="71" y="47"/>
                    <a:pt x="71" y="47"/>
                    <a:pt x="71" y="47"/>
                  </a:cubicBezTo>
                  <a:cubicBezTo>
                    <a:pt x="67" y="47"/>
                    <a:pt x="67" y="47"/>
                    <a:pt x="67" y="47"/>
                  </a:cubicBezTo>
                  <a:cubicBezTo>
                    <a:pt x="60" y="47"/>
                    <a:pt x="53" y="53"/>
                    <a:pt x="53" y="61"/>
                  </a:cubicBezTo>
                  <a:cubicBezTo>
                    <a:pt x="53" y="69"/>
                    <a:pt x="60" y="75"/>
                    <a:pt x="67" y="75"/>
                  </a:cubicBezTo>
                  <a:cubicBezTo>
                    <a:pt x="71" y="75"/>
                    <a:pt x="71" y="75"/>
                    <a:pt x="71" y="75"/>
                  </a:cubicBezTo>
                  <a:cubicBezTo>
                    <a:pt x="71" y="88"/>
                    <a:pt x="71" y="88"/>
                    <a:pt x="71" y="88"/>
                  </a:cubicBezTo>
                  <a:cubicBezTo>
                    <a:pt x="57" y="88"/>
                    <a:pt x="57" y="88"/>
                    <a:pt x="57" y="88"/>
                  </a:cubicBezTo>
                  <a:cubicBezTo>
                    <a:pt x="57" y="96"/>
                    <a:pt x="57" y="96"/>
                    <a:pt x="57" y="96"/>
                  </a:cubicBezTo>
                  <a:cubicBezTo>
                    <a:pt x="71" y="96"/>
                    <a:pt x="71" y="96"/>
                    <a:pt x="71" y="96"/>
                  </a:cubicBezTo>
                  <a:cubicBezTo>
                    <a:pt x="71" y="104"/>
                    <a:pt x="71" y="104"/>
                    <a:pt x="71" y="104"/>
                  </a:cubicBezTo>
                  <a:cubicBezTo>
                    <a:pt x="79" y="104"/>
                    <a:pt x="79" y="104"/>
                    <a:pt x="79" y="104"/>
                  </a:cubicBezTo>
                  <a:cubicBezTo>
                    <a:pt x="79" y="96"/>
                    <a:pt x="79" y="96"/>
                    <a:pt x="79" y="96"/>
                  </a:cubicBezTo>
                  <a:cubicBezTo>
                    <a:pt x="83" y="96"/>
                    <a:pt x="83" y="96"/>
                    <a:pt x="83" y="96"/>
                  </a:cubicBezTo>
                  <a:cubicBezTo>
                    <a:pt x="90" y="96"/>
                    <a:pt x="97" y="90"/>
                    <a:pt x="97" y="82"/>
                  </a:cubicBezTo>
                  <a:cubicBezTo>
                    <a:pt x="97" y="74"/>
                    <a:pt x="90" y="67"/>
                    <a:pt x="83" y="67"/>
                  </a:cubicBezTo>
                  <a:cubicBezTo>
                    <a:pt x="79" y="67"/>
                    <a:pt x="79" y="67"/>
                    <a:pt x="79" y="67"/>
                  </a:cubicBezTo>
                  <a:cubicBezTo>
                    <a:pt x="79" y="55"/>
                    <a:pt x="79" y="55"/>
                    <a:pt x="79" y="55"/>
                  </a:cubicBezTo>
                  <a:cubicBezTo>
                    <a:pt x="93" y="55"/>
                    <a:pt x="93" y="55"/>
                    <a:pt x="93" y="55"/>
                  </a:cubicBezTo>
                  <a:cubicBezTo>
                    <a:pt x="93" y="47"/>
                    <a:pt x="93" y="47"/>
                    <a:pt x="93" y="47"/>
                  </a:cubicBezTo>
                  <a:cubicBezTo>
                    <a:pt x="79" y="47"/>
                    <a:pt x="79" y="47"/>
                    <a:pt x="79" y="47"/>
                  </a:cubicBezTo>
                  <a:cubicBezTo>
                    <a:pt x="79" y="39"/>
                    <a:pt x="79" y="39"/>
                    <a:pt x="79" y="39"/>
                  </a:cubicBezTo>
                  <a:lnTo>
                    <a:pt x="71" y="39"/>
                  </a:lnTo>
                  <a:close/>
                  <a:moveTo>
                    <a:pt x="71" y="67"/>
                  </a:moveTo>
                  <a:cubicBezTo>
                    <a:pt x="67" y="67"/>
                    <a:pt x="67" y="67"/>
                    <a:pt x="67" y="67"/>
                  </a:cubicBezTo>
                  <a:cubicBezTo>
                    <a:pt x="64" y="67"/>
                    <a:pt x="61" y="65"/>
                    <a:pt x="61" y="61"/>
                  </a:cubicBezTo>
                  <a:cubicBezTo>
                    <a:pt x="61" y="58"/>
                    <a:pt x="64" y="55"/>
                    <a:pt x="67" y="55"/>
                  </a:cubicBezTo>
                  <a:cubicBezTo>
                    <a:pt x="71" y="55"/>
                    <a:pt x="71" y="55"/>
                    <a:pt x="71" y="55"/>
                  </a:cubicBezTo>
                  <a:lnTo>
                    <a:pt x="71" y="67"/>
                  </a:lnTo>
                  <a:close/>
                  <a:moveTo>
                    <a:pt x="83" y="75"/>
                  </a:moveTo>
                  <a:cubicBezTo>
                    <a:pt x="86" y="75"/>
                    <a:pt x="89" y="78"/>
                    <a:pt x="89" y="82"/>
                  </a:cubicBezTo>
                  <a:cubicBezTo>
                    <a:pt x="89" y="85"/>
                    <a:pt x="86" y="88"/>
                    <a:pt x="83" y="88"/>
                  </a:cubicBezTo>
                  <a:cubicBezTo>
                    <a:pt x="79" y="88"/>
                    <a:pt x="79" y="88"/>
                    <a:pt x="79" y="88"/>
                  </a:cubicBezTo>
                  <a:cubicBezTo>
                    <a:pt x="79" y="75"/>
                    <a:pt x="79" y="75"/>
                    <a:pt x="79" y="75"/>
                  </a:cubicBezTo>
                  <a:lnTo>
                    <a:pt x="83" y="75"/>
                  </a:lnTo>
                  <a:close/>
                  <a:moveTo>
                    <a:pt x="2" y="99"/>
                  </a:moveTo>
                  <a:cubicBezTo>
                    <a:pt x="11" y="102"/>
                    <a:pt x="11" y="102"/>
                    <a:pt x="11" y="102"/>
                  </a:cubicBezTo>
                  <a:cubicBezTo>
                    <a:pt x="6" y="92"/>
                    <a:pt x="4" y="82"/>
                    <a:pt x="4" y="71"/>
                  </a:cubicBezTo>
                  <a:cubicBezTo>
                    <a:pt x="4" y="32"/>
                    <a:pt x="36" y="0"/>
                    <a:pt x="75" y="0"/>
                  </a:cubicBezTo>
                  <a:cubicBezTo>
                    <a:pt x="114" y="0"/>
                    <a:pt x="146" y="32"/>
                    <a:pt x="146" y="71"/>
                  </a:cubicBezTo>
                  <a:cubicBezTo>
                    <a:pt x="146" y="110"/>
                    <a:pt x="114" y="142"/>
                    <a:pt x="75" y="142"/>
                  </a:cubicBezTo>
                  <a:cubicBezTo>
                    <a:pt x="60" y="142"/>
                    <a:pt x="46" y="138"/>
                    <a:pt x="34" y="130"/>
                  </a:cubicBezTo>
                  <a:cubicBezTo>
                    <a:pt x="39" y="123"/>
                    <a:pt x="39" y="123"/>
                    <a:pt x="39" y="123"/>
                  </a:cubicBezTo>
                  <a:cubicBezTo>
                    <a:pt x="50" y="130"/>
                    <a:pt x="62" y="134"/>
                    <a:pt x="75" y="134"/>
                  </a:cubicBezTo>
                  <a:cubicBezTo>
                    <a:pt x="110" y="134"/>
                    <a:pt x="138" y="106"/>
                    <a:pt x="138" y="71"/>
                  </a:cubicBezTo>
                  <a:cubicBezTo>
                    <a:pt x="138" y="37"/>
                    <a:pt x="110" y="8"/>
                    <a:pt x="75" y="8"/>
                  </a:cubicBezTo>
                  <a:cubicBezTo>
                    <a:pt x="40" y="8"/>
                    <a:pt x="12" y="37"/>
                    <a:pt x="12" y="71"/>
                  </a:cubicBezTo>
                  <a:cubicBezTo>
                    <a:pt x="12" y="81"/>
                    <a:pt x="14" y="90"/>
                    <a:pt x="18" y="98"/>
                  </a:cubicBezTo>
                  <a:cubicBezTo>
                    <a:pt x="21" y="90"/>
                    <a:pt x="21" y="90"/>
                    <a:pt x="21" y="90"/>
                  </a:cubicBezTo>
                  <a:cubicBezTo>
                    <a:pt x="28" y="92"/>
                    <a:pt x="28" y="92"/>
                    <a:pt x="28" y="92"/>
                  </a:cubicBezTo>
                  <a:cubicBezTo>
                    <a:pt x="21" y="114"/>
                    <a:pt x="21" y="114"/>
                    <a:pt x="21" y="114"/>
                  </a:cubicBezTo>
                  <a:cubicBezTo>
                    <a:pt x="0" y="107"/>
                    <a:pt x="0" y="107"/>
                    <a:pt x="0" y="107"/>
                  </a:cubicBezTo>
                  <a:lnTo>
                    <a:pt x="2" y="99"/>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914400">
                <a:defRPr/>
              </a:pPr>
              <a:endParaRPr lang="en-US" sz="1800" dirty="0">
                <a:solidFill>
                  <a:srgbClr val="000000"/>
                </a:solidFill>
                <a:latin typeface="Segoe UI"/>
              </a:endParaRPr>
            </a:p>
          </p:txBody>
        </p:sp>
        <p:sp>
          <p:nvSpPr>
            <p:cNvPr id="103" name="TextBox 102">
              <a:extLst>
                <a:ext uri="{FF2B5EF4-FFF2-40B4-BE49-F238E27FC236}">
                  <a16:creationId xmlns:a16="http://schemas.microsoft.com/office/drawing/2014/main" id="{9B22C63A-3B6B-0545-8ED2-798158F0D760}"/>
                </a:ext>
              </a:extLst>
            </p:cNvPr>
            <p:cNvSpPr txBox="1"/>
            <p:nvPr/>
          </p:nvSpPr>
          <p:spPr>
            <a:xfrm>
              <a:off x="4465832" y="5379331"/>
              <a:ext cx="1535998" cy="480131"/>
            </a:xfrm>
            <a:prstGeom prst="rect">
              <a:avLst/>
            </a:prstGeom>
            <a:noFill/>
          </p:spPr>
          <p:txBody>
            <a:bodyPr wrap="none" lIns="89642" tIns="44821" rIns="89642" bIns="44821" rtlCol="0">
              <a:spAutoFit/>
            </a:bodyPr>
            <a:lstStyle>
              <a:defPPr>
                <a:defRPr lang="en-US"/>
              </a:defPPr>
              <a:lvl1pPr algn="ctr" defTabSz="913664">
                <a:lnSpc>
                  <a:spcPct val="90000"/>
                </a:lnSpc>
                <a:defRPr sz="1400" kern="0">
                  <a:gradFill>
                    <a:gsLst>
                      <a:gs pos="0">
                        <a:srgbClr val="FFFFFF"/>
                      </a:gs>
                      <a:gs pos="100000">
                        <a:srgbClr val="FFFFFF"/>
                      </a:gs>
                    </a:gsLst>
                    <a:lin ang="5400000" scaled="1"/>
                  </a:gradFill>
                </a:defRPr>
              </a:lvl1pPr>
            </a:lstStyle>
            <a:p>
              <a:pPr>
                <a:defRPr/>
              </a:pPr>
              <a:r>
                <a:rPr lang="en-US" dirty="0">
                  <a:latin typeface="Segoe UI"/>
                </a:rPr>
                <a:t>Reduced</a:t>
              </a:r>
              <a:br>
                <a:rPr lang="en-US" dirty="0">
                  <a:latin typeface="Segoe UI"/>
                </a:rPr>
              </a:br>
              <a:r>
                <a:rPr lang="en-US" dirty="0">
                  <a:latin typeface="Segoe UI"/>
                </a:rPr>
                <a:t>operations costs </a:t>
              </a:r>
            </a:p>
          </p:txBody>
        </p:sp>
      </p:grpSp>
      <p:grpSp>
        <p:nvGrpSpPr>
          <p:cNvPr id="104" name="Group 103">
            <a:extLst>
              <a:ext uri="{FF2B5EF4-FFF2-40B4-BE49-F238E27FC236}">
                <a16:creationId xmlns:a16="http://schemas.microsoft.com/office/drawing/2014/main" id="{2BC68AE0-82FB-5041-8896-CCD53350A066}"/>
              </a:ext>
            </a:extLst>
          </p:cNvPr>
          <p:cNvGrpSpPr/>
          <p:nvPr/>
        </p:nvGrpSpPr>
        <p:grpSpPr>
          <a:xfrm>
            <a:off x="6521508" y="4475135"/>
            <a:ext cx="1106392" cy="1264445"/>
            <a:chOff x="6645078" y="4595017"/>
            <a:chExt cx="1106392" cy="1264445"/>
          </a:xfrm>
        </p:grpSpPr>
        <p:sp>
          <p:nvSpPr>
            <p:cNvPr id="105" name="Freeform 149">
              <a:extLst>
                <a:ext uri="{FF2B5EF4-FFF2-40B4-BE49-F238E27FC236}">
                  <a16:creationId xmlns:a16="http://schemas.microsoft.com/office/drawing/2014/main" id="{02AD7EDA-679B-C84C-BEB7-50FA20D65247}"/>
                </a:ext>
              </a:extLst>
            </p:cNvPr>
            <p:cNvSpPr>
              <a:spLocks noChangeAspect="1" noEditPoints="1"/>
            </p:cNvSpPr>
            <p:nvPr/>
          </p:nvSpPr>
          <p:spPr bwMode="auto">
            <a:xfrm>
              <a:off x="6895855" y="4595017"/>
              <a:ext cx="604838" cy="731045"/>
            </a:xfrm>
            <a:custGeom>
              <a:avLst/>
              <a:gdLst>
                <a:gd name="T0" fmla="*/ 36 w 104"/>
                <a:gd name="T1" fmla="*/ 105 h 127"/>
                <a:gd name="T2" fmla="*/ 33 w 104"/>
                <a:gd name="T3" fmla="*/ 112 h 127"/>
                <a:gd name="T4" fmla="*/ 0 w 104"/>
                <a:gd name="T5" fmla="*/ 64 h 127"/>
                <a:gd name="T6" fmla="*/ 49 w 104"/>
                <a:gd name="T7" fmla="*/ 12 h 127"/>
                <a:gd name="T8" fmla="*/ 43 w 104"/>
                <a:gd name="T9" fmla="*/ 6 h 127"/>
                <a:gd name="T10" fmla="*/ 49 w 104"/>
                <a:gd name="T11" fmla="*/ 0 h 127"/>
                <a:gd name="T12" fmla="*/ 64 w 104"/>
                <a:gd name="T13" fmla="*/ 15 h 127"/>
                <a:gd name="T14" fmla="*/ 49 w 104"/>
                <a:gd name="T15" fmla="*/ 31 h 127"/>
                <a:gd name="T16" fmla="*/ 43 w 104"/>
                <a:gd name="T17" fmla="*/ 25 h 127"/>
                <a:gd name="T18" fmla="*/ 48 w 104"/>
                <a:gd name="T19" fmla="*/ 20 h 127"/>
                <a:gd name="T20" fmla="*/ 8 w 104"/>
                <a:gd name="T21" fmla="*/ 64 h 127"/>
                <a:gd name="T22" fmla="*/ 36 w 104"/>
                <a:gd name="T23" fmla="*/ 105 h 127"/>
                <a:gd name="T24" fmla="*/ 104 w 104"/>
                <a:gd name="T25" fmla="*/ 64 h 127"/>
                <a:gd name="T26" fmla="*/ 70 w 104"/>
                <a:gd name="T27" fmla="*/ 15 h 127"/>
                <a:gd name="T28" fmla="*/ 68 w 104"/>
                <a:gd name="T29" fmla="*/ 22 h 127"/>
                <a:gd name="T30" fmla="*/ 96 w 104"/>
                <a:gd name="T31" fmla="*/ 64 h 127"/>
                <a:gd name="T32" fmla="*/ 56 w 104"/>
                <a:gd name="T33" fmla="*/ 108 h 127"/>
                <a:gd name="T34" fmla="*/ 61 w 104"/>
                <a:gd name="T35" fmla="*/ 102 h 127"/>
                <a:gd name="T36" fmla="*/ 55 w 104"/>
                <a:gd name="T37" fmla="*/ 97 h 127"/>
                <a:gd name="T38" fmla="*/ 40 w 104"/>
                <a:gd name="T39" fmla="*/ 112 h 127"/>
                <a:gd name="T40" fmla="*/ 55 w 104"/>
                <a:gd name="T41" fmla="*/ 127 h 127"/>
                <a:gd name="T42" fmla="*/ 61 w 104"/>
                <a:gd name="T43" fmla="*/ 121 h 127"/>
                <a:gd name="T44" fmla="*/ 55 w 104"/>
                <a:gd name="T45" fmla="*/ 116 h 127"/>
                <a:gd name="T46" fmla="*/ 55 w 104"/>
                <a:gd name="T47" fmla="*/ 116 h 127"/>
                <a:gd name="T48" fmla="*/ 55 w 104"/>
                <a:gd name="T49" fmla="*/ 116 h 127"/>
                <a:gd name="T50" fmla="*/ 104 w 104"/>
                <a:gd name="T51" fmla="*/ 6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4" h="127">
                  <a:moveTo>
                    <a:pt x="36" y="105"/>
                  </a:moveTo>
                  <a:cubicBezTo>
                    <a:pt x="33" y="112"/>
                    <a:pt x="33" y="112"/>
                    <a:pt x="33" y="112"/>
                  </a:cubicBezTo>
                  <a:cubicBezTo>
                    <a:pt x="13" y="105"/>
                    <a:pt x="0" y="85"/>
                    <a:pt x="0" y="64"/>
                  </a:cubicBezTo>
                  <a:cubicBezTo>
                    <a:pt x="0" y="36"/>
                    <a:pt x="21" y="13"/>
                    <a:pt x="49" y="12"/>
                  </a:cubicBezTo>
                  <a:cubicBezTo>
                    <a:pt x="43" y="6"/>
                    <a:pt x="43" y="6"/>
                    <a:pt x="43" y="6"/>
                  </a:cubicBezTo>
                  <a:cubicBezTo>
                    <a:pt x="49" y="0"/>
                    <a:pt x="49" y="0"/>
                    <a:pt x="49" y="0"/>
                  </a:cubicBezTo>
                  <a:cubicBezTo>
                    <a:pt x="64" y="15"/>
                    <a:pt x="64" y="15"/>
                    <a:pt x="64" y="15"/>
                  </a:cubicBezTo>
                  <a:cubicBezTo>
                    <a:pt x="49" y="31"/>
                    <a:pt x="49" y="31"/>
                    <a:pt x="49" y="31"/>
                  </a:cubicBezTo>
                  <a:cubicBezTo>
                    <a:pt x="43" y="25"/>
                    <a:pt x="43" y="25"/>
                    <a:pt x="43" y="25"/>
                  </a:cubicBezTo>
                  <a:cubicBezTo>
                    <a:pt x="48" y="20"/>
                    <a:pt x="48" y="20"/>
                    <a:pt x="48" y="20"/>
                  </a:cubicBezTo>
                  <a:cubicBezTo>
                    <a:pt x="26" y="21"/>
                    <a:pt x="8" y="40"/>
                    <a:pt x="8" y="64"/>
                  </a:cubicBezTo>
                  <a:cubicBezTo>
                    <a:pt x="8" y="82"/>
                    <a:pt x="19" y="98"/>
                    <a:pt x="36" y="105"/>
                  </a:cubicBezTo>
                  <a:close/>
                  <a:moveTo>
                    <a:pt x="104" y="64"/>
                  </a:moveTo>
                  <a:cubicBezTo>
                    <a:pt x="104" y="42"/>
                    <a:pt x="91" y="22"/>
                    <a:pt x="70" y="15"/>
                  </a:cubicBezTo>
                  <a:cubicBezTo>
                    <a:pt x="68" y="22"/>
                    <a:pt x="68" y="22"/>
                    <a:pt x="68" y="22"/>
                  </a:cubicBezTo>
                  <a:cubicBezTo>
                    <a:pt x="85" y="29"/>
                    <a:pt x="96" y="45"/>
                    <a:pt x="96" y="64"/>
                  </a:cubicBezTo>
                  <a:cubicBezTo>
                    <a:pt x="96" y="87"/>
                    <a:pt x="78" y="106"/>
                    <a:pt x="56" y="108"/>
                  </a:cubicBezTo>
                  <a:cubicBezTo>
                    <a:pt x="61" y="102"/>
                    <a:pt x="61" y="102"/>
                    <a:pt x="61" y="102"/>
                  </a:cubicBezTo>
                  <a:cubicBezTo>
                    <a:pt x="55" y="97"/>
                    <a:pt x="55" y="97"/>
                    <a:pt x="55" y="97"/>
                  </a:cubicBezTo>
                  <a:cubicBezTo>
                    <a:pt x="40" y="112"/>
                    <a:pt x="40" y="112"/>
                    <a:pt x="40" y="112"/>
                  </a:cubicBezTo>
                  <a:cubicBezTo>
                    <a:pt x="55" y="127"/>
                    <a:pt x="55" y="127"/>
                    <a:pt x="55" y="127"/>
                  </a:cubicBezTo>
                  <a:cubicBezTo>
                    <a:pt x="61" y="121"/>
                    <a:pt x="61" y="121"/>
                    <a:pt x="61" y="121"/>
                  </a:cubicBezTo>
                  <a:cubicBezTo>
                    <a:pt x="55" y="116"/>
                    <a:pt x="55" y="116"/>
                    <a:pt x="55" y="116"/>
                  </a:cubicBezTo>
                  <a:cubicBezTo>
                    <a:pt x="55" y="116"/>
                    <a:pt x="55" y="116"/>
                    <a:pt x="55" y="116"/>
                  </a:cubicBezTo>
                  <a:cubicBezTo>
                    <a:pt x="55" y="116"/>
                    <a:pt x="55" y="116"/>
                    <a:pt x="55" y="116"/>
                  </a:cubicBezTo>
                  <a:cubicBezTo>
                    <a:pt x="82" y="114"/>
                    <a:pt x="104" y="91"/>
                    <a:pt x="104" y="64"/>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914400">
                <a:defRPr/>
              </a:pPr>
              <a:endParaRPr lang="en-US" sz="1800" dirty="0">
                <a:solidFill>
                  <a:srgbClr val="000000"/>
                </a:solidFill>
                <a:latin typeface="Segoe UI"/>
              </a:endParaRPr>
            </a:p>
          </p:txBody>
        </p:sp>
        <p:sp>
          <p:nvSpPr>
            <p:cNvPr id="106" name="TextBox 105">
              <a:extLst>
                <a:ext uri="{FF2B5EF4-FFF2-40B4-BE49-F238E27FC236}">
                  <a16:creationId xmlns:a16="http://schemas.microsoft.com/office/drawing/2014/main" id="{5B51FEC6-367C-C24D-A06B-0704A665198B}"/>
                </a:ext>
              </a:extLst>
            </p:cNvPr>
            <p:cNvSpPr txBox="1"/>
            <p:nvPr/>
          </p:nvSpPr>
          <p:spPr>
            <a:xfrm>
              <a:off x="6645078" y="5379331"/>
              <a:ext cx="1106392" cy="480131"/>
            </a:xfrm>
            <a:prstGeom prst="rect">
              <a:avLst/>
            </a:prstGeom>
            <a:noFill/>
          </p:spPr>
          <p:txBody>
            <a:bodyPr wrap="none" lIns="89642" tIns="44821" rIns="89642" bIns="44821" rtlCol="0">
              <a:spAutoFit/>
            </a:bodyPr>
            <a:lstStyle>
              <a:defPPr>
                <a:defRPr lang="en-US"/>
              </a:defPPr>
              <a:lvl1pPr algn="ctr" defTabSz="913664">
                <a:lnSpc>
                  <a:spcPct val="90000"/>
                </a:lnSpc>
                <a:defRPr sz="1400" kern="0">
                  <a:gradFill>
                    <a:gsLst>
                      <a:gs pos="0">
                        <a:srgbClr val="FFFFFF"/>
                      </a:gs>
                      <a:gs pos="100000">
                        <a:srgbClr val="FFFFFF"/>
                      </a:gs>
                    </a:gsLst>
                    <a:lin ang="5400000" scaled="1"/>
                  </a:gradFill>
                </a:defRPr>
              </a:lvl1pPr>
            </a:lstStyle>
            <a:p>
              <a:pPr>
                <a:defRPr/>
              </a:pPr>
              <a:r>
                <a:rPr lang="en-US" dirty="0">
                  <a:latin typeface="Segoe UI"/>
                </a:rPr>
                <a:t>Backup and</a:t>
              </a:r>
              <a:br>
                <a:rPr lang="en-US" dirty="0">
                  <a:latin typeface="Segoe UI"/>
                </a:rPr>
              </a:br>
              <a:r>
                <a:rPr lang="en-US" dirty="0">
                  <a:latin typeface="Segoe UI"/>
                </a:rPr>
                <a:t>recovery </a:t>
              </a:r>
            </a:p>
          </p:txBody>
        </p:sp>
      </p:grpSp>
      <p:grpSp>
        <p:nvGrpSpPr>
          <p:cNvPr id="107" name="Group 106">
            <a:extLst>
              <a:ext uri="{FF2B5EF4-FFF2-40B4-BE49-F238E27FC236}">
                <a16:creationId xmlns:a16="http://schemas.microsoft.com/office/drawing/2014/main" id="{1C620F53-EE04-B54C-A9FA-8EE2046FEF48}"/>
              </a:ext>
            </a:extLst>
          </p:cNvPr>
          <p:cNvGrpSpPr/>
          <p:nvPr/>
        </p:nvGrpSpPr>
        <p:grpSpPr>
          <a:xfrm>
            <a:off x="8607502" y="4570385"/>
            <a:ext cx="1059906" cy="1169195"/>
            <a:chOff x="8682945" y="4690267"/>
            <a:chExt cx="1059906" cy="1169195"/>
          </a:xfrm>
        </p:grpSpPr>
        <p:sp>
          <p:nvSpPr>
            <p:cNvPr id="108" name="Freeform 150">
              <a:extLst>
                <a:ext uri="{FF2B5EF4-FFF2-40B4-BE49-F238E27FC236}">
                  <a16:creationId xmlns:a16="http://schemas.microsoft.com/office/drawing/2014/main" id="{81D97314-8A75-8F4E-984B-D49E73F6C2FA}"/>
                </a:ext>
              </a:extLst>
            </p:cNvPr>
            <p:cNvSpPr>
              <a:spLocks noChangeAspect="1" noEditPoints="1"/>
            </p:cNvSpPr>
            <p:nvPr/>
          </p:nvSpPr>
          <p:spPr bwMode="auto">
            <a:xfrm>
              <a:off x="8897382" y="4690267"/>
              <a:ext cx="631032" cy="540545"/>
            </a:xfrm>
            <a:custGeom>
              <a:avLst/>
              <a:gdLst>
                <a:gd name="T0" fmla="*/ 227 w 265"/>
                <a:gd name="T1" fmla="*/ 57 h 227"/>
                <a:gd name="T2" fmla="*/ 208 w 265"/>
                <a:gd name="T3" fmla="*/ 57 h 227"/>
                <a:gd name="T4" fmla="*/ 208 w 265"/>
                <a:gd name="T5" fmla="*/ 38 h 227"/>
                <a:gd name="T6" fmla="*/ 227 w 265"/>
                <a:gd name="T7" fmla="*/ 38 h 227"/>
                <a:gd name="T8" fmla="*/ 227 w 265"/>
                <a:gd name="T9" fmla="*/ 57 h 227"/>
                <a:gd name="T10" fmla="*/ 94 w 265"/>
                <a:gd name="T11" fmla="*/ 189 h 227"/>
                <a:gd name="T12" fmla="*/ 0 w 265"/>
                <a:gd name="T13" fmla="*/ 189 h 227"/>
                <a:gd name="T14" fmla="*/ 0 w 265"/>
                <a:gd name="T15" fmla="*/ 57 h 227"/>
                <a:gd name="T16" fmla="*/ 123 w 265"/>
                <a:gd name="T17" fmla="*/ 57 h 227"/>
                <a:gd name="T18" fmla="*/ 123 w 265"/>
                <a:gd name="T19" fmla="*/ 0 h 227"/>
                <a:gd name="T20" fmla="*/ 265 w 265"/>
                <a:gd name="T21" fmla="*/ 0 h 227"/>
                <a:gd name="T22" fmla="*/ 265 w 265"/>
                <a:gd name="T23" fmla="*/ 227 h 227"/>
                <a:gd name="T24" fmla="*/ 56 w 265"/>
                <a:gd name="T25" fmla="*/ 227 h 227"/>
                <a:gd name="T26" fmla="*/ 56 w 265"/>
                <a:gd name="T27" fmla="*/ 208 h 227"/>
                <a:gd name="T28" fmla="*/ 94 w 265"/>
                <a:gd name="T29" fmla="*/ 208 h 227"/>
                <a:gd name="T30" fmla="*/ 94 w 265"/>
                <a:gd name="T31" fmla="*/ 189 h 227"/>
                <a:gd name="T32" fmla="*/ 246 w 265"/>
                <a:gd name="T33" fmla="*/ 151 h 227"/>
                <a:gd name="T34" fmla="*/ 198 w 265"/>
                <a:gd name="T35" fmla="*/ 151 h 227"/>
                <a:gd name="T36" fmla="*/ 198 w 265"/>
                <a:gd name="T37" fmla="*/ 189 h 227"/>
                <a:gd name="T38" fmla="*/ 113 w 265"/>
                <a:gd name="T39" fmla="*/ 189 h 227"/>
                <a:gd name="T40" fmla="*/ 113 w 265"/>
                <a:gd name="T41" fmla="*/ 208 h 227"/>
                <a:gd name="T42" fmla="*/ 246 w 265"/>
                <a:gd name="T43" fmla="*/ 208 h 227"/>
                <a:gd name="T44" fmla="*/ 246 w 265"/>
                <a:gd name="T45" fmla="*/ 151 h 227"/>
                <a:gd name="T46" fmla="*/ 246 w 265"/>
                <a:gd name="T47" fmla="*/ 94 h 227"/>
                <a:gd name="T48" fmla="*/ 198 w 265"/>
                <a:gd name="T49" fmla="*/ 94 h 227"/>
                <a:gd name="T50" fmla="*/ 198 w 265"/>
                <a:gd name="T51" fmla="*/ 132 h 227"/>
                <a:gd name="T52" fmla="*/ 246 w 265"/>
                <a:gd name="T53" fmla="*/ 132 h 227"/>
                <a:gd name="T54" fmla="*/ 246 w 265"/>
                <a:gd name="T55" fmla="*/ 94 h 227"/>
                <a:gd name="T56" fmla="*/ 142 w 265"/>
                <a:gd name="T57" fmla="*/ 57 h 227"/>
                <a:gd name="T58" fmla="*/ 198 w 265"/>
                <a:gd name="T59" fmla="*/ 57 h 227"/>
                <a:gd name="T60" fmla="*/ 198 w 265"/>
                <a:gd name="T61" fmla="*/ 75 h 227"/>
                <a:gd name="T62" fmla="*/ 246 w 265"/>
                <a:gd name="T63" fmla="*/ 75 h 227"/>
                <a:gd name="T64" fmla="*/ 246 w 265"/>
                <a:gd name="T65" fmla="*/ 19 h 227"/>
                <a:gd name="T66" fmla="*/ 142 w 265"/>
                <a:gd name="T67" fmla="*/ 19 h 227"/>
                <a:gd name="T68" fmla="*/ 142 w 265"/>
                <a:gd name="T69" fmla="*/ 57 h 227"/>
                <a:gd name="T70" fmla="*/ 179 w 265"/>
                <a:gd name="T71" fmla="*/ 170 h 227"/>
                <a:gd name="T72" fmla="*/ 179 w 265"/>
                <a:gd name="T73" fmla="*/ 75 h 227"/>
                <a:gd name="T74" fmla="*/ 19 w 265"/>
                <a:gd name="T75" fmla="*/ 75 h 227"/>
                <a:gd name="T76" fmla="*/ 19 w 265"/>
                <a:gd name="T77" fmla="*/ 170 h 227"/>
                <a:gd name="T78" fmla="*/ 179 w 265"/>
                <a:gd name="T79" fmla="*/ 17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5" h="227">
                  <a:moveTo>
                    <a:pt x="227" y="57"/>
                  </a:moveTo>
                  <a:lnTo>
                    <a:pt x="208" y="57"/>
                  </a:lnTo>
                  <a:lnTo>
                    <a:pt x="208" y="38"/>
                  </a:lnTo>
                  <a:lnTo>
                    <a:pt x="227" y="38"/>
                  </a:lnTo>
                  <a:lnTo>
                    <a:pt x="227" y="57"/>
                  </a:lnTo>
                  <a:close/>
                  <a:moveTo>
                    <a:pt x="94" y="189"/>
                  </a:moveTo>
                  <a:lnTo>
                    <a:pt x="0" y="189"/>
                  </a:lnTo>
                  <a:lnTo>
                    <a:pt x="0" y="57"/>
                  </a:lnTo>
                  <a:lnTo>
                    <a:pt x="123" y="57"/>
                  </a:lnTo>
                  <a:lnTo>
                    <a:pt x="123" y="0"/>
                  </a:lnTo>
                  <a:lnTo>
                    <a:pt x="265" y="0"/>
                  </a:lnTo>
                  <a:lnTo>
                    <a:pt x="265" y="227"/>
                  </a:lnTo>
                  <a:lnTo>
                    <a:pt x="56" y="227"/>
                  </a:lnTo>
                  <a:lnTo>
                    <a:pt x="56" y="208"/>
                  </a:lnTo>
                  <a:lnTo>
                    <a:pt x="94" y="208"/>
                  </a:lnTo>
                  <a:lnTo>
                    <a:pt x="94" y="189"/>
                  </a:lnTo>
                  <a:close/>
                  <a:moveTo>
                    <a:pt x="246" y="151"/>
                  </a:moveTo>
                  <a:lnTo>
                    <a:pt x="198" y="151"/>
                  </a:lnTo>
                  <a:lnTo>
                    <a:pt x="198" y="189"/>
                  </a:lnTo>
                  <a:lnTo>
                    <a:pt x="113" y="189"/>
                  </a:lnTo>
                  <a:lnTo>
                    <a:pt x="113" y="208"/>
                  </a:lnTo>
                  <a:lnTo>
                    <a:pt x="246" y="208"/>
                  </a:lnTo>
                  <a:lnTo>
                    <a:pt x="246" y="151"/>
                  </a:lnTo>
                  <a:close/>
                  <a:moveTo>
                    <a:pt x="246" y="94"/>
                  </a:moveTo>
                  <a:lnTo>
                    <a:pt x="198" y="94"/>
                  </a:lnTo>
                  <a:lnTo>
                    <a:pt x="198" y="132"/>
                  </a:lnTo>
                  <a:lnTo>
                    <a:pt x="246" y="132"/>
                  </a:lnTo>
                  <a:lnTo>
                    <a:pt x="246" y="94"/>
                  </a:lnTo>
                  <a:close/>
                  <a:moveTo>
                    <a:pt x="142" y="57"/>
                  </a:moveTo>
                  <a:lnTo>
                    <a:pt x="198" y="57"/>
                  </a:lnTo>
                  <a:lnTo>
                    <a:pt x="198" y="75"/>
                  </a:lnTo>
                  <a:lnTo>
                    <a:pt x="246" y="75"/>
                  </a:lnTo>
                  <a:lnTo>
                    <a:pt x="246" y="19"/>
                  </a:lnTo>
                  <a:lnTo>
                    <a:pt x="142" y="19"/>
                  </a:lnTo>
                  <a:lnTo>
                    <a:pt x="142" y="57"/>
                  </a:lnTo>
                  <a:close/>
                  <a:moveTo>
                    <a:pt x="179" y="170"/>
                  </a:moveTo>
                  <a:lnTo>
                    <a:pt x="179" y="75"/>
                  </a:lnTo>
                  <a:lnTo>
                    <a:pt x="19" y="75"/>
                  </a:lnTo>
                  <a:lnTo>
                    <a:pt x="19" y="170"/>
                  </a:lnTo>
                  <a:lnTo>
                    <a:pt x="179" y="17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914400">
                <a:defRPr/>
              </a:pPr>
              <a:endParaRPr lang="en-US" sz="1800" dirty="0">
                <a:solidFill>
                  <a:srgbClr val="000000"/>
                </a:solidFill>
                <a:latin typeface="Segoe UI"/>
              </a:endParaRPr>
            </a:p>
          </p:txBody>
        </p:sp>
        <p:sp>
          <p:nvSpPr>
            <p:cNvPr id="109" name="TextBox 108">
              <a:extLst>
                <a:ext uri="{FF2B5EF4-FFF2-40B4-BE49-F238E27FC236}">
                  <a16:creationId xmlns:a16="http://schemas.microsoft.com/office/drawing/2014/main" id="{0C2F4DA2-0844-8D4F-B709-26DB06DE3478}"/>
                </a:ext>
              </a:extLst>
            </p:cNvPr>
            <p:cNvSpPr txBox="1"/>
            <p:nvPr/>
          </p:nvSpPr>
          <p:spPr>
            <a:xfrm>
              <a:off x="8682945" y="5379331"/>
              <a:ext cx="1059906" cy="480131"/>
            </a:xfrm>
            <a:prstGeom prst="rect">
              <a:avLst/>
            </a:prstGeom>
            <a:noFill/>
          </p:spPr>
          <p:txBody>
            <a:bodyPr wrap="none" lIns="89642" tIns="44821" rIns="89642" bIns="44821" rtlCol="0">
              <a:spAutoFit/>
            </a:bodyPr>
            <a:lstStyle>
              <a:defPPr>
                <a:defRPr lang="en-US"/>
              </a:defPPr>
              <a:lvl1pPr algn="ctr" defTabSz="913664">
                <a:lnSpc>
                  <a:spcPct val="90000"/>
                </a:lnSpc>
                <a:defRPr sz="1400" kern="0">
                  <a:gradFill>
                    <a:gsLst>
                      <a:gs pos="0">
                        <a:srgbClr val="FFFFFF"/>
                      </a:gs>
                      <a:gs pos="100000">
                        <a:srgbClr val="FFFFFF"/>
                      </a:gs>
                    </a:gsLst>
                    <a:lin ang="5400000" scaled="1"/>
                  </a:gradFill>
                </a:defRPr>
              </a:lvl1pPr>
            </a:lstStyle>
            <a:p>
              <a:pPr>
                <a:defRPr/>
              </a:pPr>
              <a:r>
                <a:rPr lang="en-US" dirty="0">
                  <a:latin typeface="Segoe UI"/>
                </a:rPr>
                <a:t>Testing in</a:t>
              </a:r>
              <a:br>
                <a:rPr lang="en-US" dirty="0">
                  <a:latin typeface="Segoe UI"/>
                </a:rPr>
              </a:br>
              <a:r>
                <a:rPr lang="en-US" dirty="0">
                  <a:latin typeface="Segoe UI"/>
                </a:rPr>
                <a:t>production</a:t>
              </a:r>
            </a:p>
          </p:txBody>
        </p:sp>
      </p:grpSp>
      <p:grpSp>
        <p:nvGrpSpPr>
          <p:cNvPr id="110" name="Group 109">
            <a:extLst>
              <a:ext uri="{FF2B5EF4-FFF2-40B4-BE49-F238E27FC236}">
                <a16:creationId xmlns:a16="http://schemas.microsoft.com/office/drawing/2014/main" id="{4D1DCD8E-1C7D-0348-9AED-A88EC7B2E82E}"/>
              </a:ext>
            </a:extLst>
          </p:cNvPr>
          <p:cNvGrpSpPr/>
          <p:nvPr/>
        </p:nvGrpSpPr>
        <p:grpSpPr>
          <a:xfrm>
            <a:off x="10473396" y="4529902"/>
            <a:ext cx="1164100" cy="1209676"/>
            <a:chOff x="10596967" y="4649786"/>
            <a:chExt cx="1164100" cy="1209676"/>
          </a:xfrm>
        </p:grpSpPr>
        <p:sp>
          <p:nvSpPr>
            <p:cNvPr id="111" name="Freeform 21">
              <a:extLst>
                <a:ext uri="{FF2B5EF4-FFF2-40B4-BE49-F238E27FC236}">
                  <a16:creationId xmlns:a16="http://schemas.microsoft.com/office/drawing/2014/main" id="{6F12BD3A-E987-244A-B441-26B2D61C1613}"/>
                </a:ext>
              </a:extLst>
            </p:cNvPr>
            <p:cNvSpPr>
              <a:spLocks noChangeAspect="1" noEditPoints="1"/>
            </p:cNvSpPr>
            <p:nvPr/>
          </p:nvSpPr>
          <p:spPr bwMode="auto">
            <a:xfrm>
              <a:off x="10807542" y="4649786"/>
              <a:ext cx="742950" cy="621507"/>
            </a:xfrm>
            <a:custGeom>
              <a:avLst/>
              <a:gdLst>
                <a:gd name="T0" fmla="*/ 95 w 161"/>
                <a:gd name="T1" fmla="*/ 134 h 134"/>
                <a:gd name="T2" fmla="*/ 83 w 161"/>
                <a:gd name="T3" fmla="*/ 123 h 134"/>
                <a:gd name="T4" fmla="*/ 95 w 161"/>
                <a:gd name="T5" fmla="*/ 111 h 134"/>
                <a:gd name="T6" fmla="*/ 106 w 161"/>
                <a:gd name="T7" fmla="*/ 123 h 134"/>
                <a:gd name="T8" fmla="*/ 95 w 161"/>
                <a:gd name="T9" fmla="*/ 134 h 134"/>
                <a:gd name="T10" fmla="*/ 95 w 161"/>
                <a:gd name="T11" fmla="*/ 119 h 134"/>
                <a:gd name="T12" fmla="*/ 91 w 161"/>
                <a:gd name="T13" fmla="*/ 123 h 134"/>
                <a:gd name="T14" fmla="*/ 95 w 161"/>
                <a:gd name="T15" fmla="*/ 126 h 134"/>
                <a:gd name="T16" fmla="*/ 98 w 161"/>
                <a:gd name="T17" fmla="*/ 123 h 134"/>
                <a:gd name="T18" fmla="*/ 95 w 161"/>
                <a:gd name="T19" fmla="*/ 119 h 134"/>
                <a:gd name="T20" fmla="*/ 29 w 161"/>
                <a:gd name="T21" fmla="*/ 134 h 134"/>
                <a:gd name="T22" fmla="*/ 18 w 161"/>
                <a:gd name="T23" fmla="*/ 123 h 134"/>
                <a:gd name="T24" fmla="*/ 29 w 161"/>
                <a:gd name="T25" fmla="*/ 111 h 134"/>
                <a:gd name="T26" fmla="*/ 40 w 161"/>
                <a:gd name="T27" fmla="*/ 123 h 134"/>
                <a:gd name="T28" fmla="*/ 29 w 161"/>
                <a:gd name="T29" fmla="*/ 134 h 134"/>
                <a:gd name="T30" fmla="*/ 29 w 161"/>
                <a:gd name="T31" fmla="*/ 119 h 134"/>
                <a:gd name="T32" fmla="*/ 26 w 161"/>
                <a:gd name="T33" fmla="*/ 123 h 134"/>
                <a:gd name="T34" fmla="*/ 29 w 161"/>
                <a:gd name="T35" fmla="*/ 126 h 134"/>
                <a:gd name="T36" fmla="*/ 32 w 161"/>
                <a:gd name="T37" fmla="*/ 123 h 134"/>
                <a:gd name="T38" fmla="*/ 29 w 161"/>
                <a:gd name="T39" fmla="*/ 119 h 134"/>
                <a:gd name="T40" fmla="*/ 130 w 161"/>
                <a:gd name="T41" fmla="*/ 0 h 134"/>
                <a:gd name="T42" fmla="*/ 126 w 161"/>
                <a:gd name="T43" fmla="*/ 15 h 134"/>
                <a:gd name="T44" fmla="*/ 0 w 161"/>
                <a:gd name="T45" fmla="*/ 15 h 134"/>
                <a:gd name="T46" fmla="*/ 16 w 161"/>
                <a:gd name="T47" fmla="*/ 86 h 134"/>
                <a:gd name="T48" fmla="*/ 109 w 161"/>
                <a:gd name="T49" fmla="*/ 86 h 134"/>
                <a:gd name="T50" fmla="*/ 105 w 161"/>
                <a:gd name="T51" fmla="*/ 100 h 134"/>
                <a:gd name="T52" fmla="*/ 14 w 161"/>
                <a:gd name="T53" fmla="*/ 100 h 134"/>
                <a:gd name="T54" fmla="*/ 14 w 161"/>
                <a:gd name="T55" fmla="*/ 108 h 134"/>
                <a:gd name="T56" fmla="*/ 111 w 161"/>
                <a:gd name="T57" fmla="*/ 108 h 134"/>
                <a:gd name="T58" fmla="*/ 136 w 161"/>
                <a:gd name="T59" fmla="*/ 8 h 134"/>
                <a:gd name="T60" fmla="*/ 161 w 161"/>
                <a:gd name="T61" fmla="*/ 8 h 134"/>
                <a:gd name="T62" fmla="*/ 161 w 161"/>
                <a:gd name="T63" fmla="*/ 0 h 134"/>
                <a:gd name="T64" fmla="*/ 130 w 161"/>
                <a:gd name="T65" fmla="*/ 0 h 134"/>
                <a:gd name="T66" fmla="*/ 23 w 161"/>
                <a:gd name="T67" fmla="*/ 78 h 134"/>
                <a:gd name="T68" fmla="*/ 10 w 161"/>
                <a:gd name="T69" fmla="*/ 23 h 134"/>
                <a:gd name="T70" fmla="*/ 124 w 161"/>
                <a:gd name="T71" fmla="*/ 23 h 134"/>
                <a:gd name="T72" fmla="*/ 111 w 161"/>
                <a:gd name="T73" fmla="*/ 78 h 134"/>
                <a:gd name="T74" fmla="*/ 23 w 161"/>
                <a:gd name="T75" fmla="*/ 7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1" h="134">
                  <a:moveTo>
                    <a:pt x="95" y="134"/>
                  </a:moveTo>
                  <a:cubicBezTo>
                    <a:pt x="88" y="134"/>
                    <a:pt x="83" y="129"/>
                    <a:pt x="83" y="123"/>
                  </a:cubicBezTo>
                  <a:cubicBezTo>
                    <a:pt x="83" y="116"/>
                    <a:pt x="88" y="111"/>
                    <a:pt x="95" y="111"/>
                  </a:cubicBezTo>
                  <a:cubicBezTo>
                    <a:pt x="101" y="111"/>
                    <a:pt x="106" y="116"/>
                    <a:pt x="106" y="123"/>
                  </a:cubicBezTo>
                  <a:cubicBezTo>
                    <a:pt x="106" y="129"/>
                    <a:pt x="101" y="134"/>
                    <a:pt x="95" y="134"/>
                  </a:cubicBezTo>
                  <a:close/>
                  <a:moveTo>
                    <a:pt x="95" y="119"/>
                  </a:moveTo>
                  <a:cubicBezTo>
                    <a:pt x="93" y="119"/>
                    <a:pt x="91" y="121"/>
                    <a:pt x="91" y="123"/>
                  </a:cubicBezTo>
                  <a:cubicBezTo>
                    <a:pt x="91" y="125"/>
                    <a:pt x="93" y="126"/>
                    <a:pt x="95" y="126"/>
                  </a:cubicBezTo>
                  <a:cubicBezTo>
                    <a:pt x="96" y="126"/>
                    <a:pt x="98" y="125"/>
                    <a:pt x="98" y="123"/>
                  </a:cubicBezTo>
                  <a:cubicBezTo>
                    <a:pt x="98" y="121"/>
                    <a:pt x="96" y="119"/>
                    <a:pt x="95" y="119"/>
                  </a:cubicBezTo>
                  <a:close/>
                  <a:moveTo>
                    <a:pt x="29" y="134"/>
                  </a:moveTo>
                  <a:cubicBezTo>
                    <a:pt x="23" y="134"/>
                    <a:pt x="18" y="129"/>
                    <a:pt x="18" y="123"/>
                  </a:cubicBezTo>
                  <a:cubicBezTo>
                    <a:pt x="18" y="116"/>
                    <a:pt x="23" y="111"/>
                    <a:pt x="29" y="111"/>
                  </a:cubicBezTo>
                  <a:cubicBezTo>
                    <a:pt x="35" y="111"/>
                    <a:pt x="40" y="116"/>
                    <a:pt x="40" y="123"/>
                  </a:cubicBezTo>
                  <a:cubicBezTo>
                    <a:pt x="40" y="129"/>
                    <a:pt x="35" y="134"/>
                    <a:pt x="29" y="134"/>
                  </a:cubicBezTo>
                  <a:close/>
                  <a:moveTo>
                    <a:pt x="29" y="119"/>
                  </a:moveTo>
                  <a:cubicBezTo>
                    <a:pt x="27" y="119"/>
                    <a:pt x="26" y="121"/>
                    <a:pt x="26" y="123"/>
                  </a:cubicBezTo>
                  <a:cubicBezTo>
                    <a:pt x="26" y="125"/>
                    <a:pt x="27" y="126"/>
                    <a:pt x="29" y="126"/>
                  </a:cubicBezTo>
                  <a:cubicBezTo>
                    <a:pt x="31" y="126"/>
                    <a:pt x="32" y="125"/>
                    <a:pt x="32" y="123"/>
                  </a:cubicBezTo>
                  <a:cubicBezTo>
                    <a:pt x="32" y="121"/>
                    <a:pt x="31" y="119"/>
                    <a:pt x="29" y="119"/>
                  </a:cubicBezTo>
                  <a:close/>
                  <a:moveTo>
                    <a:pt x="130" y="0"/>
                  </a:moveTo>
                  <a:cubicBezTo>
                    <a:pt x="126" y="15"/>
                    <a:pt x="126" y="15"/>
                    <a:pt x="126" y="15"/>
                  </a:cubicBezTo>
                  <a:cubicBezTo>
                    <a:pt x="0" y="15"/>
                    <a:pt x="0" y="15"/>
                    <a:pt x="0" y="15"/>
                  </a:cubicBezTo>
                  <a:cubicBezTo>
                    <a:pt x="16" y="86"/>
                    <a:pt x="16" y="86"/>
                    <a:pt x="16" y="86"/>
                  </a:cubicBezTo>
                  <a:cubicBezTo>
                    <a:pt x="109" y="86"/>
                    <a:pt x="109" y="86"/>
                    <a:pt x="109" y="86"/>
                  </a:cubicBezTo>
                  <a:cubicBezTo>
                    <a:pt x="105" y="100"/>
                    <a:pt x="105" y="100"/>
                    <a:pt x="105" y="100"/>
                  </a:cubicBezTo>
                  <a:cubicBezTo>
                    <a:pt x="14" y="100"/>
                    <a:pt x="14" y="100"/>
                    <a:pt x="14" y="100"/>
                  </a:cubicBezTo>
                  <a:cubicBezTo>
                    <a:pt x="14" y="108"/>
                    <a:pt x="14" y="108"/>
                    <a:pt x="14" y="108"/>
                  </a:cubicBezTo>
                  <a:cubicBezTo>
                    <a:pt x="111" y="108"/>
                    <a:pt x="111" y="108"/>
                    <a:pt x="111" y="108"/>
                  </a:cubicBezTo>
                  <a:cubicBezTo>
                    <a:pt x="136" y="8"/>
                    <a:pt x="136" y="8"/>
                    <a:pt x="136" y="8"/>
                  </a:cubicBezTo>
                  <a:cubicBezTo>
                    <a:pt x="161" y="8"/>
                    <a:pt x="161" y="8"/>
                    <a:pt x="161" y="8"/>
                  </a:cubicBezTo>
                  <a:cubicBezTo>
                    <a:pt x="161" y="0"/>
                    <a:pt x="161" y="0"/>
                    <a:pt x="161" y="0"/>
                  </a:cubicBezTo>
                  <a:lnTo>
                    <a:pt x="130" y="0"/>
                  </a:lnTo>
                  <a:close/>
                  <a:moveTo>
                    <a:pt x="23" y="78"/>
                  </a:moveTo>
                  <a:cubicBezTo>
                    <a:pt x="10" y="23"/>
                    <a:pt x="10" y="23"/>
                    <a:pt x="10" y="23"/>
                  </a:cubicBezTo>
                  <a:cubicBezTo>
                    <a:pt x="124" y="23"/>
                    <a:pt x="124" y="23"/>
                    <a:pt x="124" y="23"/>
                  </a:cubicBezTo>
                  <a:cubicBezTo>
                    <a:pt x="111" y="78"/>
                    <a:pt x="111" y="78"/>
                    <a:pt x="111" y="78"/>
                  </a:cubicBezTo>
                  <a:lnTo>
                    <a:pt x="23" y="78"/>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914400">
                <a:defRPr/>
              </a:pPr>
              <a:endParaRPr lang="en-US" sz="1800" dirty="0">
                <a:solidFill>
                  <a:srgbClr val="000000"/>
                </a:solidFill>
                <a:latin typeface="Segoe UI"/>
              </a:endParaRPr>
            </a:p>
          </p:txBody>
        </p:sp>
        <p:sp>
          <p:nvSpPr>
            <p:cNvPr id="112" name="TextBox 111">
              <a:extLst>
                <a:ext uri="{FF2B5EF4-FFF2-40B4-BE49-F238E27FC236}">
                  <a16:creationId xmlns:a16="http://schemas.microsoft.com/office/drawing/2014/main" id="{AB3E2B40-E8EC-0C4E-BF8C-AC98C6D92D9C}"/>
                </a:ext>
              </a:extLst>
            </p:cNvPr>
            <p:cNvSpPr txBox="1"/>
            <p:nvPr/>
          </p:nvSpPr>
          <p:spPr>
            <a:xfrm>
              <a:off x="10596967" y="5379331"/>
              <a:ext cx="1164100" cy="480131"/>
            </a:xfrm>
            <a:prstGeom prst="rect">
              <a:avLst/>
            </a:prstGeom>
            <a:noFill/>
          </p:spPr>
          <p:txBody>
            <a:bodyPr wrap="none" lIns="89642" tIns="44821" rIns="89642" bIns="44821" rtlCol="0">
              <a:spAutoFit/>
            </a:bodyPr>
            <a:lstStyle>
              <a:defPPr>
                <a:defRPr lang="en-US"/>
              </a:defPPr>
              <a:lvl1pPr algn="ctr" defTabSz="913664">
                <a:lnSpc>
                  <a:spcPct val="90000"/>
                </a:lnSpc>
                <a:defRPr sz="1400" kern="0">
                  <a:gradFill>
                    <a:gsLst>
                      <a:gs pos="0">
                        <a:srgbClr val="FFFFFF"/>
                      </a:gs>
                      <a:gs pos="100000">
                        <a:srgbClr val="FFFFFF"/>
                      </a:gs>
                    </a:gsLst>
                    <a:lin ang="5400000" scaled="1"/>
                  </a:gradFill>
                </a:defRPr>
              </a:lvl1pPr>
            </a:lstStyle>
            <a:p>
              <a:pPr>
                <a:defRPr/>
              </a:pPr>
              <a:r>
                <a:rPr lang="en-US" dirty="0">
                  <a:latin typeface="Segoe UI"/>
                </a:rPr>
                <a:t>App gallery</a:t>
              </a:r>
              <a:br>
                <a:rPr lang="en-US" dirty="0">
                  <a:latin typeface="Segoe UI"/>
                </a:rPr>
              </a:br>
              <a:r>
                <a:rPr lang="en-US" dirty="0">
                  <a:latin typeface="Segoe UI"/>
                </a:rPr>
                <a:t>marketplace</a:t>
              </a:r>
            </a:p>
          </p:txBody>
        </p:sp>
      </p:grpSp>
      <p:grpSp>
        <p:nvGrpSpPr>
          <p:cNvPr id="113" name="Group 112">
            <a:extLst>
              <a:ext uri="{FF2B5EF4-FFF2-40B4-BE49-F238E27FC236}">
                <a16:creationId xmlns:a16="http://schemas.microsoft.com/office/drawing/2014/main" id="{FAE15CAD-67DE-E643-9356-E79C44796EE9}"/>
              </a:ext>
            </a:extLst>
          </p:cNvPr>
          <p:cNvGrpSpPr/>
          <p:nvPr/>
        </p:nvGrpSpPr>
        <p:grpSpPr>
          <a:xfrm>
            <a:off x="391222" y="2550029"/>
            <a:ext cx="1483098" cy="1307481"/>
            <a:chOff x="514792" y="2669912"/>
            <a:chExt cx="1483098" cy="1307481"/>
          </a:xfrm>
        </p:grpSpPr>
        <p:sp>
          <p:nvSpPr>
            <p:cNvPr id="114" name="Freeform 90">
              <a:extLst>
                <a:ext uri="{FF2B5EF4-FFF2-40B4-BE49-F238E27FC236}">
                  <a16:creationId xmlns:a16="http://schemas.microsoft.com/office/drawing/2014/main" id="{D07F5E0B-4A7C-0144-9E70-F7E6F1F56863}"/>
                </a:ext>
              </a:extLst>
            </p:cNvPr>
            <p:cNvSpPr>
              <a:spLocks noChangeAspect="1" noEditPoints="1"/>
            </p:cNvSpPr>
            <p:nvPr/>
          </p:nvSpPr>
          <p:spPr bwMode="auto">
            <a:xfrm>
              <a:off x="895581" y="2669912"/>
              <a:ext cx="721520" cy="721520"/>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115 w 128"/>
                <a:gd name="T11" fmla="*/ 40 h 128"/>
                <a:gd name="T12" fmla="*/ 90 w 128"/>
                <a:gd name="T13" fmla="*/ 40 h 128"/>
                <a:gd name="T14" fmla="*/ 79 w 128"/>
                <a:gd name="T15" fmla="*/ 11 h 128"/>
                <a:gd name="T16" fmla="*/ 115 w 128"/>
                <a:gd name="T17" fmla="*/ 40 h 128"/>
                <a:gd name="T18" fmla="*/ 120 w 128"/>
                <a:gd name="T19" fmla="*/ 64 h 128"/>
                <a:gd name="T20" fmla="*/ 118 w 128"/>
                <a:gd name="T21" fmla="*/ 80 h 128"/>
                <a:gd name="T22" fmla="*/ 91 w 128"/>
                <a:gd name="T23" fmla="*/ 80 h 128"/>
                <a:gd name="T24" fmla="*/ 91 w 128"/>
                <a:gd name="T25" fmla="*/ 64 h 128"/>
                <a:gd name="T26" fmla="*/ 91 w 128"/>
                <a:gd name="T27" fmla="*/ 48 h 128"/>
                <a:gd name="T28" fmla="*/ 118 w 128"/>
                <a:gd name="T29" fmla="*/ 48 h 128"/>
                <a:gd name="T30" fmla="*/ 120 w 128"/>
                <a:gd name="T31" fmla="*/ 64 h 128"/>
                <a:gd name="T32" fmla="*/ 64 w 128"/>
                <a:gd name="T33" fmla="*/ 120 h 128"/>
                <a:gd name="T34" fmla="*/ 47 w 128"/>
                <a:gd name="T35" fmla="*/ 88 h 128"/>
                <a:gd name="T36" fmla="*/ 81 w 128"/>
                <a:gd name="T37" fmla="*/ 88 h 128"/>
                <a:gd name="T38" fmla="*/ 64 w 128"/>
                <a:gd name="T39" fmla="*/ 120 h 128"/>
                <a:gd name="T40" fmla="*/ 46 w 128"/>
                <a:gd name="T41" fmla="*/ 80 h 128"/>
                <a:gd name="T42" fmla="*/ 45 w 128"/>
                <a:gd name="T43" fmla="*/ 64 h 128"/>
                <a:gd name="T44" fmla="*/ 46 w 128"/>
                <a:gd name="T45" fmla="*/ 48 h 128"/>
                <a:gd name="T46" fmla="*/ 83 w 128"/>
                <a:gd name="T47" fmla="*/ 48 h 128"/>
                <a:gd name="T48" fmla="*/ 83 w 128"/>
                <a:gd name="T49" fmla="*/ 64 h 128"/>
                <a:gd name="T50" fmla="*/ 83 w 128"/>
                <a:gd name="T51" fmla="*/ 80 h 128"/>
                <a:gd name="T52" fmla="*/ 46 w 128"/>
                <a:gd name="T53" fmla="*/ 80 h 128"/>
                <a:gd name="T54" fmla="*/ 8 w 128"/>
                <a:gd name="T55" fmla="*/ 64 h 128"/>
                <a:gd name="T56" fmla="*/ 11 w 128"/>
                <a:gd name="T57" fmla="*/ 48 h 128"/>
                <a:gd name="T58" fmla="*/ 38 w 128"/>
                <a:gd name="T59" fmla="*/ 48 h 128"/>
                <a:gd name="T60" fmla="*/ 37 w 128"/>
                <a:gd name="T61" fmla="*/ 64 h 128"/>
                <a:gd name="T62" fmla="*/ 38 w 128"/>
                <a:gd name="T63" fmla="*/ 80 h 128"/>
                <a:gd name="T64" fmla="*/ 11 w 128"/>
                <a:gd name="T65" fmla="*/ 80 h 128"/>
                <a:gd name="T66" fmla="*/ 8 w 128"/>
                <a:gd name="T67" fmla="*/ 64 h 128"/>
                <a:gd name="T68" fmla="*/ 64 w 128"/>
                <a:gd name="T69" fmla="*/ 8 h 128"/>
                <a:gd name="T70" fmla="*/ 81 w 128"/>
                <a:gd name="T71" fmla="*/ 40 h 128"/>
                <a:gd name="T72" fmla="*/ 47 w 128"/>
                <a:gd name="T73" fmla="*/ 40 h 128"/>
                <a:gd name="T74" fmla="*/ 64 w 128"/>
                <a:gd name="T75" fmla="*/ 8 h 128"/>
                <a:gd name="T76" fmla="*/ 49 w 128"/>
                <a:gd name="T77" fmla="*/ 11 h 128"/>
                <a:gd name="T78" fmla="*/ 39 w 128"/>
                <a:gd name="T79" fmla="*/ 40 h 128"/>
                <a:gd name="T80" fmla="*/ 14 w 128"/>
                <a:gd name="T81" fmla="*/ 40 h 128"/>
                <a:gd name="T82" fmla="*/ 49 w 128"/>
                <a:gd name="T83" fmla="*/ 11 h 128"/>
                <a:gd name="T84" fmla="*/ 14 w 128"/>
                <a:gd name="T85" fmla="*/ 88 h 128"/>
                <a:gd name="T86" fmla="*/ 39 w 128"/>
                <a:gd name="T87" fmla="*/ 88 h 128"/>
                <a:gd name="T88" fmla="*/ 49 w 128"/>
                <a:gd name="T89" fmla="*/ 118 h 128"/>
                <a:gd name="T90" fmla="*/ 14 w 128"/>
                <a:gd name="T91" fmla="*/ 88 h 128"/>
                <a:gd name="T92" fmla="*/ 79 w 128"/>
                <a:gd name="T93" fmla="*/ 118 h 128"/>
                <a:gd name="T94" fmla="*/ 90 w 128"/>
                <a:gd name="T95" fmla="*/ 88 h 128"/>
                <a:gd name="T96" fmla="*/ 115 w 128"/>
                <a:gd name="T97" fmla="*/ 88 h 128"/>
                <a:gd name="T98" fmla="*/ 79 w 128"/>
                <a:gd name="T9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8" h="128">
                  <a:moveTo>
                    <a:pt x="64" y="0"/>
                  </a:moveTo>
                  <a:cubicBezTo>
                    <a:pt x="29" y="0"/>
                    <a:pt x="0" y="29"/>
                    <a:pt x="0" y="64"/>
                  </a:cubicBezTo>
                  <a:cubicBezTo>
                    <a:pt x="0" y="100"/>
                    <a:pt x="29" y="128"/>
                    <a:pt x="64" y="128"/>
                  </a:cubicBezTo>
                  <a:cubicBezTo>
                    <a:pt x="100" y="128"/>
                    <a:pt x="128" y="100"/>
                    <a:pt x="128" y="64"/>
                  </a:cubicBezTo>
                  <a:cubicBezTo>
                    <a:pt x="128" y="29"/>
                    <a:pt x="100" y="0"/>
                    <a:pt x="64" y="0"/>
                  </a:cubicBezTo>
                  <a:moveTo>
                    <a:pt x="115" y="40"/>
                  </a:moveTo>
                  <a:cubicBezTo>
                    <a:pt x="90" y="40"/>
                    <a:pt x="90" y="40"/>
                    <a:pt x="90" y="40"/>
                  </a:cubicBezTo>
                  <a:cubicBezTo>
                    <a:pt x="88" y="29"/>
                    <a:pt x="84" y="18"/>
                    <a:pt x="79" y="11"/>
                  </a:cubicBezTo>
                  <a:cubicBezTo>
                    <a:pt x="95" y="15"/>
                    <a:pt x="108" y="26"/>
                    <a:pt x="115" y="40"/>
                  </a:cubicBezTo>
                  <a:moveTo>
                    <a:pt x="120" y="64"/>
                  </a:moveTo>
                  <a:cubicBezTo>
                    <a:pt x="120" y="70"/>
                    <a:pt x="120" y="75"/>
                    <a:pt x="118" y="80"/>
                  </a:cubicBezTo>
                  <a:cubicBezTo>
                    <a:pt x="91" y="80"/>
                    <a:pt x="91" y="80"/>
                    <a:pt x="91" y="80"/>
                  </a:cubicBezTo>
                  <a:cubicBezTo>
                    <a:pt x="91" y="75"/>
                    <a:pt x="91" y="70"/>
                    <a:pt x="91" y="64"/>
                  </a:cubicBezTo>
                  <a:cubicBezTo>
                    <a:pt x="91" y="59"/>
                    <a:pt x="91" y="54"/>
                    <a:pt x="91" y="48"/>
                  </a:cubicBezTo>
                  <a:cubicBezTo>
                    <a:pt x="118" y="48"/>
                    <a:pt x="118" y="48"/>
                    <a:pt x="118" y="48"/>
                  </a:cubicBezTo>
                  <a:cubicBezTo>
                    <a:pt x="120" y="53"/>
                    <a:pt x="120" y="59"/>
                    <a:pt x="120" y="64"/>
                  </a:cubicBezTo>
                  <a:moveTo>
                    <a:pt x="64" y="120"/>
                  </a:moveTo>
                  <a:cubicBezTo>
                    <a:pt x="58" y="120"/>
                    <a:pt x="51" y="108"/>
                    <a:pt x="47" y="88"/>
                  </a:cubicBezTo>
                  <a:cubicBezTo>
                    <a:pt x="81" y="88"/>
                    <a:pt x="81" y="88"/>
                    <a:pt x="81" y="88"/>
                  </a:cubicBezTo>
                  <a:cubicBezTo>
                    <a:pt x="78" y="108"/>
                    <a:pt x="71" y="120"/>
                    <a:pt x="64" y="120"/>
                  </a:cubicBezTo>
                  <a:moveTo>
                    <a:pt x="46" y="80"/>
                  </a:moveTo>
                  <a:cubicBezTo>
                    <a:pt x="46" y="75"/>
                    <a:pt x="45" y="70"/>
                    <a:pt x="45" y="64"/>
                  </a:cubicBezTo>
                  <a:cubicBezTo>
                    <a:pt x="45" y="59"/>
                    <a:pt x="46" y="53"/>
                    <a:pt x="46" y="48"/>
                  </a:cubicBezTo>
                  <a:cubicBezTo>
                    <a:pt x="83" y="48"/>
                    <a:pt x="83" y="48"/>
                    <a:pt x="83" y="48"/>
                  </a:cubicBezTo>
                  <a:cubicBezTo>
                    <a:pt x="83" y="53"/>
                    <a:pt x="83" y="59"/>
                    <a:pt x="83" y="64"/>
                  </a:cubicBezTo>
                  <a:cubicBezTo>
                    <a:pt x="83" y="70"/>
                    <a:pt x="83" y="75"/>
                    <a:pt x="83" y="80"/>
                  </a:cubicBezTo>
                  <a:lnTo>
                    <a:pt x="46" y="80"/>
                  </a:lnTo>
                  <a:close/>
                  <a:moveTo>
                    <a:pt x="8" y="64"/>
                  </a:moveTo>
                  <a:cubicBezTo>
                    <a:pt x="8" y="59"/>
                    <a:pt x="9" y="53"/>
                    <a:pt x="11" y="48"/>
                  </a:cubicBezTo>
                  <a:cubicBezTo>
                    <a:pt x="38" y="48"/>
                    <a:pt x="38" y="48"/>
                    <a:pt x="38" y="48"/>
                  </a:cubicBezTo>
                  <a:cubicBezTo>
                    <a:pt x="38" y="54"/>
                    <a:pt x="37" y="59"/>
                    <a:pt x="37" y="64"/>
                  </a:cubicBezTo>
                  <a:cubicBezTo>
                    <a:pt x="37" y="70"/>
                    <a:pt x="38" y="75"/>
                    <a:pt x="38" y="80"/>
                  </a:cubicBezTo>
                  <a:cubicBezTo>
                    <a:pt x="11" y="80"/>
                    <a:pt x="11" y="80"/>
                    <a:pt x="11" y="80"/>
                  </a:cubicBezTo>
                  <a:cubicBezTo>
                    <a:pt x="9" y="75"/>
                    <a:pt x="8" y="70"/>
                    <a:pt x="8" y="64"/>
                  </a:cubicBezTo>
                  <a:moveTo>
                    <a:pt x="64" y="8"/>
                  </a:moveTo>
                  <a:cubicBezTo>
                    <a:pt x="71" y="8"/>
                    <a:pt x="78" y="21"/>
                    <a:pt x="81" y="40"/>
                  </a:cubicBezTo>
                  <a:cubicBezTo>
                    <a:pt x="47" y="40"/>
                    <a:pt x="47" y="40"/>
                    <a:pt x="47" y="40"/>
                  </a:cubicBezTo>
                  <a:cubicBezTo>
                    <a:pt x="51" y="21"/>
                    <a:pt x="58" y="8"/>
                    <a:pt x="64" y="8"/>
                  </a:cubicBezTo>
                  <a:moveTo>
                    <a:pt x="49" y="11"/>
                  </a:moveTo>
                  <a:cubicBezTo>
                    <a:pt x="45" y="18"/>
                    <a:pt x="41" y="29"/>
                    <a:pt x="39" y="40"/>
                  </a:cubicBezTo>
                  <a:cubicBezTo>
                    <a:pt x="14" y="40"/>
                    <a:pt x="14" y="40"/>
                    <a:pt x="14" y="40"/>
                  </a:cubicBezTo>
                  <a:cubicBezTo>
                    <a:pt x="21" y="26"/>
                    <a:pt x="34" y="15"/>
                    <a:pt x="49" y="11"/>
                  </a:cubicBezTo>
                  <a:moveTo>
                    <a:pt x="14" y="88"/>
                  </a:moveTo>
                  <a:cubicBezTo>
                    <a:pt x="39" y="88"/>
                    <a:pt x="39" y="88"/>
                    <a:pt x="39" y="88"/>
                  </a:cubicBezTo>
                  <a:cubicBezTo>
                    <a:pt x="41" y="100"/>
                    <a:pt x="45" y="111"/>
                    <a:pt x="49" y="118"/>
                  </a:cubicBezTo>
                  <a:cubicBezTo>
                    <a:pt x="34" y="114"/>
                    <a:pt x="21" y="103"/>
                    <a:pt x="14" y="88"/>
                  </a:cubicBezTo>
                  <a:moveTo>
                    <a:pt x="79" y="118"/>
                  </a:moveTo>
                  <a:cubicBezTo>
                    <a:pt x="84" y="111"/>
                    <a:pt x="88" y="100"/>
                    <a:pt x="90" y="88"/>
                  </a:cubicBezTo>
                  <a:cubicBezTo>
                    <a:pt x="115" y="88"/>
                    <a:pt x="115" y="88"/>
                    <a:pt x="115" y="88"/>
                  </a:cubicBezTo>
                  <a:cubicBezTo>
                    <a:pt x="108" y="103"/>
                    <a:pt x="95" y="114"/>
                    <a:pt x="79" y="118"/>
                  </a:cubicBezTo>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914400">
                <a:defRPr/>
              </a:pPr>
              <a:endParaRPr lang="en-US" sz="1800" dirty="0">
                <a:solidFill>
                  <a:srgbClr val="000000"/>
                </a:solidFill>
                <a:latin typeface="Segoe UI"/>
              </a:endParaRPr>
            </a:p>
          </p:txBody>
        </p:sp>
        <p:sp>
          <p:nvSpPr>
            <p:cNvPr id="115" name="TextBox 114">
              <a:extLst>
                <a:ext uri="{FF2B5EF4-FFF2-40B4-BE49-F238E27FC236}">
                  <a16:creationId xmlns:a16="http://schemas.microsoft.com/office/drawing/2014/main" id="{AA0D3A5C-D861-8C45-A064-552B82219619}"/>
                </a:ext>
              </a:extLst>
            </p:cNvPr>
            <p:cNvSpPr txBox="1"/>
            <p:nvPr/>
          </p:nvSpPr>
          <p:spPr>
            <a:xfrm>
              <a:off x="514792" y="3497262"/>
              <a:ext cx="1483098" cy="480131"/>
            </a:xfrm>
            <a:prstGeom prst="rect">
              <a:avLst/>
            </a:prstGeom>
            <a:noFill/>
          </p:spPr>
          <p:txBody>
            <a:bodyPr wrap="none" lIns="89642" tIns="44821" rIns="89642" bIns="44821" rtlCol="0">
              <a:spAutoFit/>
            </a:bodyPr>
            <a:lstStyle/>
            <a:p>
              <a:pPr algn="ctr" defTabSz="895665">
                <a:lnSpc>
                  <a:spcPct val="90000"/>
                </a:lnSpc>
                <a:defRPr/>
              </a:pPr>
              <a:r>
                <a:rPr lang="en-US" sz="1400" kern="0" dirty="0">
                  <a:gradFill>
                    <a:gsLst>
                      <a:gs pos="0">
                        <a:srgbClr val="FFFFFF"/>
                      </a:gs>
                      <a:gs pos="100000">
                        <a:srgbClr val="FFFFFF"/>
                      </a:gs>
                    </a:gsLst>
                    <a:lin ang="5400000" scaled="1"/>
                  </a:gradFill>
                  <a:latin typeface="Segoe UI"/>
                </a:rPr>
                <a:t>Global data</a:t>
              </a:r>
              <a:br>
                <a:rPr lang="en-US" sz="1400" kern="0" dirty="0">
                  <a:gradFill>
                    <a:gsLst>
                      <a:gs pos="0">
                        <a:srgbClr val="FFFFFF"/>
                      </a:gs>
                      <a:gs pos="100000">
                        <a:srgbClr val="FFFFFF"/>
                      </a:gs>
                    </a:gsLst>
                    <a:lin ang="5400000" scaled="1"/>
                  </a:gradFill>
                  <a:latin typeface="Segoe UI"/>
                </a:rPr>
              </a:br>
              <a:r>
                <a:rPr lang="en-US" sz="1400" kern="0" dirty="0">
                  <a:gradFill>
                    <a:gsLst>
                      <a:gs pos="0">
                        <a:srgbClr val="FFFFFF"/>
                      </a:gs>
                      <a:gs pos="100000">
                        <a:srgbClr val="FFFFFF"/>
                      </a:gs>
                    </a:gsLst>
                    <a:lin ang="5400000" scaled="1"/>
                  </a:gradFill>
                  <a:latin typeface="Segoe UI"/>
                </a:rPr>
                <a:t>center footprint </a:t>
              </a:r>
            </a:p>
          </p:txBody>
        </p:sp>
      </p:grpSp>
      <p:grpSp>
        <p:nvGrpSpPr>
          <p:cNvPr id="116" name="Group 115">
            <a:extLst>
              <a:ext uri="{FF2B5EF4-FFF2-40B4-BE49-F238E27FC236}">
                <a16:creationId xmlns:a16="http://schemas.microsoft.com/office/drawing/2014/main" id="{D18BDB42-901B-6A4A-88BB-AEC8A47FDD11}"/>
              </a:ext>
            </a:extLst>
          </p:cNvPr>
          <p:cNvGrpSpPr/>
          <p:nvPr/>
        </p:nvGrpSpPr>
        <p:grpSpPr>
          <a:xfrm>
            <a:off x="2368442" y="2636469"/>
            <a:ext cx="1454245" cy="1027142"/>
            <a:chOff x="2492013" y="2756352"/>
            <a:chExt cx="1454245" cy="1027142"/>
          </a:xfrm>
        </p:grpSpPr>
        <p:sp>
          <p:nvSpPr>
            <p:cNvPr id="117" name="Freeform 9">
              <a:extLst>
                <a:ext uri="{FF2B5EF4-FFF2-40B4-BE49-F238E27FC236}">
                  <a16:creationId xmlns:a16="http://schemas.microsoft.com/office/drawing/2014/main" id="{8DC1951C-17C8-D34B-BDDF-B5E9B8ED7C83}"/>
                </a:ext>
              </a:extLst>
            </p:cNvPr>
            <p:cNvSpPr>
              <a:spLocks noChangeAspect="1" noEditPoints="1"/>
            </p:cNvSpPr>
            <p:nvPr/>
          </p:nvSpPr>
          <p:spPr bwMode="auto">
            <a:xfrm>
              <a:off x="2826574" y="2756352"/>
              <a:ext cx="785123" cy="548640"/>
            </a:xfrm>
            <a:custGeom>
              <a:avLst/>
              <a:gdLst>
                <a:gd name="T0" fmla="*/ 28 w 128"/>
                <a:gd name="T1" fmla="*/ 88 h 88"/>
                <a:gd name="T2" fmla="*/ 94 w 128"/>
                <a:gd name="T3" fmla="*/ 88 h 88"/>
                <a:gd name="T4" fmla="*/ 128 w 128"/>
                <a:gd name="T5" fmla="*/ 54 h 88"/>
                <a:gd name="T6" fmla="*/ 96 w 128"/>
                <a:gd name="T7" fmla="*/ 20 h 88"/>
                <a:gd name="T8" fmla="*/ 64 w 128"/>
                <a:gd name="T9" fmla="*/ 0 h 88"/>
                <a:gd name="T10" fmla="*/ 28 w 128"/>
                <a:gd name="T11" fmla="*/ 32 h 88"/>
                <a:gd name="T12" fmla="*/ 28 w 128"/>
                <a:gd name="T13" fmla="*/ 32 h 88"/>
                <a:gd name="T14" fmla="*/ 0 w 128"/>
                <a:gd name="T15" fmla="*/ 60 h 88"/>
                <a:gd name="T16" fmla="*/ 28 w 128"/>
                <a:gd name="T17" fmla="*/ 88 h 88"/>
                <a:gd name="T18" fmla="*/ 28 w 128"/>
                <a:gd name="T19" fmla="*/ 40 h 88"/>
                <a:gd name="T20" fmla="*/ 31 w 128"/>
                <a:gd name="T21" fmla="*/ 40 h 88"/>
                <a:gd name="T22" fmla="*/ 36 w 128"/>
                <a:gd name="T23" fmla="*/ 41 h 88"/>
                <a:gd name="T24" fmla="*/ 36 w 128"/>
                <a:gd name="T25" fmla="*/ 36 h 88"/>
                <a:gd name="T26" fmla="*/ 64 w 128"/>
                <a:gd name="T27" fmla="*/ 8 h 88"/>
                <a:gd name="T28" fmla="*/ 90 w 128"/>
                <a:gd name="T29" fmla="*/ 26 h 88"/>
                <a:gd name="T30" fmla="*/ 91 w 128"/>
                <a:gd name="T31" fmla="*/ 28 h 88"/>
                <a:gd name="T32" fmla="*/ 94 w 128"/>
                <a:gd name="T33" fmla="*/ 28 h 88"/>
                <a:gd name="T34" fmla="*/ 120 w 128"/>
                <a:gd name="T35" fmla="*/ 54 h 88"/>
                <a:gd name="T36" fmla="*/ 94 w 128"/>
                <a:gd name="T37" fmla="*/ 80 h 88"/>
                <a:gd name="T38" fmla="*/ 28 w 128"/>
                <a:gd name="T39" fmla="*/ 80 h 88"/>
                <a:gd name="T40" fmla="*/ 8 w 128"/>
                <a:gd name="T41" fmla="*/ 60 h 88"/>
                <a:gd name="T42" fmla="*/ 28 w 128"/>
                <a:gd name="T43" fmla="*/ 40 h 88"/>
                <a:gd name="T44" fmla="*/ 38 w 128"/>
                <a:gd name="T45" fmla="*/ 80 h 88"/>
                <a:gd name="T46" fmla="*/ 33 w 128"/>
                <a:gd name="T47" fmla="*/ 74 h 88"/>
                <a:gd name="T48" fmla="*/ 38 w 128"/>
                <a:gd name="T49" fmla="*/ 69 h 88"/>
                <a:gd name="T50" fmla="*/ 43 w 128"/>
                <a:gd name="T51" fmla="*/ 75 h 88"/>
                <a:gd name="T52" fmla="*/ 38 w 128"/>
                <a:gd name="T53" fmla="*/ 80 h 88"/>
                <a:gd name="T54" fmla="*/ 49 w 128"/>
                <a:gd name="T55" fmla="*/ 70 h 88"/>
                <a:gd name="T56" fmla="*/ 44 w 128"/>
                <a:gd name="T57" fmla="*/ 64 h 88"/>
                <a:gd name="T58" fmla="*/ 50 w 128"/>
                <a:gd name="T59" fmla="*/ 59 h 88"/>
                <a:gd name="T60" fmla="*/ 55 w 128"/>
                <a:gd name="T61" fmla="*/ 65 h 88"/>
                <a:gd name="T62" fmla="*/ 49 w 128"/>
                <a:gd name="T63" fmla="*/ 70 h 88"/>
                <a:gd name="T64" fmla="*/ 61 w 128"/>
                <a:gd name="T65" fmla="*/ 60 h 88"/>
                <a:gd name="T66" fmla="*/ 55 w 128"/>
                <a:gd name="T67" fmla="*/ 54 h 88"/>
                <a:gd name="T68" fmla="*/ 61 w 128"/>
                <a:gd name="T69" fmla="*/ 49 h 88"/>
                <a:gd name="T70" fmla="*/ 66 w 128"/>
                <a:gd name="T71" fmla="*/ 55 h 88"/>
                <a:gd name="T72" fmla="*/ 61 w 128"/>
                <a:gd name="T73" fmla="*/ 60 h 88"/>
                <a:gd name="T74" fmla="*/ 72 w 128"/>
                <a:gd name="T75" fmla="*/ 50 h 88"/>
                <a:gd name="T76" fmla="*/ 67 w 128"/>
                <a:gd name="T77" fmla="*/ 44 h 88"/>
                <a:gd name="T78" fmla="*/ 73 w 128"/>
                <a:gd name="T79" fmla="*/ 39 h 88"/>
                <a:gd name="T80" fmla="*/ 78 w 128"/>
                <a:gd name="T81" fmla="*/ 45 h 88"/>
                <a:gd name="T82" fmla="*/ 72 w 128"/>
                <a:gd name="T83" fmla="*/ 50 h 88"/>
                <a:gd name="T84" fmla="*/ 83 w 128"/>
                <a:gd name="T85" fmla="*/ 40 h 88"/>
                <a:gd name="T86" fmla="*/ 78 w 128"/>
                <a:gd name="T87" fmla="*/ 34 h 88"/>
                <a:gd name="T88" fmla="*/ 84 w 128"/>
                <a:gd name="T89" fmla="*/ 29 h 88"/>
                <a:gd name="T90" fmla="*/ 89 w 128"/>
                <a:gd name="T91" fmla="*/ 35 h 88"/>
                <a:gd name="T92" fmla="*/ 83 w 128"/>
                <a:gd name="T93" fmla="*/ 4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88">
                  <a:moveTo>
                    <a:pt x="28" y="88"/>
                  </a:moveTo>
                  <a:cubicBezTo>
                    <a:pt x="94" y="88"/>
                    <a:pt x="94" y="88"/>
                    <a:pt x="94" y="88"/>
                  </a:cubicBezTo>
                  <a:cubicBezTo>
                    <a:pt x="113" y="88"/>
                    <a:pt x="128" y="73"/>
                    <a:pt x="128" y="54"/>
                  </a:cubicBezTo>
                  <a:cubicBezTo>
                    <a:pt x="128" y="36"/>
                    <a:pt x="114" y="21"/>
                    <a:pt x="96" y="20"/>
                  </a:cubicBezTo>
                  <a:cubicBezTo>
                    <a:pt x="90" y="8"/>
                    <a:pt x="78" y="0"/>
                    <a:pt x="64" y="0"/>
                  </a:cubicBezTo>
                  <a:cubicBezTo>
                    <a:pt x="46" y="0"/>
                    <a:pt x="30" y="14"/>
                    <a:pt x="28" y="32"/>
                  </a:cubicBezTo>
                  <a:cubicBezTo>
                    <a:pt x="28" y="32"/>
                    <a:pt x="28" y="32"/>
                    <a:pt x="28" y="32"/>
                  </a:cubicBezTo>
                  <a:cubicBezTo>
                    <a:pt x="13" y="32"/>
                    <a:pt x="0" y="45"/>
                    <a:pt x="0" y="60"/>
                  </a:cubicBezTo>
                  <a:cubicBezTo>
                    <a:pt x="0" y="75"/>
                    <a:pt x="13" y="88"/>
                    <a:pt x="28" y="88"/>
                  </a:cubicBezTo>
                  <a:close/>
                  <a:moveTo>
                    <a:pt x="28" y="40"/>
                  </a:moveTo>
                  <a:cubicBezTo>
                    <a:pt x="29" y="40"/>
                    <a:pt x="30" y="40"/>
                    <a:pt x="31" y="40"/>
                  </a:cubicBezTo>
                  <a:cubicBezTo>
                    <a:pt x="36" y="41"/>
                    <a:pt x="36" y="41"/>
                    <a:pt x="36" y="41"/>
                  </a:cubicBezTo>
                  <a:cubicBezTo>
                    <a:pt x="36" y="36"/>
                    <a:pt x="36" y="36"/>
                    <a:pt x="36" y="36"/>
                  </a:cubicBezTo>
                  <a:cubicBezTo>
                    <a:pt x="36" y="21"/>
                    <a:pt x="49" y="8"/>
                    <a:pt x="64" y="8"/>
                  </a:cubicBezTo>
                  <a:cubicBezTo>
                    <a:pt x="75" y="8"/>
                    <a:pt x="86" y="15"/>
                    <a:pt x="90" y="26"/>
                  </a:cubicBezTo>
                  <a:cubicBezTo>
                    <a:pt x="91" y="28"/>
                    <a:pt x="91" y="28"/>
                    <a:pt x="91" y="28"/>
                  </a:cubicBezTo>
                  <a:cubicBezTo>
                    <a:pt x="94" y="28"/>
                    <a:pt x="94" y="28"/>
                    <a:pt x="94" y="28"/>
                  </a:cubicBezTo>
                  <a:cubicBezTo>
                    <a:pt x="108" y="28"/>
                    <a:pt x="120" y="40"/>
                    <a:pt x="120" y="54"/>
                  </a:cubicBezTo>
                  <a:cubicBezTo>
                    <a:pt x="120" y="68"/>
                    <a:pt x="108" y="80"/>
                    <a:pt x="94" y="80"/>
                  </a:cubicBezTo>
                  <a:cubicBezTo>
                    <a:pt x="28" y="80"/>
                    <a:pt x="28" y="80"/>
                    <a:pt x="28" y="80"/>
                  </a:cubicBezTo>
                  <a:cubicBezTo>
                    <a:pt x="17" y="80"/>
                    <a:pt x="8" y="71"/>
                    <a:pt x="8" y="60"/>
                  </a:cubicBezTo>
                  <a:cubicBezTo>
                    <a:pt x="8" y="49"/>
                    <a:pt x="17" y="40"/>
                    <a:pt x="28" y="40"/>
                  </a:cubicBezTo>
                  <a:close/>
                  <a:moveTo>
                    <a:pt x="38" y="80"/>
                  </a:moveTo>
                  <a:cubicBezTo>
                    <a:pt x="33" y="74"/>
                    <a:pt x="33" y="74"/>
                    <a:pt x="33" y="74"/>
                  </a:cubicBezTo>
                  <a:cubicBezTo>
                    <a:pt x="38" y="69"/>
                    <a:pt x="38" y="69"/>
                    <a:pt x="38" y="69"/>
                  </a:cubicBezTo>
                  <a:cubicBezTo>
                    <a:pt x="43" y="75"/>
                    <a:pt x="43" y="75"/>
                    <a:pt x="43" y="75"/>
                  </a:cubicBezTo>
                  <a:lnTo>
                    <a:pt x="38" y="80"/>
                  </a:lnTo>
                  <a:close/>
                  <a:moveTo>
                    <a:pt x="49" y="70"/>
                  </a:moveTo>
                  <a:cubicBezTo>
                    <a:pt x="44" y="64"/>
                    <a:pt x="44" y="64"/>
                    <a:pt x="44" y="64"/>
                  </a:cubicBezTo>
                  <a:cubicBezTo>
                    <a:pt x="50" y="59"/>
                    <a:pt x="50" y="59"/>
                    <a:pt x="50" y="59"/>
                  </a:cubicBezTo>
                  <a:cubicBezTo>
                    <a:pt x="55" y="65"/>
                    <a:pt x="55" y="65"/>
                    <a:pt x="55" y="65"/>
                  </a:cubicBezTo>
                  <a:lnTo>
                    <a:pt x="49" y="70"/>
                  </a:lnTo>
                  <a:close/>
                  <a:moveTo>
                    <a:pt x="61" y="60"/>
                  </a:moveTo>
                  <a:cubicBezTo>
                    <a:pt x="55" y="54"/>
                    <a:pt x="55" y="54"/>
                    <a:pt x="55" y="54"/>
                  </a:cubicBezTo>
                  <a:cubicBezTo>
                    <a:pt x="61" y="49"/>
                    <a:pt x="61" y="49"/>
                    <a:pt x="61" y="49"/>
                  </a:cubicBezTo>
                  <a:cubicBezTo>
                    <a:pt x="66" y="55"/>
                    <a:pt x="66" y="55"/>
                    <a:pt x="66" y="55"/>
                  </a:cubicBezTo>
                  <a:lnTo>
                    <a:pt x="61" y="60"/>
                  </a:lnTo>
                  <a:close/>
                  <a:moveTo>
                    <a:pt x="72" y="50"/>
                  </a:moveTo>
                  <a:cubicBezTo>
                    <a:pt x="67" y="44"/>
                    <a:pt x="67" y="44"/>
                    <a:pt x="67" y="44"/>
                  </a:cubicBezTo>
                  <a:cubicBezTo>
                    <a:pt x="73" y="39"/>
                    <a:pt x="73" y="39"/>
                    <a:pt x="73" y="39"/>
                  </a:cubicBezTo>
                  <a:cubicBezTo>
                    <a:pt x="78" y="45"/>
                    <a:pt x="78" y="45"/>
                    <a:pt x="78" y="45"/>
                  </a:cubicBezTo>
                  <a:lnTo>
                    <a:pt x="72" y="50"/>
                  </a:lnTo>
                  <a:close/>
                  <a:moveTo>
                    <a:pt x="83" y="40"/>
                  </a:moveTo>
                  <a:cubicBezTo>
                    <a:pt x="78" y="34"/>
                    <a:pt x="78" y="34"/>
                    <a:pt x="78" y="34"/>
                  </a:cubicBezTo>
                  <a:cubicBezTo>
                    <a:pt x="84" y="29"/>
                    <a:pt x="84" y="29"/>
                    <a:pt x="84" y="29"/>
                  </a:cubicBezTo>
                  <a:cubicBezTo>
                    <a:pt x="89" y="35"/>
                    <a:pt x="89" y="35"/>
                    <a:pt x="89" y="35"/>
                  </a:cubicBezTo>
                  <a:lnTo>
                    <a:pt x="83" y="4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914400">
                <a:defRPr/>
              </a:pPr>
              <a:endParaRPr lang="en-US" sz="1800" dirty="0">
                <a:solidFill>
                  <a:srgbClr val="000000"/>
                </a:solidFill>
                <a:latin typeface="Segoe UI"/>
              </a:endParaRPr>
            </a:p>
          </p:txBody>
        </p:sp>
        <p:sp>
          <p:nvSpPr>
            <p:cNvPr id="118" name="TextBox 117">
              <a:extLst>
                <a:ext uri="{FF2B5EF4-FFF2-40B4-BE49-F238E27FC236}">
                  <a16:creationId xmlns:a16="http://schemas.microsoft.com/office/drawing/2014/main" id="{B1ADF486-0026-264C-B90E-93DBC1655278}"/>
                </a:ext>
              </a:extLst>
            </p:cNvPr>
            <p:cNvSpPr txBox="1"/>
            <p:nvPr/>
          </p:nvSpPr>
          <p:spPr>
            <a:xfrm>
              <a:off x="2492013" y="3497262"/>
              <a:ext cx="1454245" cy="286232"/>
            </a:xfrm>
            <a:prstGeom prst="rect">
              <a:avLst/>
            </a:prstGeom>
            <a:noFill/>
          </p:spPr>
          <p:txBody>
            <a:bodyPr wrap="none" lIns="89642" tIns="44821" rIns="89642" bIns="44821" rtlCol="0">
              <a:spAutoFit/>
            </a:bodyPr>
            <a:lstStyle/>
            <a:p>
              <a:pPr algn="ctr" defTabSz="895665">
                <a:lnSpc>
                  <a:spcPct val="90000"/>
                </a:lnSpc>
                <a:defRPr/>
              </a:pPr>
              <a:r>
                <a:rPr lang="en-US" sz="1400" kern="0" dirty="0">
                  <a:gradFill>
                    <a:gsLst>
                      <a:gs pos="0">
                        <a:srgbClr val="FFFFFF"/>
                      </a:gs>
                      <a:gs pos="100000">
                        <a:srgbClr val="FFFFFF"/>
                      </a:gs>
                    </a:gsLst>
                    <a:lin ang="5400000" scaled="1"/>
                  </a:gradFill>
                  <a:latin typeface="Segoe UI"/>
                </a:rPr>
                <a:t>Hybrid support </a:t>
              </a:r>
            </a:p>
          </p:txBody>
        </p:sp>
      </p:grpSp>
      <p:grpSp>
        <p:nvGrpSpPr>
          <p:cNvPr id="119" name="Group 118">
            <a:extLst>
              <a:ext uri="{FF2B5EF4-FFF2-40B4-BE49-F238E27FC236}">
                <a16:creationId xmlns:a16="http://schemas.microsoft.com/office/drawing/2014/main" id="{0C941A33-582C-E246-887A-ABFCD5348F82}"/>
              </a:ext>
            </a:extLst>
          </p:cNvPr>
          <p:cNvGrpSpPr/>
          <p:nvPr/>
        </p:nvGrpSpPr>
        <p:grpSpPr>
          <a:xfrm>
            <a:off x="4218832" y="2640518"/>
            <a:ext cx="1782860" cy="1216993"/>
            <a:chOff x="4342402" y="2760400"/>
            <a:chExt cx="1782860" cy="1216993"/>
          </a:xfrm>
        </p:grpSpPr>
        <p:sp>
          <p:nvSpPr>
            <p:cNvPr id="120" name="Freeform 82">
              <a:extLst>
                <a:ext uri="{FF2B5EF4-FFF2-40B4-BE49-F238E27FC236}">
                  <a16:creationId xmlns:a16="http://schemas.microsoft.com/office/drawing/2014/main" id="{FDF02429-B5A2-7545-8411-ACFD8E675F78}"/>
                </a:ext>
              </a:extLst>
            </p:cNvPr>
            <p:cNvSpPr>
              <a:spLocks noChangeAspect="1" noEditPoints="1"/>
            </p:cNvSpPr>
            <p:nvPr/>
          </p:nvSpPr>
          <p:spPr bwMode="auto">
            <a:xfrm>
              <a:off x="4918316" y="2760400"/>
              <a:ext cx="631032" cy="540545"/>
            </a:xfrm>
            <a:custGeom>
              <a:avLst/>
              <a:gdLst>
                <a:gd name="T0" fmla="*/ 246 w 265"/>
                <a:gd name="T1" fmla="*/ 208 h 227"/>
                <a:gd name="T2" fmla="*/ 161 w 265"/>
                <a:gd name="T3" fmla="*/ 208 h 227"/>
                <a:gd name="T4" fmla="*/ 161 w 265"/>
                <a:gd name="T5" fmla="*/ 104 h 227"/>
                <a:gd name="T6" fmla="*/ 19 w 265"/>
                <a:gd name="T7" fmla="*/ 104 h 227"/>
                <a:gd name="T8" fmla="*/ 19 w 265"/>
                <a:gd name="T9" fmla="*/ 19 h 227"/>
                <a:gd name="T10" fmla="*/ 180 w 265"/>
                <a:gd name="T11" fmla="*/ 19 h 227"/>
                <a:gd name="T12" fmla="*/ 180 w 265"/>
                <a:gd name="T13" fmla="*/ 0 h 227"/>
                <a:gd name="T14" fmla="*/ 0 w 265"/>
                <a:gd name="T15" fmla="*/ 0 h 227"/>
                <a:gd name="T16" fmla="*/ 0 w 265"/>
                <a:gd name="T17" fmla="*/ 227 h 227"/>
                <a:gd name="T18" fmla="*/ 265 w 265"/>
                <a:gd name="T19" fmla="*/ 227 h 227"/>
                <a:gd name="T20" fmla="*/ 265 w 265"/>
                <a:gd name="T21" fmla="*/ 85 h 227"/>
                <a:gd name="T22" fmla="*/ 246 w 265"/>
                <a:gd name="T23" fmla="*/ 85 h 227"/>
                <a:gd name="T24" fmla="*/ 246 w 265"/>
                <a:gd name="T25" fmla="*/ 208 h 227"/>
                <a:gd name="T26" fmla="*/ 19 w 265"/>
                <a:gd name="T27" fmla="*/ 123 h 227"/>
                <a:gd name="T28" fmla="*/ 142 w 265"/>
                <a:gd name="T29" fmla="*/ 123 h 227"/>
                <a:gd name="T30" fmla="*/ 142 w 265"/>
                <a:gd name="T31" fmla="*/ 208 h 227"/>
                <a:gd name="T32" fmla="*/ 19 w 265"/>
                <a:gd name="T33" fmla="*/ 208 h 227"/>
                <a:gd name="T34" fmla="*/ 19 w 265"/>
                <a:gd name="T35" fmla="*/ 123 h 227"/>
                <a:gd name="T36" fmla="*/ 199 w 265"/>
                <a:gd name="T37" fmla="*/ 0 h 227"/>
                <a:gd name="T38" fmla="*/ 265 w 265"/>
                <a:gd name="T39" fmla="*/ 0 h 227"/>
                <a:gd name="T40" fmla="*/ 265 w 265"/>
                <a:gd name="T41" fmla="*/ 66 h 227"/>
                <a:gd name="T42" fmla="*/ 246 w 265"/>
                <a:gd name="T43" fmla="*/ 66 h 227"/>
                <a:gd name="T44" fmla="*/ 246 w 265"/>
                <a:gd name="T45" fmla="*/ 31 h 227"/>
                <a:gd name="T46" fmla="*/ 175 w 265"/>
                <a:gd name="T47" fmla="*/ 102 h 227"/>
                <a:gd name="T48" fmla="*/ 163 w 265"/>
                <a:gd name="T49" fmla="*/ 88 h 227"/>
                <a:gd name="T50" fmla="*/ 232 w 265"/>
                <a:gd name="T51" fmla="*/ 19 h 227"/>
                <a:gd name="T52" fmla="*/ 199 w 265"/>
                <a:gd name="T53" fmla="*/ 19 h 227"/>
                <a:gd name="T54" fmla="*/ 199 w 265"/>
                <a:gd name="T55"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27">
                  <a:moveTo>
                    <a:pt x="246" y="208"/>
                  </a:moveTo>
                  <a:lnTo>
                    <a:pt x="161" y="208"/>
                  </a:lnTo>
                  <a:lnTo>
                    <a:pt x="161" y="104"/>
                  </a:lnTo>
                  <a:lnTo>
                    <a:pt x="19" y="104"/>
                  </a:lnTo>
                  <a:lnTo>
                    <a:pt x="19" y="19"/>
                  </a:lnTo>
                  <a:lnTo>
                    <a:pt x="180" y="19"/>
                  </a:lnTo>
                  <a:lnTo>
                    <a:pt x="180" y="0"/>
                  </a:lnTo>
                  <a:lnTo>
                    <a:pt x="0" y="0"/>
                  </a:lnTo>
                  <a:lnTo>
                    <a:pt x="0" y="227"/>
                  </a:lnTo>
                  <a:lnTo>
                    <a:pt x="265" y="227"/>
                  </a:lnTo>
                  <a:lnTo>
                    <a:pt x="265" y="85"/>
                  </a:lnTo>
                  <a:lnTo>
                    <a:pt x="246" y="85"/>
                  </a:lnTo>
                  <a:lnTo>
                    <a:pt x="246" y="208"/>
                  </a:lnTo>
                  <a:close/>
                  <a:moveTo>
                    <a:pt x="19" y="123"/>
                  </a:moveTo>
                  <a:lnTo>
                    <a:pt x="142" y="123"/>
                  </a:lnTo>
                  <a:lnTo>
                    <a:pt x="142" y="208"/>
                  </a:lnTo>
                  <a:lnTo>
                    <a:pt x="19" y="208"/>
                  </a:lnTo>
                  <a:lnTo>
                    <a:pt x="19" y="123"/>
                  </a:lnTo>
                  <a:close/>
                  <a:moveTo>
                    <a:pt x="199" y="0"/>
                  </a:moveTo>
                  <a:lnTo>
                    <a:pt x="265" y="0"/>
                  </a:lnTo>
                  <a:lnTo>
                    <a:pt x="265" y="66"/>
                  </a:lnTo>
                  <a:lnTo>
                    <a:pt x="246" y="66"/>
                  </a:lnTo>
                  <a:lnTo>
                    <a:pt x="246" y="31"/>
                  </a:lnTo>
                  <a:lnTo>
                    <a:pt x="175" y="102"/>
                  </a:lnTo>
                  <a:lnTo>
                    <a:pt x="163" y="88"/>
                  </a:lnTo>
                  <a:lnTo>
                    <a:pt x="232" y="19"/>
                  </a:lnTo>
                  <a:lnTo>
                    <a:pt x="199" y="19"/>
                  </a:lnTo>
                  <a:lnTo>
                    <a:pt x="199"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914400">
                <a:defRPr/>
              </a:pPr>
              <a:endParaRPr lang="en-US" sz="1800" dirty="0">
                <a:solidFill>
                  <a:srgbClr val="000000"/>
                </a:solidFill>
                <a:latin typeface="Segoe UI"/>
              </a:endParaRPr>
            </a:p>
          </p:txBody>
        </p:sp>
        <p:sp>
          <p:nvSpPr>
            <p:cNvPr id="121" name="TextBox 120">
              <a:extLst>
                <a:ext uri="{FF2B5EF4-FFF2-40B4-BE49-F238E27FC236}">
                  <a16:creationId xmlns:a16="http://schemas.microsoft.com/office/drawing/2014/main" id="{32C31A43-4A6E-CE4E-8D2E-FFE2F9B8960D}"/>
                </a:ext>
              </a:extLst>
            </p:cNvPr>
            <p:cNvSpPr txBox="1"/>
            <p:nvPr/>
          </p:nvSpPr>
          <p:spPr>
            <a:xfrm>
              <a:off x="4342402" y="3497262"/>
              <a:ext cx="1782860" cy="480131"/>
            </a:xfrm>
            <a:prstGeom prst="rect">
              <a:avLst/>
            </a:prstGeom>
            <a:noFill/>
          </p:spPr>
          <p:txBody>
            <a:bodyPr wrap="none" lIns="89642" tIns="44821" rIns="89642" bIns="44821" rtlCol="0">
              <a:spAutoFit/>
            </a:bodyPr>
            <a:lstStyle/>
            <a:p>
              <a:pPr algn="ctr" defTabSz="895665">
                <a:lnSpc>
                  <a:spcPct val="90000"/>
                </a:lnSpc>
                <a:defRPr/>
              </a:pPr>
              <a:r>
                <a:rPr lang="en-US" sz="1400" kern="0" dirty="0">
                  <a:gradFill>
                    <a:gsLst>
                      <a:gs pos="0">
                        <a:srgbClr val="FFFFFF"/>
                      </a:gs>
                      <a:gs pos="100000">
                        <a:srgbClr val="FFFFFF"/>
                      </a:gs>
                    </a:gsLst>
                    <a:lin ang="5400000" scaled="1"/>
                  </a:gradFill>
                  <a:latin typeface="Segoe UI"/>
                </a:rPr>
                <a:t>Built-in auto scale</a:t>
              </a:r>
              <a:br>
                <a:rPr lang="en-US" sz="1400" kern="0" dirty="0">
                  <a:gradFill>
                    <a:gsLst>
                      <a:gs pos="0">
                        <a:srgbClr val="FFFFFF"/>
                      </a:gs>
                      <a:gs pos="100000">
                        <a:srgbClr val="FFFFFF"/>
                      </a:gs>
                    </a:gsLst>
                    <a:lin ang="5400000" scaled="1"/>
                  </a:gradFill>
                  <a:latin typeface="Segoe UI"/>
                </a:rPr>
              </a:br>
              <a:r>
                <a:rPr lang="en-US" sz="1400" kern="0" dirty="0">
                  <a:gradFill>
                    <a:gsLst>
                      <a:gs pos="0">
                        <a:srgbClr val="FFFFFF"/>
                      </a:gs>
                      <a:gs pos="100000">
                        <a:srgbClr val="FFFFFF"/>
                      </a:gs>
                    </a:gsLst>
                    <a:lin ang="5400000" scaled="1"/>
                  </a:gradFill>
                  <a:latin typeface="Segoe UI"/>
                </a:rPr>
                <a:t>and load balancing </a:t>
              </a:r>
            </a:p>
          </p:txBody>
        </p:sp>
      </p:grpSp>
      <p:grpSp>
        <p:nvGrpSpPr>
          <p:cNvPr id="122" name="Group 121">
            <a:extLst>
              <a:ext uri="{FF2B5EF4-FFF2-40B4-BE49-F238E27FC236}">
                <a16:creationId xmlns:a16="http://schemas.microsoft.com/office/drawing/2014/main" id="{D0B5D627-75D0-0244-A24E-8D33F8BCAA6E}"/>
              </a:ext>
            </a:extLst>
          </p:cNvPr>
          <p:cNvGrpSpPr/>
          <p:nvPr/>
        </p:nvGrpSpPr>
        <p:grpSpPr>
          <a:xfrm>
            <a:off x="8195846" y="2558363"/>
            <a:ext cx="1997238" cy="1297331"/>
            <a:chOff x="8271290" y="2678247"/>
            <a:chExt cx="1997237" cy="1297331"/>
          </a:xfrm>
        </p:grpSpPr>
        <p:sp>
          <p:nvSpPr>
            <p:cNvPr id="123" name="Freeform 13">
              <a:extLst>
                <a:ext uri="{FF2B5EF4-FFF2-40B4-BE49-F238E27FC236}">
                  <a16:creationId xmlns:a16="http://schemas.microsoft.com/office/drawing/2014/main" id="{1B7958BE-D2AA-C84F-8EA2-1C50BB581A59}"/>
                </a:ext>
              </a:extLst>
            </p:cNvPr>
            <p:cNvSpPr>
              <a:spLocks noChangeAspect="1" noEditPoints="1"/>
            </p:cNvSpPr>
            <p:nvPr/>
          </p:nvSpPr>
          <p:spPr bwMode="auto">
            <a:xfrm>
              <a:off x="8897382" y="2678247"/>
              <a:ext cx="631032" cy="704850"/>
            </a:xfrm>
            <a:custGeom>
              <a:avLst/>
              <a:gdLst>
                <a:gd name="T0" fmla="*/ 115 w 136"/>
                <a:gd name="T1" fmla="*/ 87 h 152"/>
                <a:gd name="T2" fmla="*/ 34 w 136"/>
                <a:gd name="T3" fmla="*/ 76 h 152"/>
                <a:gd name="T4" fmla="*/ 19 w 136"/>
                <a:gd name="T5" fmla="*/ 122 h 152"/>
                <a:gd name="T6" fmla="*/ 8 w 136"/>
                <a:gd name="T7" fmla="*/ 152 h 152"/>
                <a:gd name="T8" fmla="*/ 59 w 136"/>
                <a:gd name="T9" fmla="*/ 152 h 152"/>
                <a:gd name="T10" fmla="*/ 67 w 136"/>
                <a:gd name="T11" fmla="*/ 152 h 152"/>
                <a:gd name="T12" fmla="*/ 92 w 136"/>
                <a:gd name="T13" fmla="*/ 144 h 152"/>
                <a:gd name="T14" fmla="*/ 83 w 136"/>
                <a:gd name="T15" fmla="*/ 137 h 152"/>
                <a:gd name="T16" fmla="*/ 100 w 136"/>
                <a:gd name="T17" fmla="*/ 152 h 152"/>
                <a:gd name="T18" fmla="*/ 136 w 136"/>
                <a:gd name="T19" fmla="*/ 95 h 152"/>
                <a:gd name="T20" fmla="*/ 128 w 136"/>
                <a:gd name="T21" fmla="*/ 103 h 152"/>
                <a:gd name="T22" fmla="*/ 115 w 136"/>
                <a:gd name="T23" fmla="*/ 110 h 152"/>
                <a:gd name="T24" fmla="*/ 128 w 136"/>
                <a:gd name="T25" fmla="*/ 103 h 152"/>
                <a:gd name="T26" fmla="*/ 128 w 136"/>
                <a:gd name="T27" fmla="*/ 124 h 152"/>
                <a:gd name="T28" fmla="*/ 115 w 136"/>
                <a:gd name="T29" fmla="*/ 118 h 152"/>
                <a:gd name="T30" fmla="*/ 17 w 136"/>
                <a:gd name="T31" fmla="*/ 101 h 152"/>
                <a:gd name="T32" fmla="*/ 51 w 136"/>
                <a:gd name="T33" fmla="*/ 101 h 152"/>
                <a:gd name="T34" fmla="*/ 17 w 136"/>
                <a:gd name="T35" fmla="*/ 101 h 152"/>
                <a:gd name="T36" fmla="*/ 59 w 136"/>
                <a:gd name="T37" fmla="*/ 101 h 152"/>
                <a:gd name="T38" fmla="*/ 107 w 136"/>
                <a:gd name="T39" fmla="*/ 95 h 152"/>
                <a:gd name="T40" fmla="*/ 59 w 136"/>
                <a:gd name="T41" fmla="*/ 129 h 152"/>
                <a:gd name="T42" fmla="*/ 75 w 136"/>
                <a:gd name="T43" fmla="*/ 144 h 152"/>
                <a:gd name="T44" fmla="*/ 64 w 136"/>
                <a:gd name="T45" fmla="*/ 137 h 152"/>
                <a:gd name="T46" fmla="*/ 75 w 136"/>
                <a:gd name="T47" fmla="*/ 144 h 152"/>
                <a:gd name="T48" fmla="*/ 108 w 136"/>
                <a:gd name="T49" fmla="*/ 137 h 152"/>
                <a:gd name="T50" fmla="*/ 115 w 136"/>
                <a:gd name="T51" fmla="*/ 132 h 152"/>
                <a:gd name="T52" fmla="*/ 128 w 136"/>
                <a:gd name="T53" fmla="*/ 144 h 152"/>
                <a:gd name="T54" fmla="*/ 67 w 136"/>
                <a:gd name="T55" fmla="*/ 81 h 152"/>
                <a:gd name="T56" fmla="*/ 57 w 136"/>
                <a:gd name="T57" fmla="*/ 41 h 152"/>
                <a:gd name="T58" fmla="*/ 115 w 136"/>
                <a:gd name="T59" fmla="*/ 13 h 152"/>
                <a:gd name="T60" fmla="*/ 82 w 136"/>
                <a:gd name="T61" fmla="*/ 72 h 152"/>
                <a:gd name="T62" fmla="*/ 92 w 136"/>
                <a:gd name="T63" fmla="*/ 12 h 152"/>
                <a:gd name="T64" fmla="*/ 65 w 136"/>
                <a:gd name="T65" fmla="*/ 41 h 152"/>
                <a:gd name="T66" fmla="*/ 76 w 136"/>
                <a:gd name="T67" fmla="*/ 60 h 152"/>
                <a:gd name="T68" fmla="*/ 82 w 136"/>
                <a:gd name="T69" fmla="*/ 64 h 152"/>
                <a:gd name="T70" fmla="*/ 112 w 136"/>
                <a:gd name="T71" fmla="*/ 57 h 152"/>
                <a:gd name="T72" fmla="*/ 92 w 136"/>
                <a:gd name="T73" fmla="*/ 12 h 152"/>
                <a:gd name="T74" fmla="*/ 76 w 136"/>
                <a:gd name="T75" fmla="*/ 32 h 152"/>
                <a:gd name="T76" fmla="*/ 91 w 136"/>
                <a:gd name="T77" fmla="*/ 45 h 152"/>
                <a:gd name="T78" fmla="*/ 99 w 136"/>
                <a:gd name="T79" fmla="*/ 49 h 152"/>
                <a:gd name="T80" fmla="*/ 102 w 136"/>
                <a:gd name="T81" fmla="*/ 38 h 152"/>
                <a:gd name="T82" fmla="*/ 99 w 136"/>
                <a:gd name="T83" fmla="*/ 26 h 152"/>
                <a:gd name="T84" fmla="*/ 99 w 136"/>
                <a:gd name="T85" fmla="*/ 4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52">
                  <a:moveTo>
                    <a:pt x="115" y="95"/>
                  </a:moveTo>
                  <a:cubicBezTo>
                    <a:pt x="115" y="87"/>
                    <a:pt x="115" y="87"/>
                    <a:pt x="115" y="87"/>
                  </a:cubicBezTo>
                  <a:cubicBezTo>
                    <a:pt x="54" y="87"/>
                    <a:pt x="54" y="87"/>
                    <a:pt x="54" y="87"/>
                  </a:cubicBezTo>
                  <a:cubicBezTo>
                    <a:pt x="49" y="80"/>
                    <a:pt x="42" y="76"/>
                    <a:pt x="34" y="76"/>
                  </a:cubicBezTo>
                  <a:cubicBezTo>
                    <a:pt x="20" y="76"/>
                    <a:pt x="9" y="88"/>
                    <a:pt x="9" y="101"/>
                  </a:cubicBezTo>
                  <a:cubicBezTo>
                    <a:pt x="9" y="110"/>
                    <a:pt x="13" y="117"/>
                    <a:pt x="19" y="122"/>
                  </a:cubicBezTo>
                  <a:cubicBezTo>
                    <a:pt x="8" y="127"/>
                    <a:pt x="0" y="139"/>
                    <a:pt x="0" y="152"/>
                  </a:cubicBezTo>
                  <a:cubicBezTo>
                    <a:pt x="8" y="152"/>
                    <a:pt x="8" y="152"/>
                    <a:pt x="8" y="152"/>
                  </a:cubicBezTo>
                  <a:cubicBezTo>
                    <a:pt x="8" y="138"/>
                    <a:pt x="20" y="126"/>
                    <a:pt x="34" y="126"/>
                  </a:cubicBezTo>
                  <a:cubicBezTo>
                    <a:pt x="48" y="126"/>
                    <a:pt x="59" y="138"/>
                    <a:pt x="59" y="152"/>
                  </a:cubicBezTo>
                  <a:cubicBezTo>
                    <a:pt x="67" y="152"/>
                    <a:pt x="67" y="152"/>
                    <a:pt x="67" y="152"/>
                  </a:cubicBezTo>
                  <a:cubicBezTo>
                    <a:pt x="67" y="152"/>
                    <a:pt x="67" y="152"/>
                    <a:pt x="67" y="152"/>
                  </a:cubicBezTo>
                  <a:cubicBezTo>
                    <a:pt x="92" y="152"/>
                    <a:pt x="92" y="152"/>
                    <a:pt x="92" y="152"/>
                  </a:cubicBezTo>
                  <a:cubicBezTo>
                    <a:pt x="92" y="144"/>
                    <a:pt x="92" y="144"/>
                    <a:pt x="92" y="144"/>
                  </a:cubicBezTo>
                  <a:cubicBezTo>
                    <a:pt x="83" y="144"/>
                    <a:pt x="83" y="144"/>
                    <a:pt x="83" y="144"/>
                  </a:cubicBezTo>
                  <a:cubicBezTo>
                    <a:pt x="83" y="137"/>
                    <a:pt x="83" y="137"/>
                    <a:pt x="83" y="137"/>
                  </a:cubicBezTo>
                  <a:cubicBezTo>
                    <a:pt x="100" y="137"/>
                    <a:pt x="100" y="137"/>
                    <a:pt x="100" y="137"/>
                  </a:cubicBezTo>
                  <a:cubicBezTo>
                    <a:pt x="100" y="152"/>
                    <a:pt x="100" y="152"/>
                    <a:pt x="100" y="152"/>
                  </a:cubicBezTo>
                  <a:cubicBezTo>
                    <a:pt x="136" y="152"/>
                    <a:pt x="136" y="152"/>
                    <a:pt x="136" y="152"/>
                  </a:cubicBezTo>
                  <a:cubicBezTo>
                    <a:pt x="136" y="95"/>
                    <a:pt x="136" y="95"/>
                    <a:pt x="136" y="95"/>
                  </a:cubicBezTo>
                  <a:lnTo>
                    <a:pt x="115" y="95"/>
                  </a:lnTo>
                  <a:close/>
                  <a:moveTo>
                    <a:pt x="128" y="103"/>
                  </a:moveTo>
                  <a:cubicBezTo>
                    <a:pt x="128" y="110"/>
                    <a:pt x="128" y="110"/>
                    <a:pt x="128" y="110"/>
                  </a:cubicBezTo>
                  <a:cubicBezTo>
                    <a:pt x="115" y="110"/>
                    <a:pt x="115" y="110"/>
                    <a:pt x="115" y="110"/>
                  </a:cubicBezTo>
                  <a:cubicBezTo>
                    <a:pt x="115" y="103"/>
                    <a:pt x="115" y="103"/>
                    <a:pt x="115" y="103"/>
                  </a:cubicBezTo>
                  <a:lnTo>
                    <a:pt x="128" y="103"/>
                  </a:lnTo>
                  <a:close/>
                  <a:moveTo>
                    <a:pt x="128" y="118"/>
                  </a:moveTo>
                  <a:cubicBezTo>
                    <a:pt x="128" y="124"/>
                    <a:pt x="128" y="124"/>
                    <a:pt x="128" y="124"/>
                  </a:cubicBezTo>
                  <a:cubicBezTo>
                    <a:pt x="115" y="124"/>
                    <a:pt x="115" y="124"/>
                    <a:pt x="115" y="124"/>
                  </a:cubicBezTo>
                  <a:cubicBezTo>
                    <a:pt x="115" y="118"/>
                    <a:pt x="115" y="118"/>
                    <a:pt x="115" y="118"/>
                  </a:cubicBezTo>
                  <a:lnTo>
                    <a:pt x="128" y="118"/>
                  </a:lnTo>
                  <a:close/>
                  <a:moveTo>
                    <a:pt x="17" y="101"/>
                  </a:moveTo>
                  <a:cubicBezTo>
                    <a:pt x="17" y="92"/>
                    <a:pt x="24" y="84"/>
                    <a:pt x="34" y="84"/>
                  </a:cubicBezTo>
                  <a:cubicBezTo>
                    <a:pt x="43" y="84"/>
                    <a:pt x="51" y="92"/>
                    <a:pt x="51" y="101"/>
                  </a:cubicBezTo>
                  <a:cubicBezTo>
                    <a:pt x="51" y="111"/>
                    <a:pt x="43" y="118"/>
                    <a:pt x="34" y="118"/>
                  </a:cubicBezTo>
                  <a:cubicBezTo>
                    <a:pt x="24" y="118"/>
                    <a:pt x="17" y="111"/>
                    <a:pt x="17" y="101"/>
                  </a:cubicBezTo>
                  <a:close/>
                  <a:moveTo>
                    <a:pt x="48" y="122"/>
                  </a:moveTo>
                  <a:cubicBezTo>
                    <a:pt x="55" y="117"/>
                    <a:pt x="59" y="110"/>
                    <a:pt x="59" y="101"/>
                  </a:cubicBezTo>
                  <a:cubicBezTo>
                    <a:pt x="59" y="99"/>
                    <a:pt x="58" y="97"/>
                    <a:pt x="58" y="95"/>
                  </a:cubicBezTo>
                  <a:cubicBezTo>
                    <a:pt x="107" y="95"/>
                    <a:pt x="107" y="95"/>
                    <a:pt x="107" y="95"/>
                  </a:cubicBezTo>
                  <a:cubicBezTo>
                    <a:pt x="107" y="129"/>
                    <a:pt x="107" y="129"/>
                    <a:pt x="107" y="129"/>
                  </a:cubicBezTo>
                  <a:cubicBezTo>
                    <a:pt x="59" y="129"/>
                    <a:pt x="59" y="129"/>
                    <a:pt x="59" y="129"/>
                  </a:cubicBezTo>
                  <a:cubicBezTo>
                    <a:pt x="56" y="126"/>
                    <a:pt x="52" y="123"/>
                    <a:pt x="48" y="122"/>
                  </a:cubicBezTo>
                  <a:close/>
                  <a:moveTo>
                    <a:pt x="75" y="144"/>
                  </a:moveTo>
                  <a:cubicBezTo>
                    <a:pt x="66" y="144"/>
                    <a:pt x="66" y="144"/>
                    <a:pt x="66" y="144"/>
                  </a:cubicBezTo>
                  <a:cubicBezTo>
                    <a:pt x="66" y="142"/>
                    <a:pt x="65" y="139"/>
                    <a:pt x="64" y="137"/>
                  </a:cubicBezTo>
                  <a:cubicBezTo>
                    <a:pt x="75" y="137"/>
                    <a:pt x="75" y="137"/>
                    <a:pt x="75" y="137"/>
                  </a:cubicBezTo>
                  <a:lnTo>
                    <a:pt x="75" y="144"/>
                  </a:lnTo>
                  <a:close/>
                  <a:moveTo>
                    <a:pt x="108" y="144"/>
                  </a:moveTo>
                  <a:cubicBezTo>
                    <a:pt x="108" y="137"/>
                    <a:pt x="108" y="137"/>
                    <a:pt x="108" y="137"/>
                  </a:cubicBezTo>
                  <a:cubicBezTo>
                    <a:pt x="115" y="137"/>
                    <a:pt x="115" y="137"/>
                    <a:pt x="115" y="137"/>
                  </a:cubicBezTo>
                  <a:cubicBezTo>
                    <a:pt x="115" y="132"/>
                    <a:pt x="115" y="132"/>
                    <a:pt x="115" y="132"/>
                  </a:cubicBezTo>
                  <a:cubicBezTo>
                    <a:pt x="128" y="132"/>
                    <a:pt x="128" y="132"/>
                    <a:pt x="128" y="132"/>
                  </a:cubicBezTo>
                  <a:cubicBezTo>
                    <a:pt x="128" y="144"/>
                    <a:pt x="128" y="144"/>
                    <a:pt x="128" y="144"/>
                  </a:cubicBezTo>
                  <a:lnTo>
                    <a:pt x="108" y="144"/>
                  </a:lnTo>
                  <a:close/>
                  <a:moveTo>
                    <a:pt x="67" y="81"/>
                  </a:moveTo>
                  <a:cubicBezTo>
                    <a:pt x="68" y="64"/>
                    <a:pt x="68" y="64"/>
                    <a:pt x="68" y="64"/>
                  </a:cubicBezTo>
                  <a:cubicBezTo>
                    <a:pt x="62" y="58"/>
                    <a:pt x="58" y="50"/>
                    <a:pt x="57" y="41"/>
                  </a:cubicBezTo>
                  <a:cubicBezTo>
                    <a:pt x="57" y="32"/>
                    <a:pt x="60" y="23"/>
                    <a:pt x="66" y="16"/>
                  </a:cubicBezTo>
                  <a:cubicBezTo>
                    <a:pt x="79" y="1"/>
                    <a:pt x="101" y="0"/>
                    <a:pt x="115" y="13"/>
                  </a:cubicBezTo>
                  <a:cubicBezTo>
                    <a:pt x="130" y="26"/>
                    <a:pt x="131" y="48"/>
                    <a:pt x="118" y="62"/>
                  </a:cubicBezTo>
                  <a:cubicBezTo>
                    <a:pt x="109" y="72"/>
                    <a:pt x="95" y="76"/>
                    <a:pt x="82" y="72"/>
                  </a:cubicBezTo>
                  <a:lnTo>
                    <a:pt x="67" y="81"/>
                  </a:lnTo>
                  <a:close/>
                  <a:moveTo>
                    <a:pt x="92" y="12"/>
                  </a:moveTo>
                  <a:cubicBezTo>
                    <a:pt x="85" y="12"/>
                    <a:pt x="77" y="15"/>
                    <a:pt x="72" y="21"/>
                  </a:cubicBezTo>
                  <a:cubicBezTo>
                    <a:pt x="67" y="27"/>
                    <a:pt x="65" y="33"/>
                    <a:pt x="65" y="41"/>
                  </a:cubicBezTo>
                  <a:cubicBezTo>
                    <a:pt x="66" y="48"/>
                    <a:pt x="69" y="54"/>
                    <a:pt x="74" y="59"/>
                  </a:cubicBezTo>
                  <a:cubicBezTo>
                    <a:pt x="76" y="60"/>
                    <a:pt x="76" y="60"/>
                    <a:pt x="76" y="60"/>
                  </a:cubicBezTo>
                  <a:cubicBezTo>
                    <a:pt x="76" y="67"/>
                    <a:pt x="76" y="67"/>
                    <a:pt x="76" y="67"/>
                  </a:cubicBezTo>
                  <a:cubicBezTo>
                    <a:pt x="82" y="64"/>
                    <a:pt x="82" y="64"/>
                    <a:pt x="82" y="64"/>
                  </a:cubicBezTo>
                  <a:cubicBezTo>
                    <a:pt x="83" y="64"/>
                    <a:pt x="83" y="64"/>
                    <a:pt x="83" y="64"/>
                  </a:cubicBezTo>
                  <a:cubicBezTo>
                    <a:pt x="94" y="68"/>
                    <a:pt x="105" y="65"/>
                    <a:pt x="112" y="57"/>
                  </a:cubicBezTo>
                  <a:cubicBezTo>
                    <a:pt x="122" y="46"/>
                    <a:pt x="121" y="29"/>
                    <a:pt x="110" y="19"/>
                  </a:cubicBezTo>
                  <a:cubicBezTo>
                    <a:pt x="105" y="14"/>
                    <a:pt x="99" y="12"/>
                    <a:pt x="92" y="12"/>
                  </a:cubicBezTo>
                  <a:close/>
                  <a:moveTo>
                    <a:pt x="86" y="48"/>
                  </a:moveTo>
                  <a:cubicBezTo>
                    <a:pt x="76" y="32"/>
                    <a:pt x="76" y="32"/>
                    <a:pt x="76" y="32"/>
                  </a:cubicBezTo>
                  <a:cubicBezTo>
                    <a:pt x="81" y="29"/>
                    <a:pt x="81" y="29"/>
                    <a:pt x="81" y="29"/>
                  </a:cubicBezTo>
                  <a:cubicBezTo>
                    <a:pt x="91" y="45"/>
                    <a:pt x="91" y="45"/>
                    <a:pt x="91" y="45"/>
                  </a:cubicBezTo>
                  <a:lnTo>
                    <a:pt x="86" y="48"/>
                  </a:lnTo>
                  <a:close/>
                  <a:moveTo>
                    <a:pt x="99" y="49"/>
                  </a:moveTo>
                  <a:cubicBezTo>
                    <a:pt x="95" y="45"/>
                    <a:pt x="95" y="45"/>
                    <a:pt x="95" y="45"/>
                  </a:cubicBezTo>
                  <a:cubicBezTo>
                    <a:pt x="102" y="38"/>
                    <a:pt x="102" y="38"/>
                    <a:pt x="102" y="38"/>
                  </a:cubicBezTo>
                  <a:cubicBezTo>
                    <a:pt x="94" y="30"/>
                    <a:pt x="94" y="30"/>
                    <a:pt x="94" y="30"/>
                  </a:cubicBezTo>
                  <a:cubicBezTo>
                    <a:pt x="99" y="26"/>
                    <a:pt x="99" y="26"/>
                    <a:pt x="99" y="26"/>
                  </a:cubicBezTo>
                  <a:cubicBezTo>
                    <a:pt x="110" y="38"/>
                    <a:pt x="110" y="38"/>
                    <a:pt x="110" y="38"/>
                  </a:cubicBezTo>
                  <a:lnTo>
                    <a:pt x="99" y="49"/>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914400">
                <a:defRPr/>
              </a:pPr>
              <a:endParaRPr lang="en-US" sz="1800" dirty="0">
                <a:solidFill>
                  <a:srgbClr val="000000"/>
                </a:solidFill>
                <a:latin typeface="Segoe UI"/>
              </a:endParaRPr>
            </a:p>
          </p:txBody>
        </p:sp>
        <p:sp>
          <p:nvSpPr>
            <p:cNvPr id="124" name="TextBox 123">
              <a:extLst>
                <a:ext uri="{FF2B5EF4-FFF2-40B4-BE49-F238E27FC236}">
                  <a16:creationId xmlns:a16="http://schemas.microsoft.com/office/drawing/2014/main" id="{98503E7E-C7D4-674D-887F-9278D6DCB859}"/>
                </a:ext>
              </a:extLst>
            </p:cNvPr>
            <p:cNvSpPr txBox="1"/>
            <p:nvPr/>
          </p:nvSpPr>
          <p:spPr>
            <a:xfrm>
              <a:off x="8271290" y="3497262"/>
              <a:ext cx="1997237" cy="478316"/>
            </a:xfrm>
            <a:prstGeom prst="rect">
              <a:avLst/>
            </a:prstGeom>
            <a:noFill/>
          </p:spPr>
          <p:txBody>
            <a:bodyPr wrap="none" lIns="89642" tIns="44821" rIns="89642" bIns="44821" rtlCol="0">
              <a:spAutoFit/>
            </a:bodyPr>
            <a:lstStyle/>
            <a:p>
              <a:pPr algn="ctr" defTabSz="895665">
                <a:lnSpc>
                  <a:spcPct val="90000"/>
                </a:lnSpc>
                <a:defRPr/>
              </a:pPr>
              <a:r>
                <a:rPr lang="en-US" sz="1400" kern="0" dirty="0">
                  <a:gradFill>
                    <a:gsLst>
                      <a:gs pos="0">
                        <a:srgbClr val="FFFFFF"/>
                      </a:gs>
                      <a:gs pos="100000">
                        <a:srgbClr val="FFFFFF"/>
                      </a:gs>
                    </a:gsLst>
                    <a:lin ang="5400000" scaled="1"/>
                  </a:gradFill>
                  <a:latin typeface="Segoe UI"/>
                </a:rPr>
                <a:t>.NET, Java, PHP, Node, </a:t>
              </a:r>
            </a:p>
            <a:p>
              <a:pPr algn="ctr" defTabSz="895665">
                <a:lnSpc>
                  <a:spcPct val="90000"/>
                </a:lnSpc>
                <a:defRPr/>
              </a:pPr>
              <a:r>
                <a:rPr lang="en-US" sz="1400" kern="0" dirty="0">
                  <a:gradFill>
                    <a:gsLst>
                      <a:gs pos="0">
                        <a:srgbClr val="FFFFFF"/>
                      </a:gs>
                      <a:gs pos="100000">
                        <a:srgbClr val="FFFFFF"/>
                      </a:gs>
                    </a:gsLst>
                    <a:lin ang="5400000" scaled="1"/>
                  </a:gradFill>
                  <a:latin typeface="Segoe UI"/>
                </a:rPr>
                <a:t>Ruby, and Python </a:t>
              </a:r>
            </a:p>
          </p:txBody>
        </p:sp>
      </p:grpSp>
      <p:grpSp>
        <p:nvGrpSpPr>
          <p:cNvPr id="125" name="Group 124">
            <a:extLst>
              <a:ext uri="{FF2B5EF4-FFF2-40B4-BE49-F238E27FC236}">
                <a16:creationId xmlns:a16="http://schemas.microsoft.com/office/drawing/2014/main" id="{956D59F9-B5AA-BA4F-A60B-3FE7C6B834CB}"/>
              </a:ext>
            </a:extLst>
          </p:cNvPr>
          <p:cNvGrpSpPr/>
          <p:nvPr/>
        </p:nvGrpSpPr>
        <p:grpSpPr>
          <a:xfrm>
            <a:off x="10476602" y="2571460"/>
            <a:ext cx="1157688" cy="1286049"/>
            <a:chOff x="13747254" y="2818600"/>
            <a:chExt cx="1157688" cy="1286049"/>
          </a:xfrm>
        </p:grpSpPr>
        <p:grpSp>
          <p:nvGrpSpPr>
            <p:cNvPr id="126" name="Group 125">
              <a:extLst>
                <a:ext uri="{FF2B5EF4-FFF2-40B4-BE49-F238E27FC236}">
                  <a16:creationId xmlns:a16="http://schemas.microsoft.com/office/drawing/2014/main" id="{AC578E9D-4F9B-674E-971E-FE89B98C6521}"/>
                </a:ext>
              </a:extLst>
            </p:cNvPr>
            <p:cNvGrpSpPr>
              <a:grpSpLocks noChangeAspect="1"/>
            </p:cNvGrpSpPr>
            <p:nvPr/>
          </p:nvGrpSpPr>
          <p:grpSpPr>
            <a:xfrm>
              <a:off x="14045358" y="2818600"/>
              <a:ext cx="561480" cy="676656"/>
              <a:chOff x="5480050" y="2681288"/>
              <a:chExt cx="1238250" cy="1492251"/>
            </a:xfrm>
            <a:solidFill>
              <a:srgbClr val="FFFFFF"/>
            </a:solidFill>
          </p:grpSpPr>
          <p:sp>
            <p:nvSpPr>
              <p:cNvPr id="128" name="Freeform 35">
                <a:extLst>
                  <a:ext uri="{FF2B5EF4-FFF2-40B4-BE49-F238E27FC236}">
                    <a16:creationId xmlns:a16="http://schemas.microsoft.com/office/drawing/2014/main" id="{5039F62D-51BD-DD4C-B386-139384D2AC9F}"/>
                  </a:ext>
                </a:extLst>
              </p:cNvPr>
              <p:cNvSpPr>
                <a:spLocks noEditPoints="1"/>
              </p:cNvSpPr>
              <p:nvPr/>
            </p:nvSpPr>
            <p:spPr bwMode="auto">
              <a:xfrm>
                <a:off x="5480050" y="2873376"/>
                <a:ext cx="1238250" cy="1300163"/>
              </a:xfrm>
              <a:custGeom>
                <a:avLst/>
                <a:gdLst>
                  <a:gd name="T0" fmla="*/ 270 w 330"/>
                  <a:gd name="T1" fmla="*/ 0 h 347"/>
                  <a:gd name="T2" fmla="*/ 270 w 330"/>
                  <a:gd name="T3" fmla="*/ 21 h 347"/>
                  <a:gd name="T4" fmla="*/ 278 w 330"/>
                  <a:gd name="T5" fmla="*/ 41 h 347"/>
                  <a:gd name="T6" fmla="*/ 249 w 330"/>
                  <a:gd name="T7" fmla="*/ 70 h 347"/>
                  <a:gd name="T8" fmla="*/ 221 w 330"/>
                  <a:gd name="T9" fmla="*/ 41 h 347"/>
                  <a:gd name="T10" fmla="*/ 229 w 330"/>
                  <a:gd name="T11" fmla="*/ 21 h 347"/>
                  <a:gd name="T12" fmla="*/ 229 w 330"/>
                  <a:gd name="T13" fmla="*/ 0 h 347"/>
                  <a:gd name="T14" fmla="*/ 101 w 330"/>
                  <a:gd name="T15" fmla="*/ 0 h 347"/>
                  <a:gd name="T16" fmla="*/ 101 w 330"/>
                  <a:gd name="T17" fmla="*/ 21 h 347"/>
                  <a:gd name="T18" fmla="*/ 109 w 330"/>
                  <a:gd name="T19" fmla="*/ 41 h 347"/>
                  <a:gd name="T20" fmla="*/ 81 w 330"/>
                  <a:gd name="T21" fmla="*/ 70 h 347"/>
                  <a:gd name="T22" fmla="*/ 52 w 330"/>
                  <a:gd name="T23" fmla="*/ 41 h 347"/>
                  <a:gd name="T24" fmla="*/ 60 w 330"/>
                  <a:gd name="T25" fmla="*/ 21 h 347"/>
                  <a:gd name="T26" fmla="*/ 60 w 330"/>
                  <a:gd name="T27" fmla="*/ 0 h 347"/>
                  <a:gd name="T28" fmla="*/ 0 w 330"/>
                  <a:gd name="T29" fmla="*/ 0 h 347"/>
                  <a:gd name="T30" fmla="*/ 0 w 330"/>
                  <a:gd name="T31" fmla="*/ 347 h 347"/>
                  <a:gd name="T32" fmla="*/ 330 w 330"/>
                  <a:gd name="T33" fmla="*/ 347 h 347"/>
                  <a:gd name="T34" fmla="*/ 330 w 330"/>
                  <a:gd name="T35" fmla="*/ 0 h 347"/>
                  <a:gd name="T36" fmla="*/ 270 w 330"/>
                  <a:gd name="T37" fmla="*/ 0 h 347"/>
                  <a:gd name="T38" fmla="*/ 304 w 330"/>
                  <a:gd name="T39" fmla="*/ 319 h 347"/>
                  <a:gd name="T40" fmla="*/ 26 w 330"/>
                  <a:gd name="T41" fmla="*/ 319 h 347"/>
                  <a:gd name="T42" fmla="*/ 26 w 330"/>
                  <a:gd name="T43" fmla="*/ 85 h 347"/>
                  <a:gd name="T44" fmla="*/ 304 w 330"/>
                  <a:gd name="T45" fmla="*/ 85 h 347"/>
                  <a:gd name="T46" fmla="*/ 304 w 330"/>
                  <a:gd name="T47" fmla="*/ 319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0" h="347">
                    <a:moveTo>
                      <a:pt x="270" y="0"/>
                    </a:moveTo>
                    <a:cubicBezTo>
                      <a:pt x="270" y="21"/>
                      <a:pt x="270" y="21"/>
                      <a:pt x="270" y="21"/>
                    </a:cubicBezTo>
                    <a:cubicBezTo>
                      <a:pt x="275" y="27"/>
                      <a:pt x="278" y="34"/>
                      <a:pt x="278" y="41"/>
                    </a:cubicBezTo>
                    <a:cubicBezTo>
                      <a:pt x="278" y="57"/>
                      <a:pt x="265" y="70"/>
                      <a:pt x="249" y="70"/>
                    </a:cubicBezTo>
                    <a:cubicBezTo>
                      <a:pt x="233" y="70"/>
                      <a:pt x="221" y="57"/>
                      <a:pt x="221" y="41"/>
                    </a:cubicBezTo>
                    <a:cubicBezTo>
                      <a:pt x="221" y="34"/>
                      <a:pt x="224" y="27"/>
                      <a:pt x="229" y="21"/>
                    </a:cubicBezTo>
                    <a:cubicBezTo>
                      <a:pt x="229" y="0"/>
                      <a:pt x="229" y="0"/>
                      <a:pt x="229" y="0"/>
                    </a:cubicBezTo>
                    <a:cubicBezTo>
                      <a:pt x="101" y="0"/>
                      <a:pt x="101" y="0"/>
                      <a:pt x="101" y="0"/>
                    </a:cubicBezTo>
                    <a:cubicBezTo>
                      <a:pt x="101" y="21"/>
                      <a:pt x="101" y="21"/>
                      <a:pt x="101" y="21"/>
                    </a:cubicBezTo>
                    <a:cubicBezTo>
                      <a:pt x="106" y="27"/>
                      <a:pt x="109" y="34"/>
                      <a:pt x="109" y="41"/>
                    </a:cubicBezTo>
                    <a:cubicBezTo>
                      <a:pt x="109" y="57"/>
                      <a:pt x="97" y="70"/>
                      <a:pt x="81" y="70"/>
                    </a:cubicBezTo>
                    <a:cubicBezTo>
                      <a:pt x="65" y="70"/>
                      <a:pt x="52" y="57"/>
                      <a:pt x="52" y="41"/>
                    </a:cubicBezTo>
                    <a:cubicBezTo>
                      <a:pt x="52" y="34"/>
                      <a:pt x="55" y="27"/>
                      <a:pt x="60" y="21"/>
                    </a:cubicBezTo>
                    <a:cubicBezTo>
                      <a:pt x="60" y="0"/>
                      <a:pt x="60" y="0"/>
                      <a:pt x="60" y="0"/>
                    </a:cubicBezTo>
                    <a:cubicBezTo>
                      <a:pt x="0" y="0"/>
                      <a:pt x="0" y="0"/>
                      <a:pt x="0" y="0"/>
                    </a:cubicBezTo>
                    <a:cubicBezTo>
                      <a:pt x="0" y="347"/>
                      <a:pt x="0" y="347"/>
                      <a:pt x="0" y="347"/>
                    </a:cubicBezTo>
                    <a:cubicBezTo>
                      <a:pt x="330" y="347"/>
                      <a:pt x="330" y="347"/>
                      <a:pt x="330" y="347"/>
                    </a:cubicBezTo>
                    <a:cubicBezTo>
                      <a:pt x="330" y="0"/>
                      <a:pt x="330" y="0"/>
                      <a:pt x="330" y="0"/>
                    </a:cubicBezTo>
                    <a:lnTo>
                      <a:pt x="270" y="0"/>
                    </a:lnTo>
                    <a:close/>
                    <a:moveTo>
                      <a:pt x="304" y="319"/>
                    </a:moveTo>
                    <a:cubicBezTo>
                      <a:pt x="26" y="319"/>
                      <a:pt x="26" y="319"/>
                      <a:pt x="26" y="319"/>
                    </a:cubicBezTo>
                    <a:cubicBezTo>
                      <a:pt x="26" y="85"/>
                      <a:pt x="26" y="85"/>
                      <a:pt x="26" y="85"/>
                    </a:cubicBezTo>
                    <a:cubicBezTo>
                      <a:pt x="304" y="85"/>
                      <a:pt x="304" y="85"/>
                      <a:pt x="304" y="85"/>
                    </a:cubicBezTo>
                    <a:lnTo>
                      <a:pt x="304" y="3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 name="Rectangle 128">
                <a:extLst>
                  <a:ext uri="{FF2B5EF4-FFF2-40B4-BE49-F238E27FC236}">
                    <a16:creationId xmlns:a16="http://schemas.microsoft.com/office/drawing/2014/main" id="{CCCEAA83-F413-AE49-B9C0-1DFBD8B439F6}"/>
                  </a:ext>
                </a:extLst>
              </p:cNvPr>
              <p:cNvSpPr>
                <a:spLocks noChangeArrowheads="1"/>
              </p:cNvSpPr>
              <p:nvPr/>
            </p:nvSpPr>
            <p:spPr bwMode="auto">
              <a:xfrm>
                <a:off x="6407150" y="332263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Rectangle 129">
                <a:extLst>
                  <a:ext uri="{FF2B5EF4-FFF2-40B4-BE49-F238E27FC236}">
                    <a16:creationId xmlns:a16="http://schemas.microsoft.com/office/drawing/2014/main" id="{8C3C09EF-CF38-6948-BD9D-794A2103AB38}"/>
                  </a:ext>
                </a:extLst>
              </p:cNvPr>
              <p:cNvSpPr>
                <a:spLocks noChangeArrowheads="1"/>
              </p:cNvSpPr>
              <p:nvPr/>
            </p:nvSpPr>
            <p:spPr bwMode="auto">
              <a:xfrm>
                <a:off x="6223000" y="332263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 name="Rectangle 130">
                <a:extLst>
                  <a:ext uri="{FF2B5EF4-FFF2-40B4-BE49-F238E27FC236}">
                    <a16:creationId xmlns:a16="http://schemas.microsoft.com/office/drawing/2014/main" id="{EACB7D02-2754-C842-A73D-1859392EAF56}"/>
                  </a:ext>
                </a:extLst>
              </p:cNvPr>
              <p:cNvSpPr>
                <a:spLocks noChangeArrowheads="1"/>
              </p:cNvSpPr>
              <p:nvPr/>
            </p:nvSpPr>
            <p:spPr bwMode="auto">
              <a:xfrm>
                <a:off x="6043613" y="332263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Rectangle 131">
                <a:extLst>
                  <a:ext uri="{FF2B5EF4-FFF2-40B4-BE49-F238E27FC236}">
                    <a16:creationId xmlns:a16="http://schemas.microsoft.com/office/drawing/2014/main" id="{08965102-8E2D-AC43-AD2F-0525AFD87467}"/>
                  </a:ext>
                </a:extLst>
              </p:cNvPr>
              <p:cNvSpPr>
                <a:spLocks noChangeArrowheads="1"/>
              </p:cNvSpPr>
              <p:nvPr/>
            </p:nvSpPr>
            <p:spPr bwMode="auto">
              <a:xfrm>
                <a:off x="6407150"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Rectangle 132">
                <a:extLst>
                  <a:ext uri="{FF2B5EF4-FFF2-40B4-BE49-F238E27FC236}">
                    <a16:creationId xmlns:a16="http://schemas.microsoft.com/office/drawing/2014/main" id="{EFD5E14D-E2D6-0E45-8967-4361ADFDD34A}"/>
                  </a:ext>
                </a:extLst>
              </p:cNvPr>
              <p:cNvSpPr>
                <a:spLocks noChangeArrowheads="1"/>
              </p:cNvSpPr>
              <p:nvPr/>
            </p:nvSpPr>
            <p:spPr bwMode="auto">
              <a:xfrm>
                <a:off x="6223000"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Rectangle 133">
                <a:extLst>
                  <a:ext uri="{FF2B5EF4-FFF2-40B4-BE49-F238E27FC236}">
                    <a16:creationId xmlns:a16="http://schemas.microsoft.com/office/drawing/2014/main" id="{5C7F5C84-3E65-4845-9F2A-A37862D368AF}"/>
                  </a:ext>
                </a:extLst>
              </p:cNvPr>
              <p:cNvSpPr>
                <a:spLocks noChangeArrowheads="1"/>
              </p:cNvSpPr>
              <p:nvPr/>
            </p:nvSpPr>
            <p:spPr bwMode="auto">
              <a:xfrm>
                <a:off x="6043613"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Rectangle 134">
                <a:extLst>
                  <a:ext uri="{FF2B5EF4-FFF2-40B4-BE49-F238E27FC236}">
                    <a16:creationId xmlns:a16="http://schemas.microsoft.com/office/drawing/2014/main" id="{08312526-0BB8-5049-82B0-DA609E8714AC}"/>
                  </a:ext>
                </a:extLst>
              </p:cNvPr>
              <p:cNvSpPr>
                <a:spLocks noChangeArrowheads="1"/>
              </p:cNvSpPr>
              <p:nvPr/>
            </p:nvSpPr>
            <p:spPr bwMode="auto">
              <a:xfrm>
                <a:off x="5862638"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Rectangle 135">
                <a:extLst>
                  <a:ext uri="{FF2B5EF4-FFF2-40B4-BE49-F238E27FC236}">
                    <a16:creationId xmlns:a16="http://schemas.microsoft.com/office/drawing/2014/main" id="{C40ACBF3-A486-7B44-B46D-198901A82172}"/>
                  </a:ext>
                </a:extLst>
              </p:cNvPr>
              <p:cNvSpPr>
                <a:spLocks noChangeArrowheads="1"/>
              </p:cNvSpPr>
              <p:nvPr/>
            </p:nvSpPr>
            <p:spPr bwMode="auto">
              <a:xfrm>
                <a:off x="5680075"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Rectangle 136">
                <a:extLst>
                  <a:ext uri="{FF2B5EF4-FFF2-40B4-BE49-F238E27FC236}">
                    <a16:creationId xmlns:a16="http://schemas.microsoft.com/office/drawing/2014/main" id="{755D43E9-FF61-2F4B-8D4F-69DC17089896}"/>
                  </a:ext>
                </a:extLst>
              </p:cNvPr>
              <p:cNvSpPr>
                <a:spLocks noChangeArrowheads="1"/>
              </p:cNvSpPr>
              <p:nvPr/>
            </p:nvSpPr>
            <p:spPr bwMode="auto">
              <a:xfrm>
                <a:off x="6407150"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Rectangle 137">
                <a:extLst>
                  <a:ext uri="{FF2B5EF4-FFF2-40B4-BE49-F238E27FC236}">
                    <a16:creationId xmlns:a16="http://schemas.microsoft.com/office/drawing/2014/main" id="{45E7AB9D-4242-0D46-8355-2E473AA0A9A7}"/>
                  </a:ext>
                </a:extLst>
              </p:cNvPr>
              <p:cNvSpPr>
                <a:spLocks noChangeArrowheads="1"/>
              </p:cNvSpPr>
              <p:nvPr/>
            </p:nvSpPr>
            <p:spPr bwMode="auto">
              <a:xfrm>
                <a:off x="6223000"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Rectangle 138">
                <a:extLst>
                  <a:ext uri="{FF2B5EF4-FFF2-40B4-BE49-F238E27FC236}">
                    <a16:creationId xmlns:a16="http://schemas.microsoft.com/office/drawing/2014/main" id="{3999B829-5A67-D248-9D6F-9D318DAEB6A1}"/>
                  </a:ext>
                </a:extLst>
              </p:cNvPr>
              <p:cNvSpPr>
                <a:spLocks noChangeArrowheads="1"/>
              </p:cNvSpPr>
              <p:nvPr/>
            </p:nvSpPr>
            <p:spPr bwMode="auto">
              <a:xfrm>
                <a:off x="6043613"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Rectangle 139">
                <a:extLst>
                  <a:ext uri="{FF2B5EF4-FFF2-40B4-BE49-F238E27FC236}">
                    <a16:creationId xmlns:a16="http://schemas.microsoft.com/office/drawing/2014/main" id="{B3C13592-A620-7E41-8961-0214242A5153}"/>
                  </a:ext>
                </a:extLst>
              </p:cNvPr>
              <p:cNvSpPr>
                <a:spLocks noChangeArrowheads="1"/>
              </p:cNvSpPr>
              <p:nvPr/>
            </p:nvSpPr>
            <p:spPr bwMode="auto">
              <a:xfrm>
                <a:off x="5862638"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Rectangle 140">
                <a:extLst>
                  <a:ext uri="{FF2B5EF4-FFF2-40B4-BE49-F238E27FC236}">
                    <a16:creationId xmlns:a16="http://schemas.microsoft.com/office/drawing/2014/main" id="{2D1A8E00-B2E7-FC45-8123-A916F178A9DB}"/>
                  </a:ext>
                </a:extLst>
              </p:cNvPr>
              <p:cNvSpPr>
                <a:spLocks noChangeArrowheads="1"/>
              </p:cNvSpPr>
              <p:nvPr/>
            </p:nvSpPr>
            <p:spPr bwMode="auto">
              <a:xfrm>
                <a:off x="5680075"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Rectangle 31">
                <a:extLst>
                  <a:ext uri="{FF2B5EF4-FFF2-40B4-BE49-F238E27FC236}">
                    <a16:creationId xmlns:a16="http://schemas.microsoft.com/office/drawing/2014/main" id="{BAE4E344-D3F6-DF46-9CD2-124B1009140B}"/>
                  </a:ext>
                </a:extLst>
              </p:cNvPr>
              <p:cNvSpPr>
                <a:spLocks noChangeArrowheads="1"/>
              </p:cNvSpPr>
              <p:nvPr/>
            </p:nvSpPr>
            <p:spPr bwMode="auto">
              <a:xfrm>
                <a:off x="6223000"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Rectangle 32">
                <a:extLst>
                  <a:ext uri="{FF2B5EF4-FFF2-40B4-BE49-F238E27FC236}">
                    <a16:creationId xmlns:a16="http://schemas.microsoft.com/office/drawing/2014/main" id="{A8ABF192-87D8-914F-981C-142282197079}"/>
                  </a:ext>
                </a:extLst>
              </p:cNvPr>
              <p:cNvSpPr>
                <a:spLocks noChangeArrowheads="1"/>
              </p:cNvSpPr>
              <p:nvPr/>
            </p:nvSpPr>
            <p:spPr bwMode="auto">
              <a:xfrm>
                <a:off x="6043613"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Rectangle 33">
                <a:extLst>
                  <a:ext uri="{FF2B5EF4-FFF2-40B4-BE49-F238E27FC236}">
                    <a16:creationId xmlns:a16="http://schemas.microsoft.com/office/drawing/2014/main" id="{DB201EC0-0B5C-BA41-82F8-11B364AD9D08}"/>
                  </a:ext>
                </a:extLst>
              </p:cNvPr>
              <p:cNvSpPr>
                <a:spLocks noChangeArrowheads="1"/>
              </p:cNvSpPr>
              <p:nvPr/>
            </p:nvSpPr>
            <p:spPr bwMode="auto">
              <a:xfrm>
                <a:off x="5862638"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Rectangle 34">
                <a:extLst>
                  <a:ext uri="{FF2B5EF4-FFF2-40B4-BE49-F238E27FC236}">
                    <a16:creationId xmlns:a16="http://schemas.microsoft.com/office/drawing/2014/main" id="{FC2E93CD-AC14-AB4E-8674-EEB2311088C0}"/>
                  </a:ext>
                </a:extLst>
              </p:cNvPr>
              <p:cNvSpPr>
                <a:spLocks noChangeArrowheads="1"/>
              </p:cNvSpPr>
              <p:nvPr/>
            </p:nvSpPr>
            <p:spPr bwMode="auto">
              <a:xfrm>
                <a:off x="5680075"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35">
                <a:extLst>
                  <a:ext uri="{FF2B5EF4-FFF2-40B4-BE49-F238E27FC236}">
                    <a16:creationId xmlns:a16="http://schemas.microsoft.com/office/drawing/2014/main" id="{25058180-8624-0F47-8DB6-F15BCD0D2564}"/>
                  </a:ext>
                </a:extLst>
              </p:cNvPr>
              <p:cNvSpPr>
                <a:spLocks/>
              </p:cNvSpPr>
              <p:nvPr/>
            </p:nvSpPr>
            <p:spPr bwMode="auto">
              <a:xfrm>
                <a:off x="6381750" y="2681288"/>
                <a:ext cx="74613" cy="390525"/>
              </a:xfrm>
              <a:custGeom>
                <a:avLst/>
                <a:gdLst>
                  <a:gd name="T0" fmla="*/ 10 w 20"/>
                  <a:gd name="T1" fmla="*/ 104 h 104"/>
                  <a:gd name="T2" fmla="*/ 20 w 20"/>
                  <a:gd name="T3" fmla="*/ 94 h 104"/>
                  <a:gd name="T4" fmla="*/ 20 w 20"/>
                  <a:gd name="T5" fmla="*/ 10 h 104"/>
                  <a:gd name="T6" fmla="*/ 10 w 20"/>
                  <a:gd name="T7" fmla="*/ 0 h 104"/>
                  <a:gd name="T8" fmla="*/ 0 w 20"/>
                  <a:gd name="T9" fmla="*/ 10 h 104"/>
                  <a:gd name="T10" fmla="*/ 0 w 20"/>
                  <a:gd name="T11" fmla="*/ 94 h 104"/>
                  <a:gd name="T12" fmla="*/ 10 w 20"/>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20" h="104">
                    <a:moveTo>
                      <a:pt x="10" y="104"/>
                    </a:moveTo>
                    <a:cubicBezTo>
                      <a:pt x="15" y="104"/>
                      <a:pt x="20" y="100"/>
                      <a:pt x="20" y="94"/>
                    </a:cubicBezTo>
                    <a:cubicBezTo>
                      <a:pt x="20" y="10"/>
                      <a:pt x="20" y="10"/>
                      <a:pt x="20" y="10"/>
                    </a:cubicBezTo>
                    <a:cubicBezTo>
                      <a:pt x="20" y="5"/>
                      <a:pt x="15" y="0"/>
                      <a:pt x="10" y="0"/>
                    </a:cubicBezTo>
                    <a:cubicBezTo>
                      <a:pt x="5" y="0"/>
                      <a:pt x="0" y="5"/>
                      <a:pt x="0" y="10"/>
                    </a:cubicBezTo>
                    <a:cubicBezTo>
                      <a:pt x="0" y="94"/>
                      <a:pt x="0" y="94"/>
                      <a:pt x="0" y="94"/>
                    </a:cubicBezTo>
                    <a:cubicBezTo>
                      <a:pt x="0" y="100"/>
                      <a:pt x="5" y="104"/>
                      <a:pt x="1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36">
                <a:extLst>
                  <a:ext uri="{FF2B5EF4-FFF2-40B4-BE49-F238E27FC236}">
                    <a16:creationId xmlns:a16="http://schemas.microsoft.com/office/drawing/2014/main" id="{1BECE436-1F77-DA41-8248-3518033C1B90}"/>
                  </a:ext>
                </a:extLst>
              </p:cNvPr>
              <p:cNvSpPr>
                <a:spLocks/>
              </p:cNvSpPr>
              <p:nvPr/>
            </p:nvSpPr>
            <p:spPr bwMode="auto">
              <a:xfrm>
                <a:off x="5746750" y="2681288"/>
                <a:ext cx="71438" cy="390525"/>
              </a:xfrm>
              <a:custGeom>
                <a:avLst/>
                <a:gdLst>
                  <a:gd name="T0" fmla="*/ 10 w 19"/>
                  <a:gd name="T1" fmla="*/ 104 h 104"/>
                  <a:gd name="T2" fmla="*/ 19 w 19"/>
                  <a:gd name="T3" fmla="*/ 94 h 104"/>
                  <a:gd name="T4" fmla="*/ 19 w 19"/>
                  <a:gd name="T5" fmla="*/ 10 h 104"/>
                  <a:gd name="T6" fmla="*/ 10 w 19"/>
                  <a:gd name="T7" fmla="*/ 0 h 104"/>
                  <a:gd name="T8" fmla="*/ 0 w 19"/>
                  <a:gd name="T9" fmla="*/ 10 h 104"/>
                  <a:gd name="T10" fmla="*/ 0 w 19"/>
                  <a:gd name="T11" fmla="*/ 94 h 104"/>
                  <a:gd name="T12" fmla="*/ 10 w 19"/>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19" h="104">
                    <a:moveTo>
                      <a:pt x="10" y="104"/>
                    </a:moveTo>
                    <a:cubicBezTo>
                      <a:pt x="15" y="104"/>
                      <a:pt x="19" y="100"/>
                      <a:pt x="19" y="94"/>
                    </a:cubicBezTo>
                    <a:cubicBezTo>
                      <a:pt x="19" y="10"/>
                      <a:pt x="19" y="10"/>
                      <a:pt x="19" y="10"/>
                    </a:cubicBezTo>
                    <a:cubicBezTo>
                      <a:pt x="19" y="5"/>
                      <a:pt x="15" y="0"/>
                      <a:pt x="10" y="0"/>
                    </a:cubicBezTo>
                    <a:cubicBezTo>
                      <a:pt x="4" y="0"/>
                      <a:pt x="0" y="5"/>
                      <a:pt x="0" y="10"/>
                    </a:cubicBezTo>
                    <a:cubicBezTo>
                      <a:pt x="0" y="94"/>
                      <a:pt x="0" y="94"/>
                      <a:pt x="0" y="94"/>
                    </a:cubicBezTo>
                    <a:cubicBezTo>
                      <a:pt x="0" y="100"/>
                      <a:pt x="4" y="104"/>
                      <a:pt x="1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7" name="TextBox 126">
              <a:extLst>
                <a:ext uri="{FF2B5EF4-FFF2-40B4-BE49-F238E27FC236}">
                  <a16:creationId xmlns:a16="http://schemas.microsoft.com/office/drawing/2014/main" id="{99DF1063-DDD0-214A-B393-8B9102E5B394}"/>
                </a:ext>
              </a:extLst>
            </p:cNvPr>
            <p:cNvSpPr txBox="1"/>
            <p:nvPr/>
          </p:nvSpPr>
          <p:spPr>
            <a:xfrm>
              <a:off x="13747254" y="3624518"/>
              <a:ext cx="1157688" cy="480131"/>
            </a:xfrm>
            <a:prstGeom prst="rect">
              <a:avLst/>
            </a:prstGeom>
            <a:noFill/>
          </p:spPr>
          <p:txBody>
            <a:bodyPr wrap="none" lIns="89642" tIns="44821" rIns="89642" bIns="44821" rtlCol="0">
              <a:spAutoFit/>
            </a:bodyPr>
            <a:lstStyle/>
            <a:p>
              <a:pPr algn="ctr" defTabSz="895665">
                <a:lnSpc>
                  <a:spcPct val="90000"/>
                </a:lnSpc>
                <a:defRPr/>
              </a:pPr>
              <a:r>
                <a:rPr lang="en-US" sz="1400" kern="0" dirty="0">
                  <a:gradFill>
                    <a:gsLst>
                      <a:gs pos="0">
                        <a:srgbClr val="FFFFFF"/>
                      </a:gs>
                      <a:gs pos="100000">
                        <a:srgbClr val="FFFFFF"/>
                      </a:gs>
                    </a:gsLst>
                    <a:lin ang="5400000" scaled="1"/>
                  </a:gradFill>
                  <a:latin typeface="Segoe UI"/>
                </a:rPr>
                <a:t>Staging and</a:t>
              </a:r>
              <a:br>
                <a:rPr lang="en-US" sz="1400" kern="0" dirty="0">
                  <a:gradFill>
                    <a:gsLst>
                      <a:gs pos="0">
                        <a:srgbClr val="FFFFFF"/>
                      </a:gs>
                      <a:gs pos="100000">
                        <a:srgbClr val="FFFFFF"/>
                      </a:gs>
                    </a:gsLst>
                    <a:lin ang="5400000" scaled="1"/>
                  </a:gradFill>
                  <a:latin typeface="Segoe UI"/>
                </a:rPr>
              </a:br>
              <a:r>
                <a:rPr lang="en-US" sz="1400" kern="0" dirty="0">
                  <a:gradFill>
                    <a:gsLst>
                      <a:gs pos="0">
                        <a:srgbClr val="FFFFFF"/>
                      </a:gs>
                      <a:gs pos="100000">
                        <a:srgbClr val="FFFFFF"/>
                      </a:gs>
                    </a:gsLst>
                    <a:lin ang="5400000" scaled="1"/>
                  </a:gradFill>
                  <a:latin typeface="Segoe UI"/>
                </a:rPr>
                <a:t>deployment</a:t>
              </a:r>
            </a:p>
          </p:txBody>
        </p:sp>
      </p:grpSp>
      <p:grpSp>
        <p:nvGrpSpPr>
          <p:cNvPr id="148" name="Group 147">
            <a:extLst>
              <a:ext uri="{FF2B5EF4-FFF2-40B4-BE49-F238E27FC236}">
                <a16:creationId xmlns:a16="http://schemas.microsoft.com/office/drawing/2014/main" id="{F95D9E7D-88E2-9643-993F-F8A65BE2019A}"/>
              </a:ext>
            </a:extLst>
          </p:cNvPr>
          <p:cNvGrpSpPr/>
          <p:nvPr/>
        </p:nvGrpSpPr>
        <p:grpSpPr>
          <a:xfrm>
            <a:off x="6205128" y="2598148"/>
            <a:ext cx="1739154" cy="1270246"/>
            <a:chOff x="6328698" y="2832588"/>
            <a:chExt cx="1739154" cy="1270246"/>
          </a:xfrm>
        </p:grpSpPr>
        <p:sp>
          <p:nvSpPr>
            <p:cNvPr id="149" name="TextBox 148">
              <a:extLst>
                <a:ext uri="{FF2B5EF4-FFF2-40B4-BE49-F238E27FC236}">
                  <a16:creationId xmlns:a16="http://schemas.microsoft.com/office/drawing/2014/main" id="{395033F8-CB07-824F-BEBE-C7605DE0CD1A}"/>
                </a:ext>
              </a:extLst>
            </p:cNvPr>
            <p:cNvSpPr txBox="1"/>
            <p:nvPr/>
          </p:nvSpPr>
          <p:spPr>
            <a:xfrm>
              <a:off x="6328698" y="3624518"/>
              <a:ext cx="1739154" cy="478316"/>
            </a:xfrm>
            <a:prstGeom prst="rect">
              <a:avLst/>
            </a:prstGeom>
            <a:noFill/>
          </p:spPr>
          <p:txBody>
            <a:bodyPr wrap="none" lIns="89642" tIns="44821" rIns="89642" bIns="44821" rtlCol="0">
              <a:spAutoFit/>
            </a:bodyPr>
            <a:lstStyle/>
            <a:p>
              <a:pPr algn="ctr" defTabSz="895665">
                <a:lnSpc>
                  <a:spcPct val="90000"/>
                </a:lnSpc>
                <a:defRPr/>
              </a:pPr>
              <a:r>
                <a:rPr lang="en-US" sz="1372" kern="0" dirty="0">
                  <a:gradFill>
                    <a:gsLst>
                      <a:gs pos="0">
                        <a:srgbClr val="FFFFFF"/>
                      </a:gs>
                      <a:gs pos="100000">
                        <a:srgbClr val="FFFFFF"/>
                      </a:gs>
                    </a:gsLst>
                    <a:lin ang="5400000" scaled="1"/>
                  </a:gradFill>
                  <a:latin typeface="Segoe UI"/>
                </a:rPr>
                <a:t>High availability</a:t>
              </a:r>
              <a:br>
                <a:rPr lang="en-US" sz="1372" kern="0" dirty="0">
                  <a:gradFill>
                    <a:gsLst>
                      <a:gs pos="0">
                        <a:srgbClr val="FFFFFF"/>
                      </a:gs>
                      <a:gs pos="100000">
                        <a:srgbClr val="FFFFFF"/>
                      </a:gs>
                    </a:gsLst>
                    <a:lin ang="5400000" scaled="1"/>
                  </a:gradFill>
                  <a:latin typeface="Segoe UI"/>
                </a:rPr>
              </a:br>
              <a:r>
                <a:rPr lang="en-US" sz="1372" kern="0" dirty="0">
                  <a:gradFill>
                    <a:gsLst>
                      <a:gs pos="0">
                        <a:srgbClr val="FFFFFF"/>
                      </a:gs>
                      <a:gs pos="100000">
                        <a:srgbClr val="FFFFFF"/>
                      </a:gs>
                    </a:gsLst>
                    <a:lin ang="5400000" scaled="1"/>
                  </a:gradFill>
                  <a:latin typeface="Segoe UI"/>
                </a:rPr>
                <a:t>with auto-patching </a:t>
              </a:r>
            </a:p>
          </p:txBody>
        </p:sp>
        <p:grpSp>
          <p:nvGrpSpPr>
            <p:cNvPr id="150" name="Group 538">
              <a:extLst>
                <a:ext uri="{FF2B5EF4-FFF2-40B4-BE49-F238E27FC236}">
                  <a16:creationId xmlns:a16="http://schemas.microsoft.com/office/drawing/2014/main" id="{00056FCF-68F2-4843-B7CD-40BDD7023057}"/>
                </a:ext>
              </a:extLst>
            </p:cNvPr>
            <p:cNvGrpSpPr>
              <a:grpSpLocks noChangeAspect="1"/>
            </p:cNvGrpSpPr>
            <p:nvPr/>
          </p:nvGrpSpPr>
          <p:grpSpPr bwMode="auto">
            <a:xfrm>
              <a:off x="6905017" y="2832588"/>
              <a:ext cx="586516" cy="642047"/>
              <a:chOff x="6703" y="2838"/>
              <a:chExt cx="169" cy="185"/>
            </a:xfrm>
          </p:grpSpPr>
          <p:sp>
            <p:nvSpPr>
              <p:cNvPr id="151" name="Line 539">
                <a:extLst>
                  <a:ext uri="{FF2B5EF4-FFF2-40B4-BE49-F238E27FC236}">
                    <a16:creationId xmlns:a16="http://schemas.microsoft.com/office/drawing/2014/main" id="{F82B883B-6CA0-0E4E-9177-B062357E392E}"/>
                  </a:ext>
                </a:extLst>
              </p:cNvPr>
              <p:cNvSpPr>
                <a:spLocks noChangeShapeType="1"/>
              </p:cNvSpPr>
              <p:nvPr/>
            </p:nvSpPr>
            <p:spPr bwMode="auto">
              <a:xfrm>
                <a:off x="6803" y="2967"/>
                <a:ext cx="4" cy="10"/>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2" name="Line 540">
                <a:extLst>
                  <a:ext uri="{FF2B5EF4-FFF2-40B4-BE49-F238E27FC236}">
                    <a16:creationId xmlns:a16="http://schemas.microsoft.com/office/drawing/2014/main" id="{E2FB6988-A2F6-D84B-815E-5C0C6A56E926}"/>
                  </a:ext>
                </a:extLst>
              </p:cNvPr>
              <p:cNvSpPr>
                <a:spLocks noChangeShapeType="1"/>
              </p:cNvSpPr>
              <p:nvPr/>
            </p:nvSpPr>
            <p:spPr bwMode="auto">
              <a:xfrm>
                <a:off x="6768" y="2884"/>
                <a:ext cx="4" cy="12"/>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3" name="Line 541">
                <a:extLst>
                  <a:ext uri="{FF2B5EF4-FFF2-40B4-BE49-F238E27FC236}">
                    <a16:creationId xmlns:a16="http://schemas.microsoft.com/office/drawing/2014/main" id="{DC510314-6E81-854C-ADAE-8C4DF8F5EE26}"/>
                  </a:ext>
                </a:extLst>
              </p:cNvPr>
              <p:cNvSpPr>
                <a:spLocks noChangeShapeType="1"/>
              </p:cNvSpPr>
              <p:nvPr/>
            </p:nvSpPr>
            <p:spPr bwMode="auto">
              <a:xfrm flipH="1">
                <a:off x="6768" y="2967"/>
                <a:ext cx="4" cy="10"/>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4" name="Line 542">
                <a:extLst>
                  <a:ext uri="{FF2B5EF4-FFF2-40B4-BE49-F238E27FC236}">
                    <a16:creationId xmlns:a16="http://schemas.microsoft.com/office/drawing/2014/main" id="{6C17DF16-9B6D-0448-8947-8BFA94F07E3D}"/>
                  </a:ext>
                </a:extLst>
              </p:cNvPr>
              <p:cNvSpPr>
                <a:spLocks noChangeShapeType="1"/>
              </p:cNvSpPr>
              <p:nvPr/>
            </p:nvSpPr>
            <p:spPr bwMode="auto">
              <a:xfrm flipH="1">
                <a:off x="6803" y="2884"/>
                <a:ext cx="4" cy="12"/>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5" name="Line 543">
                <a:extLst>
                  <a:ext uri="{FF2B5EF4-FFF2-40B4-BE49-F238E27FC236}">
                    <a16:creationId xmlns:a16="http://schemas.microsoft.com/office/drawing/2014/main" id="{1EDC3528-83AE-7949-9A45-EE077DC526EE}"/>
                  </a:ext>
                </a:extLst>
              </p:cNvPr>
              <p:cNvSpPr>
                <a:spLocks noChangeShapeType="1"/>
              </p:cNvSpPr>
              <p:nvPr/>
            </p:nvSpPr>
            <p:spPr bwMode="auto">
              <a:xfrm>
                <a:off x="6824" y="2946"/>
                <a:ext cx="10" cy="4"/>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6" name="Line 544">
                <a:extLst>
                  <a:ext uri="{FF2B5EF4-FFF2-40B4-BE49-F238E27FC236}">
                    <a16:creationId xmlns:a16="http://schemas.microsoft.com/office/drawing/2014/main" id="{7FBFA27E-3E3E-9849-87F4-ED9676BD145C}"/>
                  </a:ext>
                </a:extLst>
              </p:cNvPr>
              <p:cNvSpPr>
                <a:spLocks noChangeShapeType="1"/>
              </p:cNvSpPr>
              <p:nvPr/>
            </p:nvSpPr>
            <p:spPr bwMode="auto">
              <a:xfrm>
                <a:off x="6741" y="2911"/>
                <a:ext cx="10" cy="6"/>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7" name="Line 545">
                <a:extLst>
                  <a:ext uri="{FF2B5EF4-FFF2-40B4-BE49-F238E27FC236}">
                    <a16:creationId xmlns:a16="http://schemas.microsoft.com/office/drawing/2014/main" id="{BABD8736-289B-5A46-A9B9-A57D0D14B5D0}"/>
                  </a:ext>
                </a:extLst>
              </p:cNvPr>
              <p:cNvSpPr>
                <a:spLocks noChangeShapeType="1"/>
              </p:cNvSpPr>
              <p:nvPr/>
            </p:nvSpPr>
            <p:spPr bwMode="auto">
              <a:xfrm flipV="1">
                <a:off x="6824" y="2911"/>
                <a:ext cx="10" cy="6"/>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8" name="Line 546">
                <a:extLst>
                  <a:ext uri="{FF2B5EF4-FFF2-40B4-BE49-F238E27FC236}">
                    <a16:creationId xmlns:a16="http://schemas.microsoft.com/office/drawing/2014/main" id="{4FA39077-9ADB-4640-A1BE-3F534E5B9D5D}"/>
                  </a:ext>
                </a:extLst>
              </p:cNvPr>
              <p:cNvSpPr>
                <a:spLocks noChangeShapeType="1"/>
              </p:cNvSpPr>
              <p:nvPr/>
            </p:nvSpPr>
            <p:spPr bwMode="auto">
              <a:xfrm flipV="1">
                <a:off x="6741" y="2946"/>
                <a:ext cx="10" cy="4"/>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9" name="Oval 547">
                <a:extLst>
                  <a:ext uri="{FF2B5EF4-FFF2-40B4-BE49-F238E27FC236}">
                    <a16:creationId xmlns:a16="http://schemas.microsoft.com/office/drawing/2014/main" id="{79BCA767-EF94-B443-A464-EA5A78FB8884}"/>
                  </a:ext>
                </a:extLst>
              </p:cNvPr>
              <p:cNvSpPr>
                <a:spLocks noChangeArrowheads="1"/>
              </p:cNvSpPr>
              <p:nvPr/>
            </p:nvSpPr>
            <p:spPr bwMode="auto">
              <a:xfrm>
                <a:off x="6753" y="2896"/>
                <a:ext cx="69" cy="71"/>
              </a:xfrm>
              <a:prstGeom prst="ellips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0" name="Freeform 548">
                <a:extLst>
                  <a:ext uri="{FF2B5EF4-FFF2-40B4-BE49-F238E27FC236}">
                    <a16:creationId xmlns:a16="http://schemas.microsoft.com/office/drawing/2014/main" id="{0E5A581A-40CB-364C-90C0-CE273D66E1A4}"/>
                  </a:ext>
                </a:extLst>
              </p:cNvPr>
              <p:cNvSpPr>
                <a:spLocks/>
              </p:cNvSpPr>
              <p:nvPr/>
            </p:nvSpPr>
            <p:spPr bwMode="auto">
              <a:xfrm>
                <a:off x="6703" y="2849"/>
                <a:ext cx="61" cy="165"/>
              </a:xfrm>
              <a:custGeom>
                <a:avLst/>
                <a:gdLst>
                  <a:gd name="T0" fmla="*/ 32 w 32"/>
                  <a:gd name="T1" fmla="*/ 85 h 85"/>
                  <a:gd name="T2" fmla="*/ 0 w 32"/>
                  <a:gd name="T3" fmla="*/ 42 h 85"/>
                  <a:gd name="T4" fmla="*/ 32 w 32"/>
                  <a:gd name="T5" fmla="*/ 0 h 85"/>
                </a:gdLst>
                <a:ahLst/>
                <a:cxnLst>
                  <a:cxn ang="0">
                    <a:pos x="T0" y="T1"/>
                  </a:cxn>
                  <a:cxn ang="0">
                    <a:pos x="T2" y="T3"/>
                  </a:cxn>
                  <a:cxn ang="0">
                    <a:pos x="T4" y="T5"/>
                  </a:cxn>
                </a:cxnLst>
                <a:rect l="0" t="0" r="r" b="b"/>
                <a:pathLst>
                  <a:path w="32" h="85">
                    <a:moveTo>
                      <a:pt x="32" y="85"/>
                    </a:moveTo>
                    <a:cubicBezTo>
                      <a:pt x="14" y="79"/>
                      <a:pt x="0" y="62"/>
                      <a:pt x="0" y="42"/>
                    </a:cubicBezTo>
                    <a:cubicBezTo>
                      <a:pt x="0" y="22"/>
                      <a:pt x="14" y="5"/>
                      <a:pt x="32" y="0"/>
                    </a:cubicBezTo>
                  </a:path>
                </a:pathLst>
              </a:cu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549">
                <a:extLst>
                  <a:ext uri="{FF2B5EF4-FFF2-40B4-BE49-F238E27FC236}">
                    <a16:creationId xmlns:a16="http://schemas.microsoft.com/office/drawing/2014/main" id="{753BA685-7B6A-0D41-99FD-2E68B98177CC}"/>
                  </a:ext>
                </a:extLst>
              </p:cNvPr>
              <p:cNvSpPr>
                <a:spLocks/>
              </p:cNvSpPr>
              <p:nvPr/>
            </p:nvSpPr>
            <p:spPr bwMode="auto">
              <a:xfrm>
                <a:off x="6811" y="2849"/>
                <a:ext cx="61" cy="165"/>
              </a:xfrm>
              <a:custGeom>
                <a:avLst/>
                <a:gdLst>
                  <a:gd name="T0" fmla="*/ 0 w 32"/>
                  <a:gd name="T1" fmla="*/ 0 h 85"/>
                  <a:gd name="T2" fmla="*/ 32 w 32"/>
                  <a:gd name="T3" fmla="*/ 42 h 85"/>
                  <a:gd name="T4" fmla="*/ 0 w 32"/>
                  <a:gd name="T5" fmla="*/ 85 h 85"/>
                </a:gdLst>
                <a:ahLst/>
                <a:cxnLst>
                  <a:cxn ang="0">
                    <a:pos x="T0" y="T1"/>
                  </a:cxn>
                  <a:cxn ang="0">
                    <a:pos x="T2" y="T3"/>
                  </a:cxn>
                  <a:cxn ang="0">
                    <a:pos x="T4" y="T5"/>
                  </a:cxn>
                </a:cxnLst>
                <a:rect l="0" t="0" r="r" b="b"/>
                <a:pathLst>
                  <a:path w="32" h="85">
                    <a:moveTo>
                      <a:pt x="0" y="0"/>
                    </a:moveTo>
                    <a:cubicBezTo>
                      <a:pt x="18" y="5"/>
                      <a:pt x="32" y="22"/>
                      <a:pt x="32" y="42"/>
                    </a:cubicBezTo>
                    <a:cubicBezTo>
                      <a:pt x="32" y="62"/>
                      <a:pt x="18" y="79"/>
                      <a:pt x="0" y="85"/>
                    </a:cubicBezTo>
                  </a:path>
                </a:pathLst>
              </a:cu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2" name="Freeform 550">
                <a:extLst>
                  <a:ext uri="{FF2B5EF4-FFF2-40B4-BE49-F238E27FC236}">
                    <a16:creationId xmlns:a16="http://schemas.microsoft.com/office/drawing/2014/main" id="{6BEA4775-87DB-2C4A-A9B3-5C33B6D5D6AE}"/>
                  </a:ext>
                </a:extLst>
              </p:cNvPr>
              <p:cNvSpPr>
                <a:spLocks/>
              </p:cNvSpPr>
              <p:nvPr/>
            </p:nvSpPr>
            <p:spPr bwMode="auto">
              <a:xfrm>
                <a:off x="6811" y="2838"/>
                <a:ext cx="28" cy="38"/>
              </a:xfrm>
              <a:custGeom>
                <a:avLst/>
                <a:gdLst>
                  <a:gd name="T0" fmla="*/ 7 w 28"/>
                  <a:gd name="T1" fmla="*/ 38 h 38"/>
                  <a:gd name="T2" fmla="*/ 0 w 28"/>
                  <a:gd name="T3" fmla="*/ 7 h 38"/>
                  <a:gd name="T4" fmla="*/ 28 w 28"/>
                  <a:gd name="T5" fmla="*/ 0 h 38"/>
                </a:gdLst>
                <a:ahLst/>
                <a:cxnLst>
                  <a:cxn ang="0">
                    <a:pos x="T0" y="T1"/>
                  </a:cxn>
                  <a:cxn ang="0">
                    <a:pos x="T2" y="T3"/>
                  </a:cxn>
                  <a:cxn ang="0">
                    <a:pos x="T4" y="T5"/>
                  </a:cxn>
                </a:cxnLst>
                <a:rect l="0" t="0" r="r" b="b"/>
                <a:pathLst>
                  <a:path w="28" h="38">
                    <a:moveTo>
                      <a:pt x="7" y="38"/>
                    </a:moveTo>
                    <a:lnTo>
                      <a:pt x="0" y="7"/>
                    </a:lnTo>
                    <a:lnTo>
                      <a:pt x="28" y="0"/>
                    </a:lnTo>
                  </a:path>
                </a:pathLst>
              </a:cu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551">
                <a:extLst>
                  <a:ext uri="{FF2B5EF4-FFF2-40B4-BE49-F238E27FC236}">
                    <a16:creationId xmlns:a16="http://schemas.microsoft.com/office/drawing/2014/main" id="{E9C5A71F-7D2A-1449-B100-698BB89AE092}"/>
                  </a:ext>
                </a:extLst>
              </p:cNvPr>
              <p:cNvSpPr>
                <a:spLocks/>
              </p:cNvSpPr>
              <p:nvPr/>
            </p:nvSpPr>
            <p:spPr bwMode="auto">
              <a:xfrm>
                <a:off x="6735" y="2985"/>
                <a:ext cx="29" cy="38"/>
              </a:xfrm>
              <a:custGeom>
                <a:avLst/>
                <a:gdLst>
                  <a:gd name="T0" fmla="*/ 22 w 29"/>
                  <a:gd name="T1" fmla="*/ 0 h 38"/>
                  <a:gd name="T2" fmla="*/ 29 w 29"/>
                  <a:gd name="T3" fmla="*/ 31 h 38"/>
                  <a:gd name="T4" fmla="*/ 0 w 29"/>
                  <a:gd name="T5" fmla="*/ 38 h 38"/>
                </a:gdLst>
                <a:ahLst/>
                <a:cxnLst>
                  <a:cxn ang="0">
                    <a:pos x="T0" y="T1"/>
                  </a:cxn>
                  <a:cxn ang="0">
                    <a:pos x="T2" y="T3"/>
                  </a:cxn>
                  <a:cxn ang="0">
                    <a:pos x="T4" y="T5"/>
                  </a:cxn>
                </a:cxnLst>
                <a:rect l="0" t="0" r="r" b="b"/>
                <a:pathLst>
                  <a:path w="29" h="38">
                    <a:moveTo>
                      <a:pt x="22" y="0"/>
                    </a:moveTo>
                    <a:lnTo>
                      <a:pt x="29" y="31"/>
                    </a:lnTo>
                    <a:lnTo>
                      <a:pt x="0" y="38"/>
                    </a:lnTo>
                  </a:path>
                </a:pathLst>
              </a:cu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26207681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500"/>
                                        <p:tgtEl>
                                          <p:spTgt spid="113"/>
                                        </p:tgtEl>
                                      </p:cBhvr>
                                    </p:animEffect>
                                  </p:childTnLst>
                                </p:cTn>
                              </p:par>
                              <p:par>
                                <p:cTn id="8" presetID="35" presetClass="path" presetSubtype="0" decel="100000" fill="hold" nodeType="withEffect">
                                  <p:stCondLst>
                                    <p:cond delay="200"/>
                                  </p:stCondLst>
                                  <p:childTnLst>
                                    <p:animMotion origin="layout" path="M 2.77556E-17 -3.7037E-6 L 2.77556E-17 0.02616 " pathEditMode="relative" rAng="0" ptsTypes="AA">
                                      <p:cBhvr>
                                        <p:cTn id="9" dur="500" spd="-100000" fill="hold"/>
                                        <p:tgtEl>
                                          <p:spTgt spid="113"/>
                                        </p:tgtEl>
                                        <p:attrNameLst>
                                          <p:attrName>ppt_x</p:attrName>
                                          <p:attrName>ppt_y</p:attrName>
                                        </p:attrNameLst>
                                      </p:cBhvr>
                                      <p:rCtr x="0" y="1296"/>
                                    </p:animMotion>
                                  </p:childTnLst>
                                </p:cTn>
                              </p:par>
                              <p:par>
                                <p:cTn id="10" presetID="10" presetClass="entr" presetSubtype="0" fill="hold" nodeType="withEffect">
                                  <p:stCondLst>
                                    <p:cond delay="30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500"/>
                                        <p:tgtEl>
                                          <p:spTgt spid="116"/>
                                        </p:tgtEl>
                                      </p:cBhvr>
                                    </p:animEffect>
                                  </p:childTnLst>
                                </p:cTn>
                              </p:par>
                              <p:par>
                                <p:cTn id="13" presetID="35" presetClass="path" presetSubtype="0" decel="100000" fill="hold" nodeType="withEffect">
                                  <p:stCondLst>
                                    <p:cond delay="300"/>
                                  </p:stCondLst>
                                  <p:childTnLst>
                                    <p:animMotion origin="layout" path="M 2.77556E-17 -3.7037E-6 L 2.77556E-17 0.02616 " pathEditMode="relative" rAng="0" ptsTypes="AA">
                                      <p:cBhvr>
                                        <p:cTn id="14" dur="500" spd="-100000" fill="hold"/>
                                        <p:tgtEl>
                                          <p:spTgt spid="116"/>
                                        </p:tgtEl>
                                        <p:attrNameLst>
                                          <p:attrName>ppt_x</p:attrName>
                                          <p:attrName>ppt_y</p:attrName>
                                        </p:attrNameLst>
                                      </p:cBhvr>
                                      <p:rCtr x="0" y="1296"/>
                                    </p:animMotion>
                                  </p:childTnLst>
                                </p:cTn>
                              </p:par>
                              <p:par>
                                <p:cTn id="15" presetID="10" presetClass="entr" presetSubtype="0" fill="hold" nodeType="withEffect">
                                  <p:stCondLst>
                                    <p:cond delay="400"/>
                                  </p:stCondLst>
                                  <p:childTnLst>
                                    <p:set>
                                      <p:cBhvr>
                                        <p:cTn id="16" dur="1" fill="hold">
                                          <p:stCondLst>
                                            <p:cond delay="0"/>
                                          </p:stCondLst>
                                        </p:cTn>
                                        <p:tgtEl>
                                          <p:spTgt spid="95"/>
                                        </p:tgtEl>
                                        <p:attrNameLst>
                                          <p:attrName>style.visibility</p:attrName>
                                        </p:attrNameLst>
                                      </p:cBhvr>
                                      <p:to>
                                        <p:strVal val="visible"/>
                                      </p:to>
                                    </p:set>
                                    <p:animEffect transition="in" filter="fade">
                                      <p:cBhvr>
                                        <p:cTn id="17" dur="500"/>
                                        <p:tgtEl>
                                          <p:spTgt spid="95"/>
                                        </p:tgtEl>
                                      </p:cBhvr>
                                    </p:animEffect>
                                  </p:childTnLst>
                                </p:cTn>
                              </p:par>
                              <p:par>
                                <p:cTn id="18" presetID="35" presetClass="path" presetSubtype="0" decel="100000" fill="hold" nodeType="withEffect">
                                  <p:stCondLst>
                                    <p:cond delay="400"/>
                                  </p:stCondLst>
                                  <p:childTnLst>
                                    <p:animMotion origin="layout" path="M 2.77556E-17 -3.7037E-6 L 2.77556E-17 0.02616 " pathEditMode="relative" rAng="0" ptsTypes="AA">
                                      <p:cBhvr>
                                        <p:cTn id="19" dur="500" spd="-100000" fill="hold"/>
                                        <p:tgtEl>
                                          <p:spTgt spid="95"/>
                                        </p:tgtEl>
                                        <p:attrNameLst>
                                          <p:attrName>ppt_x</p:attrName>
                                          <p:attrName>ppt_y</p:attrName>
                                        </p:attrNameLst>
                                      </p:cBhvr>
                                      <p:rCtr x="0" y="1296"/>
                                    </p:animMotion>
                                  </p:childTnLst>
                                </p:cTn>
                              </p:par>
                              <p:par>
                                <p:cTn id="20" presetID="10" presetClass="entr" presetSubtype="0" fill="hold" nodeType="withEffect">
                                  <p:stCondLst>
                                    <p:cond delay="500"/>
                                  </p:stCondLst>
                                  <p:childTnLst>
                                    <p:set>
                                      <p:cBhvr>
                                        <p:cTn id="21" dur="1" fill="hold">
                                          <p:stCondLst>
                                            <p:cond delay="0"/>
                                          </p:stCondLst>
                                        </p:cTn>
                                        <p:tgtEl>
                                          <p:spTgt spid="98"/>
                                        </p:tgtEl>
                                        <p:attrNameLst>
                                          <p:attrName>style.visibility</p:attrName>
                                        </p:attrNameLst>
                                      </p:cBhvr>
                                      <p:to>
                                        <p:strVal val="visible"/>
                                      </p:to>
                                    </p:set>
                                    <p:animEffect transition="in" filter="fade">
                                      <p:cBhvr>
                                        <p:cTn id="22" dur="500"/>
                                        <p:tgtEl>
                                          <p:spTgt spid="98"/>
                                        </p:tgtEl>
                                      </p:cBhvr>
                                    </p:animEffect>
                                  </p:childTnLst>
                                </p:cTn>
                              </p:par>
                              <p:par>
                                <p:cTn id="23" presetID="35" presetClass="path" presetSubtype="0" decel="100000" fill="hold" nodeType="withEffect">
                                  <p:stCondLst>
                                    <p:cond delay="500"/>
                                  </p:stCondLst>
                                  <p:childTnLst>
                                    <p:animMotion origin="layout" path="M 2.77556E-17 -3.7037E-6 L 2.77556E-17 0.02616 " pathEditMode="relative" rAng="0" ptsTypes="AA">
                                      <p:cBhvr>
                                        <p:cTn id="24" dur="500" spd="-100000" fill="hold"/>
                                        <p:tgtEl>
                                          <p:spTgt spid="98"/>
                                        </p:tgtEl>
                                        <p:attrNameLst>
                                          <p:attrName>ppt_x</p:attrName>
                                          <p:attrName>ppt_y</p:attrName>
                                        </p:attrNameLst>
                                      </p:cBhvr>
                                      <p:rCtr x="0" y="1296"/>
                                    </p:animMotion>
                                  </p:childTnLst>
                                </p:cTn>
                              </p:par>
                              <p:par>
                                <p:cTn id="25" presetID="10" presetClass="entr" presetSubtype="0" fill="hold" nodeType="withEffect">
                                  <p:stCondLst>
                                    <p:cond delay="600"/>
                                  </p:stCondLst>
                                  <p:childTnLst>
                                    <p:set>
                                      <p:cBhvr>
                                        <p:cTn id="26" dur="1" fill="hold">
                                          <p:stCondLst>
                                            <p:cond delay="0"/>
                                          </p:stCondLst>
                                        </p:cTn>
                                        <p:tgtEl>
                                          <p:spTgt spid="119"/>
                                        </p:tgtEl>
                                        <p:attrNameLst>
                                          <p:attrName>style.visibility</p:attrName>
                                        </p:attrNameLst>
                                      </p:cBhvr>
                                      <p:to>
                                        <p:strVal val="visible"/>
                                      </p:to>
                                    </p:set>
                                    <p:animEffect transition="in" filter="fade">
                                      <p:cBhvr>
                                        <p:cTn id="27" dur="500"/>
                                        <p:tgtEl>
                                          <p:spTgt spid="119"/>
                                        </p:tgtEl>
                                      </p:cBhvr>
                                    </p:animEffect>
                                  </p:childTnLst>
                                </p:cTn>
                              </p:par>
                              <p:par>
                                <p:cTn id="28" presetID="35" presetClass="path" presetSubtype="0" decel="100000" fill="hold" nodeType="withEffect">
                                  <p:stCondLst>
                                    <p:cond delay="600"/>
                                  </p:stCondLst>
                                  <p:childTnLst>
                                    <p:animMotion origin="layout" path="M 2.77556E-17 -3.7037E-6 L 2.77556E-17 0.02616 " pathEditMode="relative" rAng="0" ptsTypes="AA">
                                      <p:cBhvr>
                                        <p:cTn id="29" dur="500" spd="-100000" fill="hold"/>
                                        <p:tgtEl>
                                          <p:spTgt spid="119"/>
                                        </p:tgtEl>
                                        <p:attrNameLst>
                                          <p:attrName>ppt_x</p:attrName>
                                          <p:attrName>ppt_y</p:attrName>
                                        </p:attrNameLst>
                                      </p:cBhvr>
                                      <p:rCtr x="0" y="1296"/>
                                    </p:animMotion>
                                  </p:childTnLst>
                                </p:cTn>
                              </p:par>
                              <p:par>
                                <p:cTn id="30" presetID="10" presetClass="entr" presetSubtype="0" fill="hold" nodeType="withEffect">
                                  <p:stCondLst>
                                    <p:cond delay="700"/>
                                  </p:stCondLst>
                                  <p:childTnLst>
                                    <p:set>
                                      <p:cBhvr>
                                        <p:cTn id="31" dur="1" fill="hold">
                                          <p:stCondLst>
                                            <p:cond delay="0"/>
                                          </p:stCondLst>
                                        </p:cTn>
                                        <p:tgtEl>
                                          <p:spTgt spid="148"/>
                                        </p:tgtEl>
                                        <p:attrNameLst>
                                          <p:attrName>style.visibility</p:attrName>
                                        </p:attrNameLst>
                                      </p:cBhvr>
                                      <p:to>
                                        <p:strVal val="visible"/>
                                      </p:to>
                                    </p:set>
                                    <p:animEffect transition="in" filter="fade">
                                      <p:cBhvr>
                                        <p:cTn id="32" dur="500"/>
                                        <p:tgtEl>
                                          <p:spTgt spid="148"/>
                                        </p:tgtEl>
                                      </p:cBhvr>
                                    </p:animEffect>
                                  </p:childTnLst>
                                </p:cTn>
                              </p:par>
                              <p:par>
                                <p:cTn id="33" presetID="35" presetClass="path" presetSubtype="0" decel="100000" fill="hold" nodeType="withEffect">
                                  <p:stCondLst>
                                    <p:cond delay="700"/>
                                  </p:stCondLst>
                                  <p:childTnLst>
                                    <p:animMotion origin="layout" path="M 7.45468E-7 -3.40445E-6 L 7.45468E-7 0.0261 " pathEditMode="relative" rAng="0" ptsTypes="AA">
                                      <p:cBhvr>
                                        <p:cTn id="34" dur="500" spd="-100000" fill="hold"/>
                                        <p:tgtEl>
                                          <p:spTgt spid="148"/>
                                        </p:tgtEl>
                                        <p:attrNameLst>
                                          <p:attrName>ppt_x</p:attrName>
                                          <p:attrName>ppt_y</p:attrName>
                                        </p:attrNameLst>
                                      </p:cBhvr>
                                      <p:rCtr x="0" y="1294"/>
                                    </p:animMotion>
                                  </p:childTnLst>
                                </p:cTn>
                              </p:par>
                              <p:par>
                                <p:cTn id="35" presetID="10" presetClass="entr" presetSubtype="0" fill="hold" nodeType="withEffect">
                                  <p:stCondLst>
                                    <p:cond delay="800"/>
                                  </p:stCondLst>
                                  <p:childTnLst>
                                    <p:set>
                                      <p:cBhvr>
                                        <p:cTn id="36" dur="1" fill="hold">
                                          <p:stCondLst>
                                            <p:cond delay="0"/>
                                          </p:stCondLst>
                                        </p:cTn>
                                        <p:tgtEl>
                                          <p:spTgt spid="101"/>
                                        </p:tgtEl>
                                        <p:attrNameLst>
                                          <p:attrName>style.visibility</p:attrName>
                                        </p:attrNameLst>
                                      </p:cBhvr>
                                      <p:to>
                                        <p:strVal val="visible"/>
                                      </p:to>
                                    </p:set>
                                    <p:animEffect transition="in" filter="fade">
                                      <p:cBhvr>
                                        <p:cTn id="37" dur="500"/>
                                        <p:tgtEl>
                                          <p:spTgt spid="101"/>
                                        </p:tgtEl>
                                      </p:cBhvr>
                                    </p:animEffect>
                                  </p:childTnLst>
                                </p:cTn>
                              </p:par>
                              <p:par>
                                <p:cTn id="38" presetID="35" presetClass="path" presetSubtype="0" decel="100000" fill="hold" nodeType="withEffect">
                                  <p:stCondLst>
                                    <p:cond delay="800"/>
                                  </p:stCondLst>
                                  <p:childTnLst>
                                    <p:animMotion origin="layout" path="M 2.20066E-6 7.17204E-7 L 2.20066E-6 0.0261 " pathEditMode="relative" rAng="0" ptsTypes="AA">
                                      <p:cBhvr>
                                        <p:cTn id="39" dur="500" spd="-100000" fill="hold"/>
                                        <p:tgtEl>
                                          <p:spTgt spid="101"/>
                                        </p:tgtEl>
                                        <p:attrNameLst>
                                          <p:attrName>ppt_x</p:attrName>
                                          <p:attrName>ppt_y</p:attrName>
                                        </p:attrNameLst>
                                      </p:cBhvr>
                                      <p:rCtr x="0" y="1294"/>
                                    </p:animMotion>
                                  </p:childTnLst>
                                </p:cTn>
                              </p:par>
                              <p:par>
                                <p:cTn id="40" presetID="10" presetClass="entr" presetSubtype="0" fill="hold" nodeType="withEffect">
                                  <p:stCondLst>
                                    <p:cond delay="900"/>
                                  </p:stCondLst>
                                  <p:childTnLst>
                                    <p:set>
                                      <p:cBhvr>
                                        <p:cTn id="41" dur="1" fill="hold">
                                          <p:stCondLst>
                                            <p:cond delay="0"/>
                                          </p:stCondLst>
                                        </p:cTn>
                                        <p:tgtEl>
                                          <p:spTgt spid="104"/>
                                        </p:tgtEl>
                                        <p:attrNameLst>
                                          <p:attrName>style.visibility</p:attrName>
                                        </p:attrNameLst>
                                      </p:cBhvr>
                                      <p:to>
                                        <p:strVal val="visible"/>
                                      </p:to>
                                    </p:set>
                                    <p:animEffect transition="in" filter="fade">
                                      <p:cBhvr>
                                        <p:cTn id="42" dur="500"/>
                                        <p:tgtEl>
                                          <p:spTgt spid="104"/>
                                        </p:tgtEl>
                                      </p:cBhvr>
                                    </p:animEffect>
                                  </p:childTnLst>
                                </p:cTn>
                              </p:par>
                              <p:par>
                                <p:cTn id="43" presetID="35" presetClass="path" presetSubtype="0" decel="100000" fill="hold" nodeType="withEffect">
                                  <p:stCondLst>
                                    <p:cond delay="900"/>
                                  </p:stCondLst>
                                  <p:childTnLst>
                                    <p:animMotion origin="layout" path="M 2.77556E-17 -3.7037E-6 L 2.77556E-17 0.02616 " pathEditMode="relative" rAng="0" ptsTypes="AA">
                                      <p:cBhvr>
                                        <p:cTn id="44" dur="500" spd="-100000" fill="hold"/>
                                        <p:tgtEl>
                                          <p:spTgt spid="104"/>
                                        </p:tgtEl>
                                        <p:attrNameLst>
                                          <p:attrName>ppt_x</p:attrName>
                                          <p:attrName>ppt_y</p:attrName>
                                        </p:attrNameLst>
                                      </p:cBhvr>
                                      <p:rCtr x="0" y="1296"/>
                                    </p:animMotion>
                                  </p:childTnLst>
                                </p:cTn>
                              </p:par>
                              <p:par>
                                <p:cTn id="45" presetID="10" presetClass="entr" presetSubtype="0" fill="hold" nodeType="withEffect">
                                  <p:stCondLst>
                                    <p:cond delay="1000"/>
                                  </p:stCondLst>
                                  <p:childTnLst>
                                    <p:set>
                                      <p:cBhvr>
                                        <p:cTn id="46" dur="1" fill="hold">
                                          <p:stCondLst>
                                            <p:cond delay="0"/>
                                          </p:stCondLst>
                                        </p:cTn>
                                        <p:tgtEl>
                                          <p:spTgt spid="122"/>
                                        </p:tgtEl>
                                        <p:attrNameLst>
                                          <p:attrName>style.visibility</p:attrName>
                                        </p:attrNameLst>
                                      </p:cBhvr>
                                      <p:to>
                                        <p:strVal val="visible"/>
                                      </p:to>
                                    </p:set>
                                    <p:animEffect transition="in" filter="fade">
                                      <p:cBhvr>
                                        <p:cTn id="47" dur="500"/>
                                        <p:tgtEl>
                                          <p:spTgt spid="122"/>
                                        </p:tgtEl>
                                      </p:cBhvr>
                                    </p:animEffect>
                                  </p:childTnLst>
                                </p:cTn>
                              </p:par>
                              <p:par>
                                <p:cTn id="48" presetID="35" presetClass="path" presetSubtype="0" decel="100000" fill="hold" nodeType="withEffect">
                                  <p:stCondLst>
                                    <p:cond delay="1000"/>
                                  </p:stCondLst>
                                  <p:childTnLst>
                                    <p:animMotion origin="layout" path="M 2.06791E-6 4.97049E-6 L 2.06791E-6 0.0261 " pathEditMode="relative" rAng="0" ptsTypes="AA">
                                      <p:cBhvr>
                                        <p:cTn id="49" dur="500" spd="-100000" fill="hold"/>
                                        <p:tgtEl>
                                          <p:spTgt spid="122"/>
                                        </p:tgtEl>
                                        <p:attrNameLst>
                                          <p:attrName>ppt_x</p:attrName>
                                          <p:attrName>ppt_y</p:attrName>
                                        </p:attrNameLst>
                                      </p:cBhvr>
                                      <p:rCtr x="0" y="1294"/>
                                    </p:animMotion>
                                  </p:childTnLst>
                                </p:cTn>
                              </p:par>
                              <p:par>
                                <p:cTn id="50" presetID="10" presetClass="entr" presetSubtype="0" fill="hold" nodeType="withEffect">
                                  <p:stCondLst>
                                    <p:cond delay="1100"/>
                                  </p:stCondLst>
                                  <p:childTnLst>
                                    <p:set>
                                      <p:cBhvr>
                                        <p:cTn id="51" dur="1" fill="hold">
                                          <p:stCondLst>
                                            <p:cond delay="0"/>
                                          </p:stCondLst>
                                        </p:cTn>
                                        <p:tgtEl>
                                          <p:spTgt spid="125"/>
                                        </p:tgtEl>
                                        <p:attrNameLst>
                                          <p:attrName>style.visibility</p:attrName>
                                        </p:attrNameLst>
                                      </p:cBhvr>
                                      <p:to>
                                        <p:strVal val="visible"/>
                                      </p:to>
                                    </p:set>
                                    <p:animEffect transition="in" filter="fade">
                                      <p:cBhvr>
                                        <p:cTn id="52" dur="500"/>
                                        <p:tgtEl>
                                          <p:spTgt spid="125"/>
                                        </p:tgtEl>
                                      </p:cBhvr>
                                    </p:animEffect>
                                  </p:childTnLst>
                                </p:cTn>
                              </p:par>
                              <p:par>
                                <p:cTn id="53" presetID="35" presetClass="path" presetSubtype="0" decel="100000" fill="hold" nodeType="withEffect">
                                  <p:stCondLst>
                                    <p:cond delay="1100"/>
                                  </p:stCondLst>
                                  <p:childTnLst>
                                    <p:animMotion origin="layout" path="M -2.22109E-6 1.54335E-7 L -2.22109E-6 0.0261 " pathEditMode="relative" rAng="0" ptsTypes="AA">
                                      <p:cBhvr>
                                        <p:cTn id="54" dur="500" spd="-100000" fill="hold"/>
                                        <p:tgtEl>
                                          <p:spTgt spid="125"/>
                                        </p:tgtEl>
                                        <p:attrNameLst>
                                          <p:attrName>ppt_x</p:attrName>
                                          <p:attrName>ppt_y</p:attrName>
                                        </p:attrNameLst>
                                      </p:cBhvr>
                                      <p:rCtr x="0" y="1294"/>
                                    </p:animMotion>
                                  </p:childTnLst>
                                </p:cTn>
                              </p:par>
                              <p:par>
                                <p:cTn id="55" presetID="10" presetClass="entr" presetSubtype="0" fill="hold" nodeType="withEffect">
                                  <p:stCondLst>
                                    <p:cond delay="1200"/>
                                  </p:stCondLst>
                                  <p:childTnLst>
                                    <p:set>
                                      <p:cBhvr>
                                        <p:cTn id="56" dur="1" fill="hold">
                                          <p:stCondLst>
                                            <p:cond delay="0"/>
                                          </p:stCondLst>
                                        </p:cTn>
                                        <p:tgtEl>
                                          <p:spTgt spid="107"/>
                                        </p:tgtEl>
                                        <p:attrNameLst>
                                          <p:attrName>style.visibility</p:attrName>
                                        </p:attrNameLst>
                                      </p:cBhvr>
                                      <p:to>
                                        <p:strVal val="visible"/>
                                      </p:to>
                                    </p:set>
                                    <p:animEffect transition="in" filter="fade">
                                      <p:cBhvr>
                                        <p:cTn id="57" dur="500"/>
                                        <p:tgtEl>
                                          <p:spTgt spid="107"/>
                                        </p:tgtEl>
                                      </p:cBhvr>
                                    </p:animEffect>
                                  </p:childTnLst>
                                </p:cTn>
                              </p:par>
                              <p:par>
                                <p:cTn id="58" presetID="35" presetClass="path" presetSubtype="0" decel="100000" fill="hold" nodeType="withEffect">
                                  <p:stCondLst>
                                    <p:cond delay="1200"/>
                                  </p:stCondLst>
                                  <p:childTnLst>
                                    <p:animMotion origin="layout" path="M -2.5785E-6 4.12165E-6 L -2.5785E-6 0.0261 " pathEditMode="relative" rAng="0" ptsTypes="AA">
                                      <p:cBhvr>
                                        <p:cTn id="59" dur="500" spd="-100000" fill="hold"/>
                                        <p:tgtEl>
                                          <p:spTgt spid="107"/>
                                        </p:tgtEl>
                                        <p:attrNameLst>
                                          <p:attrName>ppt_x</p:attrName>
                                          <p:attrName>ppt_y</p:attrName>
                                        </p:attrNameLst>
                                      </p:cBhvr>
                                      <p:rCtr x="0" y="1294"/>
                                    </p:animMotion>
                                  </p:childTnLst>
                                </p:cTn>
                              </p:par>
                              <p:par>
                                <p:cTn id="60" presetID="10" presetClass="entr" presetSubtype="0" fill="hold" nodeType="withEffect">
                                  <p:stCondLst>
                                    <p:cond delay="1300"/>
                                  </p:stCondLst>
                                  <p:childTnLst>
                                    <p:set>
                                      <p:cBhvr>
                                        <p:cTn id="61" dur="1" fill="hold">
                                          <p:stCondLst>
                                            <p:cond delay="0"/>
                                          </p:stCondLst>
                                        </p:cTn>
                                        <p:tgtEl>
                                          <p:spTgt spid="110"/>
                                        </p:tgtEl>
                                        <p:attrNameLst>
                                          <p:attrName>style.visibility</p:attrName>
                                        </p:attrNameLst>
                                      </p:cBhvr>
                                      <p:to>
                                        <p:strVal val="visible"/>
                                      </p:to>
                                    </p:set>
                                    <p:animEffect transition="in" filter="fade">
                                      <p:cBhvr>
                                        <p:cTn id="62" dur="500"/>
                                        <p:tgtEl>
                                          <p:spTgt spid="110"/>
                                        </p:tgtEl>
                                      </p:cBhvr>
                                    </p:animEffect>
                                  </p:childTnLst>
                                </p:cTn>
                              </p:par>
                              <p:par>
                                <p:cTn id="63" presetID="35" presetClass="path" presetSubtype="0" decel="100000" fill="hold" nodeType="withEffect">
                                  <p:stCondLst>
                                    <p:cond delay="1300"/>
                                  </p:stCondLst>
                                  <p:childTnLst>
                                    <p:animMotion origin="layout" path="M 2.77556E-17 -3.7037E-6 L 2.77556E-17 0.02616 " pathEditMode="relative" rAng="0" ptsTypes="AA">
                                      <p:cBhvr>
                                        <p:cTn id="64" dur="500" spd="-100000" fill="hold"/>
                                        <p:tgtEl>
                                          <p:spTgt spid="110"/>
                                        </p:tgtEl>
                                        <p:attrNameLst>
                                          <p:attrName>ppt_x</p:attrName>
                                          <p:attrName>ppt_y</p:attrName>
                                        </p:attrNameLst>
                                      </p:cBhvr>
                                      <p:rCtr x="0" y="12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07B3-1A44-CA48-A3BD-EA6A66A4BDCA}"/>
              </a:ext>
            </a:extLst>
          </p:cNvPr>
          <p:cNvSpPr>
            <a:spLocks noGrp="1"/>
          </p:cNvSpPr>
          <p:nvPr>
            <p:ph type="title"/>
          </p:nvPr>
        </p:nvSpPr>
        <p:spPr>
          <a:xfrm>
            <a:off x="585216" y="391813"/>
            <a:ext cx="11018520" cy="553998"/>
          </a:xfrm>
        </p:spPr>
        <p:txBody>
          <a:bodyPr>
            <a:normAutofit fontScale="90000"/>
          </a:bodyPr>
          <a:lstStyle/>
          <a:p>
            <a:r>
              <a:rPr lang="en-US" dirty="0"/>
              <a:t>App Service Plans</a:t>
            </a:r>
          </a:p>
        </p:txBody>
      </p:sp>
      <p:sp>
        <p:nvSpPr>
          <p:cNvPr id="3" name="Text Placeholder 2">
            <a:extLst>
              <a:ext uri="{FF2B5EF4-FFF2-40B4-BE49-F238E27FC236}">
                <a16:creationId xmlns:a16="http://schemas.microsoft.com/office/drawing/2014/main" id="{11159E0A-0FA3-1C44-BBE8-E08F588441D6}"/>
              </a:ext>
            </a:extLst>
          </p:cNvPr>
          <p:cNvSpPr>
            <a:spLocks noGrp="1"/>
          </p:cNvSpPr>
          <p:nvPr>
            <p:ph type="body" sz="quarter" idx="10"/>
          </p:nvPr>
        </p:nvSpPr>
        <p:spPr/>
        <p:txBody>
          <a:bodyPr/>
          <a:lstStyle/>
          <a:p>
            <a:r>
              <a:rPr lang="en-US" dirty="0"/>
              <a:t>Defines the underlying Managed VM</a:t>
            </a:r>
          </a:p>
          <a:p>
            <a:pPr lvl="1"/>
            <a:r>
              <a:rPr lang="en-US" dirty="0"/>
              <a:t>Windows or Linux</a:t>
            </a:r>
          </a:p>
          <a:p>
            <a:r>
              <a:rPr lang="en-US" dirty="0"/>
              <a:t>One or more App Service Plans can be used</a:t>
            </a:r>
          </a:p>
          <a:p>
            <a:pPr lvl="1"/>
            <a:r>
              <a:rPr lang="en-US" dirty="0"/>
              <a:t>Single Web App in App Service Plan</a:t>
            </a:r>
          </a:p>
          <a:p>
            <a:pPr lvl="1"/>
            <a:r>
              <a:rPr lang="en-US" dirty="0"/>
              <a:t>App Service Plan shared by multiple Web Apps</a:t>
            </a:r>
          </a:p>
          <a:p>
            <a:r>
              <a:rPr lang="en-US" dirty="0"/>
              <a:t>Each Web App can only be associated with a single App Service Plan at a time</a:t>
            </a:r>
          </a:p>
        </p:txBody>
      </p:sp>
      <p:pic>
        <p:nvPicPr>
          <p:cNvPr id="4" name="Picture 3">
            <a:extLst>
              <a:ext uri="{FF2B5EF4-FFF2-40B4-BE49-F238E27FC236}">
                <a16:creationId xmlns:a16="http://schemas.microsoft.com/office/drawing/2014/main" id="{3CDAE34B-13B7-6A44-8261-49CF31C946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76206" y="228602"/>
            <a:ext cx="998314" cy="998314"/>
          </a:xfrm>
          <a:prstGeom prst="rect">
            <a:avLst/>
          </a:prstGeom>
        </p:spPr>
      </p:pic>
    </p:spTree>
    <p:extLst>
      <p:ext uri="{BB962C8B-B14F-4D97-AF65-F5344CB8AC3E}">
        <p14:creationId xmlns:p14="http://schemas.microsoft.com/office/powerpoint/2010/main" val="281879705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07B3-1A44-CA48-A3BD-EA6A66A4BDCA}"/>
              </a:ext>
            </a:extLst>
          </p:cNvPr>
          <p:cNvSpPr>
            <a:spLocks noGrp="1"/>
          </p:cNvSpPr>
          <p:nvPr>
            <p:ph type="title"/>
          </p:nvPr>
        </p:nvSpPr>
        <p:spPr>
          <a:xfrm>
            <a:off x="585216" y="391813"/>
            <a:ext cx="11018520" cy="553998"/>
          </a:xfrm>
        </p:spPr>
        <p:txBody>
          <a:bodyPr>
            <a:normAutofit fontScale="90000"/>
          </a:bodyPr>
          <a:lstStyle/>
          <a:p>
            <a:r>
              <a:rPr lang="en-US" dirty="0"/>
              <a:t>App Service Plans</a:t>
            </a:r>
          </a:p>
        </p:txBody>
      </p:sp>
      <p:sp>
        <p:nvSpPr>
          <p:cNvPr id="3" name="Text Placeholder 2">
            <a:extLst>
              <a:ext uri="{FF2B5EF4-FFF2-40B4-BE49-F238E27FC236}">
                <a16:creationId xmlns:a16="http://schemas.microsoft.com/office/drawing/2014/main" id="{11159E0A-0FA3-1C44-BBE8-E08F588441D6}"/>
              </a:ext>
            </a:extLst>
          </p:cNvPr>
          <p:cNvSpPr>
            <a:spLocks noGrp="1"/>
          </p:cNvSpPr>
          <p:nvPr>
            <p:ph type="body" sz="quarter" idx="10"/>
          </p:nvPr>
        </p:nvSpPr>
        <p:spPr>
          <a:xfrm>
            <a:off x="585216" y="1447799"/>
            <a:ext cx="11018519" cy="2979277"/>
          </a:xfrm>
        </p:spPr>
        <p:txBody>
          <a:bodyPr/>
          <a:lstStyle/>
          <a:p>
            <a:r>
              <a:rPr lang="en-US" dirty="0"/>
              <a:t>Service tier to deploy Azure App Service applications to</a:t>
            </a:r>
          </a:p>
          <a:p>
            <a:pPr lvl="1"/>
            <a:r>
              <a:rPr lang="en-US" dirty="0"/>
              <a:t>Free</a:t>
            </a:r>
          </a:p>
          <a:p>
            <a:pPr lvl="1"/>
            <a:r>
              <a:rPr lang="en-US" dirty="0"/>
              <a:t>Shared</a:t>
            </a:r>
          </a:p>
          <a:p>
            <a:pPr lvl="1"/>
            <a:r>
              <a:rPr lang="en-US" dirty="0"/>
              <a:t>Basic</a:t>
            </a:r>
          </a:p>
          <a:p>
            <a:pPr lvl="1"/>
            <a:r>
              <a:rPr lang="en-US" dirty="0"/>
              <a:t>Standard</a:t>
            </a:r>
          </a:p>
          <a:p>
            <a:pPr lvl="1"/>
            <a:r>
              <a:rPr lang="en-US" dirty="0"/>
              <a:t>Premium</a:t>
            </a:r>
          </a:p>
          <a:p>
            <a:pPr lvl="1"/>
            <a:r>
              <a:rPr lang="en-US" dirty="0"/>
              <a:t>PremiumV2</a:t>
            </a:r>
          </a:p>
          <a:p>
            <a:pPr lvl="1"/>
            <a:r>
              <a:rPr lang="en-US" dirty="0"/>
              <a:t>Isolated</a:t>
            </a:r>
          </a:p>
          <a:p>
            <a:pPr lvl="1"/>
            <a:endParaRPr lang="en-US" dirty="0"/>
          </a:p>
          <a:p>
            <a:pPr lvl="1"/>
            <a:r>
              <a:rPr lang="en-US" dirty="0"/>
              <a:t>Consumption</a:t>
            </a:r>
          </a:p>
          <a:p>
            <a:pPr lvl="2"/>
            <a:r>
              <a:rPr lang="en-US" dirty="0"/>
              <a:t>Only available to Azure Functions</a:t>
            </a:r>
          </a:p>
        </p:txBody>
      </p:sp>
      <p:pic>
        <p:nvPicPr>
          <p:cNvPr id="4" name="Picture 3">
            <a:extLst>
              <a:ext uri="{FF2B5EF4-FFF2-40B4-BE49-F238E27FC236}">
                <a16:creationId xmlns:a16="http://schemas.microsoft.com/office/drawing/2014/main" id="{3CDAE34B-13B7-6A44-8261-49CF31C946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76206" y="228602"/>
            <a:ext cx="998314" cy="998314"/>
          </a:xfrm>
          <a:prstGeom prst="rect">
            <a:avLst/>
          </a:prstGeom>
        </p:spPr>
      </p:pic>
    </p:spTree>
    <p:extLst>
      <p:ext uri="{BB962C8B-B14F-4D97-AF65-F5344CB8AC3E}">
        <p14:creationId xmlns:p14="http://schemas.microsoft.com/office/powerpoint/2010/main" val="36339225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07B3-1A44-CA48-A3BD-EA6A66A4BDCA}"/>
              </a:ext>
            </a:extLst>
          </p:cNvPr>
          <p:cNvSpPr>
            <a:spLocks noGrp="1"/>
          </p:cNvSpPr>
          <p:nvPr>
            <p:ph type="title"/>
          </p:nvPr>
        </p:nvSpPr>
        <p:spPr>
          <a:xfrm>
            <a:off x="585216" y="391813"/>
            <a:ext cx="11018520" cy="553998"/>
          </a:xfrm>
        </p:spPr>
        <p:txBody>
          <a:bodyPr>
            <a:normAutofit fontScale="90000"/>
          </a:bodyPr>
          <a:lstStyle/>
          <a:p>
            <a:r>
              <a:rPr lang="en-US" dirty="0"/>
              <a:t>App Service Environment</a:t>
            </a:r>
          </a:p>
        </p:txBody>
      </p:sp>
      <p:sp>
        <p:nvSpPr>
          <p:cNvPr id="3" name="Text Placeholder 2">
            <a:extLst>
              <a:ext uri="{FF2B5EF4-FFF2-40B4-BE49-F238E27FC236}">
                <a16:creationId xmlns:a16="http://schemas.microsoft.com/office/drawing/2014/main" id="{11159E0A-0FA3-1C44-BBE8-E08F588441D6}"/>
              </a:ext>
            </a:extLst>
          </p:cNvPr>
          <p:cNvSpPr>
            <a:spLocks noGrp="1"/>
          </p:cNvSpPr>
          <p:nvPr>
            <p:ph type="body" sz="quarter" idx="10"/>
          </p:nvPr>
        </p:nvSpPr>
        <p:spPr/>
        <p:txBody>
          <a:bodyPr/>
          <a:lstStyle/>
          <a:p>
            <a:r>
              <a:rPr lang="en-US" dirty="0"/>
              <a:t>Feature of Azure App Service</a:t>
            </a:r>
          </a:p>
          <a:p>
            <a:r>
              <a:rPr lang="en-US" dirty="0"/>
              <a:t>Provides a fully isolated and dedicated environment</a:t>
            </a:r>
          </a:p>
          <a:p>
            <a:r>
              <a:rPr lang="en-US" dirty="0"/>
              <a:t>Can host:</a:t>
            </a:r>
          </a:p>
          <a:p>
            <a:pPr lvl="1"/>
            <a:r>
              <a:rPr lang="en-US" dirty="0"/>
              <a:t>Windows web apps</a:t>
            </a:r>
          </a:p>
          <a:p>
            <a:pPr lvl="1"/>
            <a:r>
              <a:rPr lang="en-US" dirty="0"/>
              <a:t>Linux web apps</a:t>
            </a:r>
          </a:p>
          <a:p>
            <a:pPr lvl="1"/>
            <a:r>
              <a:rPr lang="en-US" dirty="0"/>
              <a:t>Mobile apps</a:t>
            </a:r>
          </a:p>
          <a:p>
            <a:pPr lvl="1"/>
            <a:r>
              <a:rPr lang="en-US" dirty="0"/>
              <a:t>Functions</a:t>
            </a:r>
          </a:p>
          <a:p>
            <a:r>
              <a:rPr lang="en-US" dirty="0"/>
              <a:t>Appropriate for workloads that require:</a:t>
            </a:r>
          </a:p>
          <a:p>
            <a:pPr lvl="1"/>
            <a:r>
              <a:rPr lang="en-US" dirty="0"/>
              <a:t>Very high scale</a:t>
            </a:r>
          </a:p>
          <a:p>
            <a:pPr lvl="1"/>
            <a:r>
              <a:rPr lang="en-US" dirty="0"/>
              <a:t>Isolation and secure network access</a:t>
            </a:r>
          </a:p>
          <a:p>
            <a:pPr lvl="1"/>
            <a:r>
              <a:rPr lang="en-US" dirty="0"/>
              <a:t>High memory utilization</a:t>
            </a:r>
          </a:p>
        </p:txBody>
      </p:sp>
      <p:pic>
        <p:nvPicPr>
          <p:cNvPr id="4" name="Picture 3">
            <a:extLst>
              <a:ext uri="{FF2B5EF4-FFF2-40B4-BE49-F238E27FC236}">
                <a16:creationId xmlns:a16="http://schemas.microsoft.com/office/drawing/2014/main" id="{3CDAE34B-13B7-6A44-8261-49CF31C946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76206" y="228602"/>
            <a:ext cx="998314" cy="998314"/>
          </a:xfrm>
          <a:prstGeom prst="rect">
            <a:avLst/>
          </a:prstGeom>
        </p:spPr>
      </p:pic>
    </p:spTree>
    <p:extLst>
      <p:ext uri="{BB962C8B-B14F-4D97-AF65-F5344CB8AC3E}">
        <p14:creationId xmlns:p14="http://schemas.microsoft.com/office/powerpoint/2010/main" val="365263036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07B3-1A44-CA48-A3BD-EA6A66A4BDCA}"/>
              </a:ext>
            </a:extLst>
          </p:cNvPr>
          <p:cNvSpPr>
            <a:spLocks noGrp="1"/>
          </p:cNvSpPr>
          <p:nvPr>
            <p:ph type="title"/>
          </p:nvPr>
        </p:nvSpPr>
        <p:spPr>
          <a:xfrm>
            <a:off x="585216" y="391813"/>
            <a:ext cx="11018520" cy="553998"/>
          </a:xfrm>
        </p:spPr>
        <p:txBody>
          <a:bodyPr>
            <a:normAutofit fontScale="90000"/>
          </a:bodyPr>
          <a:lstStyle/>
          <a:p>
            <a:r>
              <a:rPr lang="en-US" dirty="0"/>
              <a:t>App Service Environment – Dedicated environment</a:t>
            </a:r>
          </a:p>
        </p:txBody>
      </p:sp>
      <p:sp>
        <p:nvSpPr>
          <p:cNvPr id="3" name="Text Placeholder 2">
            <a:extLst>
              <a:ext uri="{FF2B5EF4-FFF2-40B4-BE49-F238E27FC236}">
                <a16:creationId xmlns:a16="http://schemas.microsoft.com/office/drawing/2014/main" id="{11159E0A-0FA3-1C44-BBE8-E08F588441D6}"/>
              </a:ext>
            </a:extLst>
          </p:cNvPr>
          <p:cNvSpPr>
            <a:spLocks noGrp="1"/>
          </p:cNvSpPr>
          <p:nvPr>
            <p:ph type="body" sz="quarter" idx="10"/>
          </p:nvPr>
        </p:nvSpPr>
        <p:spPr/>
        <p:txBody>
          <a:bodyPr/>
          <a:lstStyle/>
          <a:p>
            <a:r>
              <a:rPr lang="en-US" dirty="0"/>
              <a:t>An ASE is dedicated exclusively to a single subscription</a:t>
            </a:r>
          </a:p>
          <a:p>
            <a:r>
              <a:rPr lang="en-US" dirty="0"/>
              <a:t>Can host 100 App Service Plan instances</a:t>
            </a:r>
          </a:p>
          <a:p>
            <a:pPr lvl="1"/>
            <a:r>
              <a:rPr lang="en-US" dirty="0"/>
              <a:t>Could be 100 instances in a single App Service Plan</a:t>
            </a:r>
          </a:p>
          <a:p>
            <a:pPr lvl="1"/>
            <a:r>
              <a:rPr lang="en-US" dirty="0"/>
              <a:t>Could be 100 single-instance App Service Plans</a:t>
            </a:r>
          </a:p>
          <a:p>
            <a:pPr lvl="1"/>
            <a:r>
              <a:rPr lang="en-US" dirty="0"/>
              <a:t>Anything in between!</a:t>
            </a:r>
          </a:p>
          <a:p>
            <a:r>
              <a:rPr lang="en-US" dirty="0"/>
              <a:t>Composed of front ends and workers</a:t>
            </a:r>
          </a:p>
          <a:p>
            <a:pPr lvl="1"/>
            <a:r>
              <a:rPr lang="en-US" dirty="0"/>
              <a:t>Front ends are responsible for HTTP/HTTPS termination and load balancing</a:t>
            </a:r>
          </a:p>
          <a:p>
            <a:pPr lvl="1"/>
            <a:r>
              <a:rPr lang="en-US" dirty="0"/>
              <a:t>Front ends are automatically added as the ASE scales out</a:t>
            </a:r>
          </a:p>
          <a:p>
            <a:pPr lvl="1"/>
            <a:r>
              <a:rPr lang="en-US" dirty="0"/>
              <a:t>Workers are roles that host customer apps</a:t>
            </a:r>
          </a:p>
          <a:p>
            <a:pPr lvl="1"/>
            <a:r>
              <a:rPr lang="en-US" dirty="0"/>
              <a:t>Workers come in three fixes sizes:</a:t>
            </a:r>
          </a:p>
          <a:p>
            <a:pPr lvl="2"/>
            <a:r>
              <a:rPr lang="en-US" dirty="0"/>
              <a:t>One vCPU / 3.5 GB RAM</a:t>
            </a:r>
          </a:p>
          <a:p>
            <a:pPr lvl="2"/>
            <a:r>
              <a:rPr lang="en-US" dirty="0"/>
              <a:t>Two vCPU / 7 GB RAM</a:t>
            </a:r>
          </a:p>
          <a:p>
            <a:pPr lvl="2"/>
            <a:r>
              <a:rPr lang="en-US" dirty="0"/>
              <a:t>Four vCPU / 14 GB RAM</a:t>
            </a:r>
          </a:p>
        </p:txBody>
      </p:sp>
      <p:pic>
        <p:nvPicPr>
          <p:cNvPr id="4" name="Picture 3">
            <a:extLst>
              <a:ext uri="{FF2B5EF4-FFF2-40B4-BE49-F238E27FC236}">
                <a16:creationId xmlns:a16="http://schemas.microsoft.com/office/drawing/2014/main" id="{3CDAE34B-13B7-6A44-8261-49CF31C946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76206" y="228602"/>
            <a:ext cx="998314" cy="998314"/>
          </a:xfrm>
          <a:prstGeom prst="rect">
            <a:avLst/>
          </a:prstGeom>
        </p:spPr>
      </p:pic>
    </p:spTree>
    <p:extLst>
      <p:ext uri="{BB962C8B-B14F-4D97-AF65-F5344CB8AC3E}">
        <p14:creationId xmlns:p14="http://schemas.microsoft.com/office/powerpoint/2010/main" val="123753343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07B3-1A44-CA48-A3BD-EA6A66A4BDCA}"/>
              </a:ext>
            </a:extLst>
          </p:cNvPr>
          <p:cNvSpPr>
            <a:spLocks noGrp="1"/>
          </p:cNvSpPr>
          <p:nvPr>
            <p:ph type="title"/>
          </p:nvPr>
        </p:nvSpPr>
        <p:spPr>
          <a:xfrm>
            <a:off x="585216" y="391813"/>
            <a:ext cx="11018520" cy="553998"/>
          </a:xfrm>
        </p:spPr>
        <p:txBody>
          <a:bodyPr>
            <a:normAutofit fontScale="90000"/>
          </a:bodyPr>
          <a:lstStyle/>
          <a:p>
            <a:r>
              <a:rPr lang="en-US" dirty="0"/>
              <a:t>App Service Environment – Virtual network support</a:t>
            </a:r>
          </a:p>
        </p:txBody>
      </p:sp>
      <p:sp>
        <p:nvSpPr>
          <p:cNvPr id="3" name="Text Placeholder 2">
            <a:extLst>
              <a:ext uri="{FF2B5EF4-FFF2-40B4-BE49-F238E27FC236}">
                <a16:creationId xmlns:a16="http://schemas.microsoft.com/office/drawing/2014/main" id="{11159E0A-0FA3-1C44-BBE8-E08F588441D6}"/>
              </a:ext>
            </a:extLst>
          </p:cNvPr>
          <p:cNvSpPr>
            <a:spLocks noGrp="1"/>
          </p:cNvSpPr>
          <p:nvPr>
            <p:ph type="body" sz="quarter" idx="10"/>
          </p:nvPr>
        </p:nvSpPr>
        <p:spPr>
          <a:xfrm>
            <a:off x="585216" y="1188302"/>
            <a:ext cx="11151917" cy="2979277"/>
          </a:xfrm>
        </p:spPr>
        <p:txBody>
          <a:bodyPr/>
          <a:lstStyle/>
          <a:p>
            <a:r>
              <a:rPr lang="en-US" dirty="0"/>
              <a:t>ASE is a deployment of the App Service directly into a customer’s Azure resource manager virtual network</a:t>
            </a:r>
          </a:p>
          <a:p>
            <a:r>
              <a:rPr lang="en-US" dirty="0"/>
              <a:t>ASE always exist in a subnet of a virtual network</a:t>
            </a:r>
          </a:p>
          <a:p>
            <a:r>
              <a:rPr lang="en-US" dirty="0"/>
              <a:t>Use the security features of virtual networks to control inbound and output network communication</a:t>
            </a:r>
          </a:p>
          <a:p>
            <a:r>
              <a:rPr lang="en-US" dirty="0"/>
              <a:t>ASE can be either internet-facing with a public IP or with only an Azure internal load balancer address</a:t>
            </a:r>
          </a:p>
          <a:p>
            <a:r>
              <a:rPr lang="en-US" dirty="0"/>
              <a:t>Network Security Groups restrict inbound network communications to the subnet where the ASE resides</a:t>
            </a:r>
          </a:p>
          <a:p>
            <a:r>
              <a:rPr lang="en-US" dirty="0"/>
              <a:t>If the virtual network has a VPN connection to an on-premises network, the apps in the ASE can access the on-premises resources</a:t>
            </a:r>
          </a:p>
        </p:txBody>
      </p:sp>
      <p:pic>
        <p:nvPicPr>
          <p:cNvPr id="4" name="Picture 3">
            <a:extLst>
              <a:ext uri="{FF2B5EF4-FFF2-40B4-BE49-F238E27FC236}">
                <a16:creationId xmlns:a16="http://schemas.microsoft.com/office/drawing/2014/main" id="{3CDAE34B-13B7-6A44-8261-49CF31C946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76206" y="228602"/>
            <a:ext cx="998314" cy="998314"/>
          </a:xfrm>
          <a:prstGeom prst="rect">
            <a:avLst/>
          </a:prstGeom>
        </p:spPr>
      </p:pic>
    </p:spTree>
    <p:extLst>
      <p:ext uri="{BB962C8B-B14F-4D97-AF65-F5344CB8AC3E}">
        <p14:creationId xmlns:p14="http://schemas.microsoft.com/office/powerpoint/2010/main" val="30898803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07B3-1A44-CA48-A3BD-EA6A66A4BDCA}"/>
              </a:ext>
            </a:extLst>
          </p:cNvPr>
          <p:cNvSpPr>
            <a:spLocks noGrp="1"/>
          </p:cNvSpPr>
          <p:nvPr>
            <p:ph type="title"/>
          </p:nvPr>
        </p:nvSpPr>
        <p:spPr>
          <a:xfrm>
            <a:off x="585216" y="391813"/>
            <a:ext cx="11018520" cy="553998"/>
          </a:xfrm>
        </p:spPr>
        <p:txBody>
          <a:bodyPr>
            <a:normAutofit fontScale="90000"/>
          </a:bodyPr>
          <a:lstStyle/>
          <a:p>
            <a:r>
              <a:rPr lang="en-US" dirty="0"/>
              <a:t>App Service on Windows</a:t>
            </a:r>
          </a:p>
        </p:txBody>
      </p:sp>
      <p:sp>
        <p:nvSpPr>
          <p:cNvPr id="3" name="Text Placeholder 2">
            <a:extLst>
              <a:ext uri="{FF2B5EF4-FFF2-40B4-BE49-F238E27FC236}">
                <a16:creationId xmlns:a16="http://schemas.microsoft.com/office/drawing/2014/main" id="{11159E0A-0FA3-1C44-BBE8-E08F588441D6}"/>
              </a:ext>
            </a:extLst>
          </p:cNvPr>
          <p:cNvSpPr>
            <a:spLocks noGrp="1"/>
          </p:cNvSpPr>
          <p:nvPr>
            <p:ph type="body" sz="quarter" idx="10"/>
          </p:nvPr>
        </p:nvSpPr>
        <p:spPr>
          <a:xfrm>
            <a:off x="585217" y="1336586"/>
            <a:ext cx="5568448" cy="2979277"/>
          </a:xfrm>
        </p:spPr>
        <p:txBody>
          <a:bodyPr/>
          <a:lstStyle/>
          <a:p>
            <a:r>
              <a:rPr lang="en-US" dirty="0"/>
              <a:t>Language support</a:t>
            </a:r>
          </a:p>
          <a:p>
            <a:pPr lvl="1"/>
            <a:r>
              <a:rPr lang="en-US" dirty="0"/>
              <a:t>.NET Framework</a:t>
            </a:r>
          </a:p>
          <a:p>
            <a:pPr lvl="1"/>
            <a:r>
              <a:rPr lang="en-US" dirty="0"/>
              <a:t>PHP</a:t>
            </a:r>
          </a:p>
          <a:p>
            <a:pPr lvl="1"/>
            <a:r>
              <a:rPr lang="en-US" dirty="0"/>
              <a:t>Java</a:t>
            </a:r>
          </a:p>
          <a:p>
            <a:pPr lvl="1"/>
            <a:r>
              <a:rPr lang="en-US" dirty="0"/>
              <a:t>Python</a:t>
            </a:r>
          </a:p>
          <a:p>
            <a:pPr lvl="1"/>
            <a:r>
              <a:rPr lang="en-US" dirty="0"/>
              <a:t>Node.js</a:t>
            </a:r>
          </a:p>
          <a:p>
            <a:pPr lvl="1"/>
            <a:r>
              <a:rPr lang="en-US" dirty="0"/>
              <a:t>Classic ASP</a:t>
            </a:r>
          </a:p>
          <a:p>
            <a:pPr lvl="1"/>
            <a:r>
              <a:rPr lang="en-US" dirty="0"/>
              <a:t>Custom </a:t>
            </a:r>
            <a:r>
              <a:rPr lang="en-US" dirty="0" err="1"/>
              <a:t>FastCGI</a:t>
            </a:r>
            <a:r>
              <a:rPr lang="en-US" dirty="0"/>
              <a:t> Handler</a:t>
            </a:r>
          </a:p>
        </p:txBody>
      </p:sp>
      <p:pic>
        <p:nvPicPr>
          <p:cNvPr id="12" name="Picture 11">
            <a:extLst>
              <a:ext uri="{FF2B5EF4-FFF2-40B4-BE49-F238E27FC236}">
                <a16:creationId xmlns:a16="http://schemas.microsoft.com/office/drawing/2014/main" id="{FC43812D-DB68-324F-BFF3-2A99E45A04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8088" y="228602"/>
            <a:ext cx="998314" cy="998314"/>
          </a:xfrm>
          <a:prstGeom prst="rect">
            <a:avLst/>
          </a:prstGeom>
        </p:spPr>
      </p:pic>
      <p:pic>
        <p:nvPicPr>
          <p:cNvPr id="13" name="Picture 12">
            <a:extLst>
              <a:ext uri="{FF2B5EF4-FFF2-40B4-BE49-F238E27FC236}">
                <a16:creationId xmlns:a16="http://schemas.microsoft.com/office/drawing/2014/main" id="{11EFC155-8FD4-F543-AAC3-40881E473686}"/>
              </a:ext>
            </a:extLst>
          </p:cNvPr>
          <p:cNvPicPr>
            <a:picLocks noChangeAspect="1"/>
          </p:cNvPicPr>
          <p:nvPr/>
        </p:nvPicPr>
        <p:blipFill>
          <a:blip r:embed="rId4">
            <a:duotone>
              <a:schemeClr val="accent2">
                <a:shade val="45000"/>
                <a:satMod val="135000"/>
              </a:schemeClr>
              <a:prstClr val="white"/>
            </a:duotone>
          </a:blip>
          <a:stretch>
            <a:fillRect/>
          </a:stretch>
        </p:blipFill>
        <p:spPr>
          <a:xfrm>
            <a:off x="11232523" y="717537"/>
            <a:ext cx="705032" cy="705032"/>
          </a:xfrm>
          <a:prstGeom prst="rect">
            <a:avLst/>
          </a:prstGeom>
        </p:spPr>
      </p:pic>
      <p:pic>
        <p:nvPicPr>
          <p:cNvPr id="7" name="Picture 4" descr="https://azurecomcdn.azureedge.net/cvt-28e4f78f7362f9dcd1d3b7c1380fe84022fc205bbbb20433c3fe308365483582/images/page/services/app-service/high-productivity-development.png">
            <a:extLst>
              <a:ext uri="{FF2B5EF4-FFF2-40B4-BE49-F238E27FC236}">
                <a16:creationId xmlns:a16="http://schemas.microsoft.com/office/drawing/2014/main" id="{84FDAB0E-9FDE-7944-91E5-0D0E444AEA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1920" y="3711602"/>
            <a:ext cx="4914482" cy="2338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02479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07B3-1A44-CA48-A3BD-EA6A66A4BDCA}"/>
              </a:ext>
            </a:extLst>
          </p:cNvPr>
          <p:cNvSpPr>
            <a:spLocks noGrp="1"/>
          </p:cNvSpPr>
          <p:nvPr>
            <p:ph type="title"/>
          </p:nvPr>
        </p:nvSpPr>
        <p:spPr>
          <a:xfrm>
            <a:off x="585216" y="391813"/>
            <a:ext cx="11018520" cy="553998"/>
          </a:xfrm>
        </p:spPr>
        <p:txBody>
          <a:bodyPr>
            <a:normAutofit fontScale="90000"/>
          </a:bodyPr>
          <a:lstStyle/>
          <a:p>
            <a:r>
              <a:rPr lang="en-US" dirty="0"/>
              <a:t>App Service on Linux</a:t>
            </a:r>
          </a:p>
        </p:txBody>
      </p:sp>
      <p:sp>
        <p:nvSpPr>
          <p:cNvPr id="3" name="Text Placeholder 2">
            <a:extLst>
              <a:ext uri="{FF2B5EF4-FFF2-40B4-BE49-F238E27FC236}">
                <a16:creationId xmlns:a16="http://schemas.microsoft.com/office/drawing/2014/main" id="{11159E0A-0FA3-1C44-BBE8-E08F588441D6}"/>
              </a:ext>
            </a:extLst>
          </p:cNvPr>
          <p:cNvSpPr>
            <a:spLocks noGrp="1"/>
          </p:cNvSpPr>
          <p:nvPr>
            <p:ph type="body" sz="quarter" idx="10"/>
          </p:nvPr>
        </p:nvSpPr>
        <p:spPr>
          <a:xfrm>
            <a:off x="585217" y="1336586"/>
            <a:ext cx="5568448" cy="2979277"/>
          </a:xfrm>
        </p:spPr>
        <p:txBody>
          <a:bodyPr/>
          <a:lstStyle/>
          <a:p>
            <a:r>
              <a:rPr lang="en-US" dirty="0"/>
              <a:t>Managed Linux VM</a:t>
            </a:r>
          </a:p>
          <a:p>
            <a:r>
              <a:rPr lang="en-US" dirty="0"/>
              <a:t>Runs on Docker</a:t>
            </a:r>
          </a:p>
          <a:p>
            <a:r>
              <a:rPr lang="en-US" dirty="0"/>
              <a:t>Runtime Stack</a:t>
            </a:r>
          </a:p>
          <a:p>
            <a:pPr lvl="1"/>
            <a:r>
              <a:rPr lang="en-US" dirty="0"/>
              <a:t>Node.js</a:t>
            </a:r>
          </a:p>
          <a:p>
            <a:pPr lvl="1"/>
            <a:r>
              <a:rPr lang="en-US" dirty="0"/>
              <a:t>PHP</a:t>
            </a:r>
          </a:p>
          <a:p>
            <a:pPr lvl="1"/>
            <a:r>
              <a:rPr lang="en-US" dirty="0"/>
              <a:t>.NET Core</a:t>
            </a:r>
          </a:p>
          <a:p>
            <a:pPr lvl="1"/>
            <a:r>
              <a:rPr lang="en-US" dirty="0"/>
              <a:t>Ruby</a:t>
            </a:r>
          </a:p>
          <a:p>
            <a:pPr lvl="1"/>
            <a:r>
              <a:rPr lang="en-US" dirty="0"/>
              <a:t>Java</a:t>
            </a:r>
          </a:p>
        </p:txBody>
      </p:sp>
      <p:pic>
        <p:nvPicPr>
          <p:cNvPr id="9" name="Picture 8">
            <a:extLst>
              <a:ext uri="{FF2B5EF4-FFF2-40B4-BE49-F238E27FC236}">
                <a16:creationId xmlns:a16="http://schemas.microsoft.com/office/drawing/2014/main" id="{DCA9C0CF-7528-2445-8D70-5624BD3BDBA3}"/>
              </a:ext>
            </a:extLst>
          </p:cNvPr>
          <p:cNvPicPr>
            <a:picLocks noChangeAspect="1"/>
          </p:cNvPicPr>
          <p:nvPr/>
        </p:nvPicPr>
        <p:blipFill>
          <a:blip r:embed="rId3" cstate="print">
            <a:clrChange>
              <a:clrFrom>
                <a:srgbClr val="E7E7E7"/>
              </a:clrFrom>
              <a:clrTo>
                <a:srgbClr val="E7E7E7">
                  <a:alpha val="0"/>
                </a:srgbClr>
              </a:clrTo>
            </a:clrChange>
            <a:extLst>
              <a:ext uri="{28A0092B-C50C-407E-A947-70E740481C1C}">
                <a14:useLocalDpi xmlns:a14="http://schemas.microsoft.com/office/drawing/2010/main" val="0"/>
              </a:ext>
            </a:extLst>
          </a:blip>
          <a:stretch>
            <a:fillRect/>
          </a:stretch>
        </p:blipFill>
        <p:spPr>
          <a:xfrm>
            <a:off x="3950594" y="3789608"/>
            <a:ext cx="2143882" cy="1912711"/>
          </a:xfrm>
          <a:prstGeom prst="rect">
            <a:avLst/>
          </a:prstGeom>
        </p:spPr>
      </p:pic>
      <p:pic>
        <p:nvPicPr>
          <p:cNvPr id="10" name="Picture 9">
            <a:extLst>
              <a:ext uri="{FF2B5EF4-FFF2-40B4-BE49-F238E27FC236}">
                <a16:creationId xmlns:a16="http://schemas.microsoft.com/office/drawing/2014/main" id="{92CFA7C4-C3EB-9F4F-9181-3396C0402986}"/>
              </a:ext>
            </a:extLst>
          </p:cNvPr>
          <p:cNvPicPr>
            <a:picLocks noChangeAspect="1"/>
          </p:cNvPicPr>
          <p:nvPr/>
        </p:nvPicPr>
        <p:blipFill>
          <a:blip r:embed="rId4"/>
          <a:stretch>
            <a:fillRect/>
          </a:stretch>
        </p:blipFill>
        <p:spPr>
          <a:xfrm>
            <a:off x="6754422" y="1380456"/>
            <a:ext cx="3217168" cy="4818305"/>
          </a:xfrm>
          <a:prstGeom prst="rect">
            <a:avLst/>
          </a:prstGeom>
        </p:spPr>
      </p:pic>
      <p:pic>
        <p:nvPicPr>
          <p:cNvPr id="11" name="Picture 10">
            <a:extLst>
              <a:ext uri="{FF2B5EF4-FFF2-40B4-BE49-F238E27FC236}">
                <a16:creationId xmlns:a16="http://schemas.microsoft.com/office/drawing/2014/main" id="{E2057307-B00A-7A42-BE16-41D2CEFA39B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78088" y="228602"/>
            <a:ext cx="998314" cy="998314"/>
          </a:xfrm>
          <a:prstGeom prst="rect">
            <a:avLst/>
          </a:prstGeom>
        </p:spPr>
      </p:pic>
    </p:spTree>
    <p:extLst>
      <p:ext uri="{BB962C8B-B14F-4D97-AF65-F5344CB8AC3E}">
        <p14:creationId xmlns:p14="http://schemas.microsoft.com/office/powerpoint/2010/main" val="336654871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6B3D-75D7-CC40-B6A1-81B19EBE07AB}"/>
              </a:ext>
            </a:extLst>
          </p:cNvPr>
          <p:cNvSpPr>
            <a:spLocks noGrp="1"/>
          </p:cNvSpPr>
          <p:nvPr>
            <p:ph type="title"/>
          </p:nvPr>
        </p:nvSpPr>
        <p:spPr/>
        <p:txBody>
          <a:bodyPr/>
          <a:lstStyle/>
          <a:p>
            <a:r>
              <a:rPr lang="en-US" dirty="0"/>
              <a:t>Our Options</a:t>
            </a:r>
          </a:p>
        </p:txBody>
      </p:sp>
      <p:pic>
        <p:nvPicPr>
          <p:cNvPr id="4" name="Content Placeholder 3">
            <a:extLst>
              <a:ext uri="{FF2B5EF4-FFF2-40B4-BE49-F238E27FC236}">
                <a16:creationId xmlns:a16="http://schemas.microsoft.com/office/drawing/2014/main" id="{3CEB708C-8645-4E20-BFF0-25179BFCC3AE}"/>
              </a:ext>
            </a:extLst>
          </p:cNvPr>
          <p:cNvPicPr>
            <a:picLocks noGrp="1" noChangeAspect="1"/>
          </p:cNvPicPr>
          <p:nvPr>
            <p:ph idx="1"/>
          </p:nvPr>
        </p:nvPicPr>
        <p:blipFill>
          <a:blip r:embed="rId2"/>
          <a:stretch>
            <a:fillRect/>
          </a:stretch>
        </p:blipFill>
        <p:spPr>
          <a:xfrm>
            <a:off x="2762250" y="2034381"/>
            <a:ext cx="6667500" cy="3933825"/>
          </a:xfrm>
        </p:spPr>
      </p:pic>
    </p:spTree>
    <p:extLst>
      <p:ext uri="{BB962C8B-B14F-4D97-AF65-F5344CB8AC3E}">
        <p14:creationId xmlns:p14="http://schemas.microsoft.com/office/powerpoint/2010/main" val="6815146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07B3-1A44-CA48-A3BD-EA6A66A4BDCA}"/>
              </a:ext>
            </a:extLst>
          </p:cNvPr>
          <p:cNvSpPr>
            <a:spLocks noGrp="1"/>
          </p:cNvSpPr>
          <p:nvPr>
            <p:ph type="title"/>
          </p:nvPr>
        </p:nvSpPr>
        <p:spPr>
          <a:xfrm>
            <a:off x="585216" y="391813"/>
            <a:ext cx="11018520" cy="553998"/>
          </a:xfrm>
        </p:spPr>
        <p:txBody>
          <a:bodyPr>
            <a:normAutofit fontScale="90000"/>
          </a:bodyPr>
          <a:lstStyle/>
          <a:p>
            <a:r>
              <a:rPr lang="en-US" dirty="0"/>
              <a:t>App Service on Containers</a:t>
            </a:r>
          </a:p>
        </p:txBody>
      </p:sp>
      <p:sp>
        <p:nvSpPr>
          <p:cNvPr id="3" name="Text Placeholder 2">
            <a:extLst>
              <a:ext uri="{FF2B5EF4-FFF2-40B4-BE49-F238E27FC236}">
                <a16:creationId xmlns:a16="http://schemas.microsoft.com/office/drawing/2014/main" id="{11159E0A-0FA3-1C44-BBE8-E08F588441D6}"/>
              </a:ext>
            </a:extLst>
          </p:cNvPr>
          <p:cNvSpPr>
            <a:spLocks noGrp="1"/>
          </p:cNvSpPr>
          <p:nvPr>
            <p:ph type="body" sz="quarter" idx="10"/>
          </p:nvPr>
        </p:nvSpPr>
        <p:spPr>
          <a:xfrm>
            <a:off x="585217" y="1336586"/>
            <a:ext cx="5568448" cy="2979277"/>
          </a:xfrm>
        </p:spPr>
        <p:txBody>
          <a:bodyPr/>
          <a:lstStyle/>
          <a:p>
            <a:r>
              <a:rPr lang="en-US" dirty="0"/>
              <a:t>Managed Linux VM</a:t>
            </a:r>
          </a:p>
          <a:p>
            <a:r>
              <a:rPr lang="en-US" dirty="0"/>
              <a:t>Runs on Docker</a:t>
            </a:r>
          </a:p>
          <a:p>
            <a:r>
              <a:rPr lang="en-US" dirty="0"/>
              <a:t>Image source</a:t>
            </a:r>
          </a:p>
          <a:p>
            <a:pPr lvl="1"/>
            <a:r>
              <a:rPr lang="en-US" dirty="0"/>
              <a:t>Docker Hub</a:t>
            </a:r>
          </a:p>
          <a:p>
            <a:pPr lvl="1"/>
            <a:r>
              <a:rPr lang="en-US" dirty="0"/>
              <a:t>Private Registry</a:t>
            </a:r>
          </a:p>
          <a:p>
            <a:pPr lvl="1"/>
            <a:r>
              <a:rPr lang="en-US" dirty="0"/>
              <a:t>Azure Container Registry</a:t>
            </a:r>
          </a:p>
        </p:txBody>
      </p:sp>
      <p:pic>
        <p:nvPicPr>
          <p:cNvPr id="7" name="Picture 5" descr="image005">
            <a:extLst>
              <a:ext uri="{FF2B5EF4-FFF2-40B4-BE49-F238E27FC236}">
                <a16:creationId xmlns:a16="http://schemas.microsoft.com/office/drawing/2014/main" id="{8AA86224-7685-9B4A-8D3A-F06693B4A865}"/>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422709" y="162644"/>
            <a:ext cx="1433639" cy="1125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0AC0E8FA-2686-0847-BD81-815900BEFD88}"/>
              </a:ext>
            </a:extLst>
          </p:cNvPr>
          <p:cNvPicPr>
            <a:picLocks noChangeAspect="1"/>
          </p:cNvPicPr>
          <p:nvPr/>
        </p:nvPicPr>
        <p:blipFill>
          <a:blip r:embed="rId4"/>
          <a:stretch>
            <a:fillRect/>
          </a:stretch>
        </p:blipFill>
        <p:spPr>
          <a:xfrm>
            <a:off x="5010696" y="2306155"/>
            <a:ext cx="6845652" cy="2933851"/>
          </a:xfrm>
          <a:prstGeom prst="rect">
            <a:avLst/>
          </a:prstGeom>
        </p:spPr>
      </p:pic>
      <p:pic>
        <p:nvPicPr>
          <p:cNvPr id="12" name="Picture 11">
            <a:extLst>
              <a:ext uri="{FF2B5EF4-FFF2-40B4-BE49-F238E27FC236}">
                <a16:creationId xmlns:a16="http://schemas.microsoft.com/office/drawing/2014/main" id="{16EB5977-2EBA-AD41-97D9-B1EDE38A711B}"/>
              </a:ext>
            </a:extLst>
          </p:cNvPr>
          <p:cNvPicPr>
            <a:picLocks noChangeAspect="1"/>
          </p:cNvPicPr>
          <p:nvPr/>
        </p:nvPicPr>
        <p:blipFill>
          <a:blip r:embed="rId5" cstate="print">
            <a:clrChange>
              <a:clrFrom>
                <a:srgbClr val="E7E7E7"/>
              </a:clrFrom>
              <a:clrTo>
                <a:srgbClr val="E7E7E7">
                  <a:alpha val="0"/>
                </a:srgbClr>
              </a:clrTo>
            </a:clrChange>
            <a:extLst>
              <a:ext uri="{28A0092B-C50C-407E-A947-70E740481C1C}">
                <a14:useLocalDpi xmlns:a14="http://schemas.microsoft.com/office/drawing/2010/main" val="0"/>
              </a:ext>
            </a:extLst>
          </a:blip>
          <a:stretch>
            <a:fillRect/>
          </a:stretch>
        </p:blipFill>
        <p:spPr>
          <a:xfrm>
            <a:off x="8614564" y="3532833"/>
            <a:ext cx="3727048" cy="3325167"/>
          </a:xfrm>
          <a:prstGeom prst="rect">
            <a:avLst/>
          </a:prstGeom>
        </p:spPr>
      </p:pic>
    </p:spTree>
    <p:extLst>
      <p:ext uri="{BB962C8B-B14F-4D97-AF65-F5344CB8AC3E}">
        <p14:creationId xmlns:p14="http://schemas.microsoft.com/office/powerpoint/2010/main" val="65855696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07B3-1A44-CA48-A3BD-EA6A66A4BDCA}"/>
              </a:ext>
            </a:extLst>
          </p:cNvPr>
          <p:cNvSpPr>
            <a:spLocks noGrp="1"/>
          </p:cNvSpPr>
          <p:nvPr>
            <p:ph type="title"/>
          </p:nvPr>
        </p:nvSpPr>
        <p:spPr>
          <a:xfrm>
            <a:off x="585216" y="391813"/>
            <a:ext cx="11018520" cy="553998"/>
          </a:xfrm>
        </p:spPr>
        <p:txBody>
          <a:bodyPr>
            <a:normAutofit fontScale="90000"/>
          </a:bodyPr>
          <a:lstStyle/>
          <a:p>
            <a:r>
              <a:rPr lang="en-US" dirty="0"/>
              <a:t>What is Docker?</a:t>
            </a:r>
          </a:p>
        </p:txBody>
      </p:sp>
      <p:sp>
        <p:nvSpPr>
          <p:cNvPr id="3" name="Text Placeholder 2">
            <a:extLst>
              <a:ext uri="{FF2B5EF4-FFF2-40B4-BE49-F238E27FC236}">
                <a16:creationId xmlns:a16="http://schemas.microsoft.com/office/drawing/2014/main" id="{11159E0A-0FA3-1C44-BBE8-E08F588441D6}"/>
              </a:ext>
            </a:extLst>
          </p:cNvPr>
          <p:cNvSpPr>
            <a:spLocks noGrp="1"/>
          </p:cNvSpPr>
          <p:nvPr>
            <p:ph type="body" sz="quarter" idx="10"/>
          </p:nvPr>
        </p:nvSpPr>
        <p:spPr/>
        <p:txBody>
          <a:bodyPr/>
          <a:lstStyle/>
          <a:p>
            <a:r>
              <a:rPr lang="en-US" dirty="0"/>
              <a:t>World’s leading container platform</a:t>
            </a:r>
          </a:p>
          <a:p>
            <a:r>
              <a:rPr lang="en-US" dirty="0"/>
              <a:t>Containers are isolated, but share OS and appropriate binaries and libraries</a:t>
            </a:r>
          </a:p>
          <a:p>
            <a:r>
              <a:rPr lang="en-US" dirty="0"/>
              <a:t>Results in faster deployment, less overhead, easier migration, and faster restarts</a:t>
            </a:r>
          </a:p>
        </p:txBody>
      </p:sp>
      <p:pic>
        <p:nvPicPr>
          <p:cNvPr id="5" name="Picture 4">
            <a:extLst>
              <a:ext uri="{FF2B5EF4-FFF2-40B4-BE49-F238E27FC236}">
                <a16:creationId xmlns:a16="http://schemas.microsoft.com/office/drawing/2014/main" id="{6D4786D3-9021-4446-BB8C-2EC1A20FB3E4}"/>
              </a:ext>
            </a:extLst>
          </p:cNvPr>
          <p:cNvPicPr>
            <a:picLocks noChangeAspect="1"/>
          </p:cNvPicPr>
          <p:nvPr/>
        </p:nvPicPr>
        <p:blipFill>
          <a:blip r:embed="rId3" cstate="print">
            <a:clrChange>
              <a:clrFrom>
                <a:srgbClr val="E7E7E7"/>
              </a:clrFrom>
              <a:clrTo>
                <a:srgbClr val="E7E7E7">
                  <a:alpha val="0"/>
                </a:srgbClr>
              </a:clrTo>
            </a:clrChange>
            <a:extLst>
              <a:ext uri="{28A0092B-C50C-407E-A947-70E740481C1C}">
                <a14:useLocalDpi xmlns:a14="http://schemas.microsoft.com/office/drawing/2010/main" val="0"/>
              </a:ext>
            </a:extLst>
          </a:blip>
          <a:stretch>
            <a:fillRect/>
          </a:stretch>
        </p:blipFill>
        <p:spPr>
          <a:xfrm>
            <a:off x="8614564" y="3628584"/>
            <a:ext cx="3727048" cy="3325167"/>
          </a:xfrm>
          <a:prstGeom prst="rect">
            <a:avLst/>
          </a:prstGeom>
        </p:spPr>
      </p:pic>
    </p:spTree>
    <p:extLst>
      <p:ext uri="{BB962C8B-B14F-4D97-AF65-F5344CB8AC3E}">
        <p14:creationId xmlns:p14="http://schemas.microsoft.com/office/powerpoint/2010/main" val="192311884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88D3F-78F9-D94C-A5A8-FC26CA64B816}"/>
              </a:ext>
            </a:extLst>
          </p:cNvPr>
          <p:cNvSpPr>
            <a:spLocks noGrp="1"/>
          </p:cNvSpPr>
          <p:nvPr>
            <p:ph type="title"/>
          </p:nvPr>
        </p:nvSpPr>
        <p:spPr>
          <a:xfrm>
            <a:off x="585216" y="384048"/>
            <a:ext cx="11151917" cy="553998"/>
          </a:xfrm>
        </p:spPr>
        <p:txBody>
          <a:bodyPr>
            <a:normAutofit fontScale="90000"/>
          </a:bodyPr>
          <a:lstStyle/>
          <a:p>
            <a:r>
              <a:rPr lang="en-US" dirty="0"/>
              <a:t>Azure Container Ecosystem</a:t>
            </a:r>
          </a:p>
        </p:txBody>
      </p:sp>
      <p:grpSp>
        <p:nvGrpSpPr>
          <p:cNvPr id="8" name="Group 7">
            <a:extLst>
              <a:ext uri="{FF2B5EF4-FFF2-40B4-BE49-F238E27FC236}">
                <a16:creationId xmlns:a16="http://schemas.microsoft.com/office/drawing/2014/main" id="{7DB2020B-89EF-0845-82FB-FBA851618553}"/>
              </a:ext>
            </a:extLst>
          </p:cNvPr>
          <p:cNvGrpSpPr/>
          <p:nvPr/>
        </p:nvGrpSpPr>
        <p:grpSpPr>
          <a:xfrm>
            <a:off x="339552" y="1228299"/>
            <a:ext cx="1885029" cy="4339988"/>
            <a:chOff x="585216" y="996287"/>
            <a:chExt cx="1885029" cy="4339988"/>
          </a:xfrm>
        </p:grpSpPr>
        <p:sp>
          <p:nvSpPr>
            <p:cNvPr id="7" name="Rectangle 6">
              <a:extLst>
                <a:ext uri="{FF2B5EF4-FFF2-40B4-BE49-F238E27FC236}">
                  <a16:creationId xmlns:a16="http://schemas.microsoft.com/office/drawing/2014/main" id="{DCCABD6D-FC05-E748-9A13-A8D7B70093FF}"/>
                </a:ext>
              </a:extLst>
            </p:cNvPr>
            <p:cNvSpPr/>
            <p:nvPr/>
          </p:nvSpPr>
          <p:spPr bwMode="auto">
            <a:xfrm>
              <a:off x="585216" y="996287"/>
              <a:ext cx="1885029" cy="4339988"/>
            </a:xfrm>
            <a:prstGeom prst="rect">
              <a:avLst/>
            </a:prstGeom>
            <a:solidFill>
              <a:schemeClr val="accent2">
                <a:lumMod val="75000"/>
                <a:lumOff val="2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Partner services</a:t>
              </a:r>
            </a:p>
          </p:txBody>
        </p:sp>
        <p:sp>
          <p:nvSpPr>
            <p:cNvPr id="3" name="Rectangle 2">
              <a:extLst>
                <a:ext uri="{FF2B5EF4-FFF2-40B4-BE49-F238E27FC236}">
                  <a16:creationId xmlns:a16="http://schemas.microsoft.com/office/drawing/2014/main" id="{79AD636B-D576-9F44-BCE0-85AB706790A6}"/>
                </a:ext>
              </a:extLst>
            </p:cNvPr>
            <p:cNvSpPr/>
            <p:nvPr/>
          </p:nvSpPr>
          <p:spPr bwMode="auto">
            <a:xfrm>
              <a:off x="750626" y="1514901"/>
              <a:ext cx="1569493" cy="8325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OpenShift</a:t>
              </a:r>
            </a:p>
          </p:txBody>
        </p:sp>
        <p:sp>
          <p:nvSpPr>
            <p:cNvPr id="4" name="Rectangle 3">
              <a:extLst>
                <a:ext uri="{FF2B5EF4-FFF2-40B4-BE49-F238E27FC236}">
                  <a16:creationId xmlns:a16="http://schemas.microsoft.com/office/drawing/2014/main" id="{6DA125B2-B512-6A42-80D3-C6A6A1D133C2}"/>
                </a:ext>
              </a:extLst>
            </p:cNvPr>
            <p:cNvSpPr/>
            <p:nvPr/>
          </p:nvSpPr>
          <p:spPr bwMode="auto">
            <a:xfrm>
              <a:off x="750625" y="2445223"/>
              <a:ext cx="1569493" cy="8325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Pivotal Cloud Foundry</a:t>
              </a:r>
            </a:p>
          </p:txBody>
        </p:sp>
        <p:sp>
          <p:nvSpPr>
            <p:cNvPr id="5" name="Rectangle 4">
              <a:extLst>
                <a:ext uri="{FF2B5EF4-FFF2-40B4-BE49-F238E27FC236}">
                  <a16:creationId xmlns:a16="http://schemas.microsoft.com/office/drawing/2014/main" id="{9C5D8103-3F24-E547-8368-B8B4E1A61449}"/>
                </a:ext>
              </a:extLst>
            </p:cNvPr>
            <p:cNvSpPr/>
            <p:nvPr/>
          </p:nvSpPr>
          <p:spPr bwMode="auto">
            <a:xfrm>
              <a:off x="750625" y="3375545"/>
              <a:ext cx="1569493" cy="8325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Docker Enterprise Edition</a:t>
              </a:r>
            </a:p>
          </p:txBody>
        </p:sp>
        <p:sp>
          <p:nvSpPr>
            <p:cNvPr id="6" name="Rectangle 5">
              <a:extLst>
                <a:ext uri="{FF2B5EF4-FFF2-40B4-BE49-F238E27FC236}">
                  <a16:creationId xmlns:a16="http://schemas.microsoft.com/office/drawing/2014/main" id="{3416861C-2205-B442-A68D-C283BEA5DBBE}"/>
                </a:ext>
              </a:extLst>
            </p:cNvPr>
            <p:cNvSpPr/>
            <p:nvPr/>
          </p:nvSpPr>
          <p:spPr bwMode="auto">
            <a:xfrm>
              <a:off x="750624" y="4305867"/>
              <a:ext cx="1569493" cy="8325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Mesosphere DC/OS</a:t>
              </a:r>
            </a:p>
          </p:txBody>
        </p:sp>
      </p:grpSp>
      <p:sp>
        <p:nvSpPr>
          <p:cNvPr id="9" name="Rectangle 8">
            <a:extLst>
              <a:ext uri="{FF2B5EF4-FFF2-40B4-BE49-F238E27FC236}">
                <a16:creationId xmlns:a16="http://schemas.microsoft.com/office/drawing/2014/main" id="{04A3FF20-9DBD-C848-957E-DCF19C07582A}"/>
              </a:ext>
            </a:extLst>
          </p:cNvPr>
          <p:cNvSpPr/>
          <p:nvPr/>
        </p:nvSpPr>
        <p:spPr bwMode="auto">
          <a:xfrm>
            <a:off x="339552" y="5691116"/>
            <a:ext cx="11154128" cy="791571"/>
          </a:xfrm>
          <a:prstGeom prst="rect">
            <a:avLst/>
          </a:prstGeom>
          <a:solidFill>
            <a:schemeClr val="accent2">
              <a:lumMod val="75000"/>
              <a:lumOff val="2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Azure</a:t>
            </a:r>
          </a:p>
        </p:txBody>
      </p:sp>
      <p:grpSp>
        <p:nvGrpSpPr>
          <p:cNvPr id="10" name="Group 9">
            <a:extLst>
              <a:ext uri="{FF2B5EF4-FFF2-40B4-BE49-F238E27FC236}">
                <a16:creationId xmlns:a16="http://schemas.microsoft.com/office/drawing/2014/main" id="{F328A0B1-AD63-7F40-98CA-A2456D2769FF}"/>
              </a:ext>
            </a:extLst>
          </p:cNvPr>
          <p:cNvGrpSpPr/>
          <p:nvPr/>
        </p:nvGrpSpPr>
        <p:grpSpPr>
          <a:xfrm>
            <a:off x="2653484" y="1233417"/>
            <a:ext cx="1885029" cy="4339988"/>
            <a:chOff x="585216" y="996287"/>
            <a:chExt cx="1885029" cy="4339988"/>
          </a:xfrm>
        </p:grpSpPr>
        <p:sp>
          <p:nvSpPr>
            <p:cNvPr id="11" name="Rectangle 10">
              <a:extLst>
                <a:ext uri="{FF2B5EF4-FFF2-40B4-BE49-F238E27FC236}">
                  <a16:creationId xmlns:a16="http://schemas.microsoft.com/office/drawing/2014/main" id="{A5A5AED8-A45D-3A43-817A-B2DC4D52F733}"/>
                </a:ext>
              </a:extLst>
            </p:cNvPr>
            <p:cNvSpPr/>
            <p:nvPr/>
          </p:nvSpPr>
          <p:spPr bwMode="auto">
            <a:xfrm>
              <a:off x="585216" y="996287"/>
              <a:ext cx="1885029" cy="4339988"/>
            </a:xfrm>
            <a:prstGeom prst="rect">
              <a:avLst/>
            </a:prstGeom>
            <a:solidFill>
              <a:schemeClr val="accent2">
                <a:lumMod val="25000"/>
                <a:lumOff val="7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600" dirty="0">
                  <a:solidFill>
                    <a:schemeClr val="tx1"/>
                  </a:solidFill>
                  <a:ea typeface="Segoe UI" pitchFamily="34" charset="0"/>
                  <a:cs typeface="Segoe UI" pitchFamily="34" charset="0"/>
                </a:rPr>
                <a:t>Azure services</a:t>
              </a:r>
            </a:p>
          </p:txBody>
        </p:sp>
        <p:sp>
          <p:nvSpPr>
            <p:cNvPr id="12" name="Rectangle 11">
              <a:extLst>
                <a:ext uri="{FF2B5EF4-FFF2-40B4-BE49-F238E27FC236}">
                  <a16:creationId xmlns:a16="http://schemas.microsoft.com/office/drawing/2014/main" id="{6E650661-AEE6-8141-B378-90C5454F9A3C}"/>
                </a:ext>
              </a:extLst>
            </p:cNvPr>
            <p:cNvSpPr/>
            <p:nvPr/>
          </p:nvSpPr>
          <p:spPr bwMode="auto">
            <a:xfrm>
              <a:off x="750626" y="1514901"/>
              <a:ext cx="1569493" cy="8325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 Database</a:t>
              </a:r>
            </a:p>
          </p:txBody>
        </p:sp>
        <p:sp>
          <p:nvSpPr>
            <p:cNvPr id="13" name="Rectangle 12">
              <a:extLst>
                <a:ext uri="{FF2B5EF4-FFF2-40B4-BE49-F238E27FC236}">
                  <a16:creationId xmlns:a16="http://schemas.microsoft.com/office/drawing/2014/main" id="{2FF59EE8-F42B-4141-95DF-8766DB90C741}"/>
                </a:ext>
              </a:extLst>
            </p:cNvPr>
            <p:cNvSpPr/>
            <p:nvPr/>
          </p:nvSpPr>
          <p:spPr bwMode="auto">
            <a:xfrm>
              <a:off x="750625" y="2445223"/>
              <a:ext cx="1569493" cy="8325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Redis Cache</a:t>
              </a:r>
            </a:p>
          </p:txBody>
        </p:sp>
        <p:sp>
          <p:nvSpPr>
            <p:cNvPr id="14" name="Rectangle 13">
              <a:extLst>
                <a:ext uri="{FF2B5EF4-FFF2-40B4-BE49-F238E27FC236}">
                  <a16:creationId xmlns:a16="http://schemas.microsoft.com/office/drawing/2014/main" id="{8AF93958-D8D7-7243-9CB7-64A4806BFE44}"/>
                </a:ext>
              </a:extLst>
            </p:cNvPr>
            <p:cNvSpPr/>
            <p:nvPr/>
          </p:nvSpPr>
          <p:spPr bwMode="auto">
            <a:xfrm>
              <a:off x="750625" y="3375545"/>
              <a:ext cx="1569493" cy="8325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CosmosDB</a:t>
              </a:r>
            </a:p>
          </p:txBody>
        </p:sp>
        <p:sp>
          <p:nvSpPr>
            <p:cNvPr id="15" name="Rectangle 14">
              <a:extLst>
                <a:ext uri="{FF2B5EF4-FFF2-40B4-BE49-F238E27FC236}">
                  <a16:creationId xmlns:a16="http://schemas.microsoft.com/office/drawing/2014/main" id="{5B3E2A8B-07A9-1243-B0D9-39E906441237}"/>
                </a:ext>
              </a:extLst>
            </p:cNvPr>
            <p:cNvSpPr/>
            <p:nvPr/>
          </p:nvSpPr>
          <p:spPr bwMode="auto">
            <a:xfrm>
              <a:off x="750624" y="4305867"/>
              <a:ext cx="1569493" cy="8325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And more!</a:t>
              </a:r>
            </a:p>
          </p:txBody>
        </p:sp>
      </p:grpSp>
      <p:sp>
        <p:nvSpPr>
          <p:cNvPr id="16" name="Rectangle 15">
            <a:extLst>
              <a:ext uri="{FF2B5EF4-FFF2-40B4-BE49-F238E27FC236}">
                <a16:creationId xmlns:a16="http://schemas.microsoft.com/office/drawing/2014/main" id="{8C4BE3ED-8E34-C44C-9F55-C41093F30800}"/>
              </a:ext>
            </a:extLst>
          </p:cNvPr>
          <p:cNvSpPr/>
          <p:nvPr/>
        </p:nvSpPr>
        <p:spPr bwMode="auto">
          <a:xfrm>
            <a:off x="4935937" y="4537880"/>
            <a:ext cx="1569493" cy="103040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Azure Container Instances (ACI)</a:t>
            </a:r>
          </a:p>
        </p:txBody>
      </p:sp>
      <p:sp>
        <p:nvSpPr>
          <p:cNvPr id="17" name="Rectangle 16">
            <a:extLst>
              <a:ext uri="{FF2B5EF4-FFF2-40B4-BE49-F238E27FC236}">
                <a16:creationId xmlns:a16="http://schemas.microsoft.com/office/drawing/2014/main" id="{7A6D41AE-2528-B741-BED8-BDDFD197F16C}"/>
              </a:ext>
            </a:extLst>
          </p:cNvPr>
          <p:cNvSpPr/>
          <p:nvPr/>
        </p:nvSpPr>
        <p:spPr bwMode="auto">
          <a:xfrm>
            <a:off x="4935937" y="1746913"/>
            <a:ext cx="1569492" cy="1446664"/>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Azure Kubernetes Service (AKS)</a:t>
            </a:r>
          </a:p>
        </p:txBody>
      </p:sp>
      <p:sp>
        <p:nvSpPr>
          <p:cNvPr id="19" name="Rectangle 18">
            <a:extLst>
              <a:ext uri="{FF2B5EF4-FFF2-40B4-BE49-F238E27FC236}">
                <a16:creationId xmlns:a16="http://schemas.microsoft.com/office/drawing/2014/main" id="{472A1074-9FB8-9040-A7DF-0AA054E26F6C}"/>
              </a:ext>
            </a:extLst>
          </p:cNvPr>
          <p:cNvSpPr/>
          <p:nvPr/>
        </p:nvSpPr>
        <p:spPr bwMode="auto">
          <a:xfrm>
            <a:off x="6610058" y="4537879"/>
            <a:ext cx="1569493" cy="103040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Azure Virtual Machines</a:t>
            </a:r>
          </a:p>
        </p:txBody>
      </p:sp>
      <p:sp>
        <p:nvSpPr>
          <p:cNvPr id="20" name="Rectangle 19">
            <a:extLst>
              <a:ext uri="{FF2B5EF4-FFF2-40B4-BE49-F238E27FC236}">
                <a16:creationId xmlns:a16="http://schemas.microsoft.com/office/drawing/2014/main" id="{175761B4-31D0-4B48-BF46-74569EB44C33}"/>
              </a:ext>
            </a:extLst>
          </p:cNvPr>
          <p:cNvSpPr/>
          <p:nvPr/>
        </p:nvSpPr>
        <p:spPr bwMode="auto">
          <a:xfrm>
            <a:off x="8261620" y="4537875"/>
            <a:ext cx="1569493" cy="103040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Virtual Machine Scale Sets (VMSS)</a:t>
            </a:r>
          </a:p>
        </p:txBody>
      </p:sp>
      <p:sp>
        <p:nvSpPr>
          <p:cNvPr id="21" name="Rectangle 20">
            <a:extLst>
              <a:ext uri="{FF2B5EF4-FFF2-40B4-BE49-F238E27FC236}">
                <a16:creationId xmlns:a16="http://schemas.microsoft.com/office/drawing/2014/main" id="{D16FDABC-DD83-9244-B3CE-DAC0C737CE45}"/>
              </a:ext>
            </a:extLst>
          </p:cNvPr>
          <p:cNvSpPr/>
          <p:nvPr/>
        </p:nvSpPr>
        <p:spPr bwMode="auto">
          <a:xfrm>
            <a:off x="6610059" y="1746913"/>
            <a:ext cx="1569492" cy="1446664"/>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Service Fabric (Mesh &amp; cluster)</a:t>
            </a:r>
          </a:p>
        </p:txBody>
      </p:sp>
      <p:sp>
        <p:nvSpPr>
          <p:cNvPr id="22" name="Rectangle 21">
            <a:extLst>
              <a:ext uri="{FF2B5EF4-FFF2-40B4-BE49-F238E27FC236}">
                <a16:creationId xmlns:a16="http://schemas.microsoft.com/office/drawing/2014/main" id="{65CAE2A5-2867-B344-915F-17A53578FFB7}"/>
              </a:ext>
            </a:extLst>
          </p:cNvPr>
          <p:cNvSpPr/>
          <p:nvPr/>
        </p:nvSpPr>
        <p:spPr bwMode="auto">
          <a:xfrm>
            <a:off x="8265987" y="1746913"/>
            <a:ext cx="1569492" cy="1446664"/>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Batch</a:t>
            </a:r>
          </a:p>
        </p:txBody>
      </p:sp>
      <p:sp>
        <p:nvSpPr>
          <p:cNvPr id="23" name="Rectangle 22">
            <a:extLst>
              <a:ext uri="{FF2B5EF4-FFF2-40B4-BE49-F238E27FC236}">
                <a16:creationId xmlns:a16="http://schemas.microsoft.com/office/drawing/2014/main" id="{4612A7EB-F0E5-FF46-9854-14C3F3AF3A78}"/>
              </a:ext>
            </a:extLst>
          </p:cNvPr>
          <p:cNvSpPr/>
          <p:nvPr/>
        </p:nvSpPr>
        <p:spPr bwMode="auto">
          <a:xfrm>
            <a:off x="8253157" y="624387"/>
            <a:ext cx="1582322" cy="103040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App Service</a:t>
            </a:r>
          </a:p>
        </p:txBody>
      </p:sp>
      <p:sp>
        <p:nvSpPr>
          <p:cNvPr id="24" name="Rectangle 23">
            <a:extLst>
              <a:ext uri="{FF2B5EF4-FFF2-40B4-BE49-F238E27FC236}">
                <a16:creationId xmlns:a16="http://schemas.microsoft.com/office/drawing/2014/main" id="{5C5BAF4C-D0E7-8346-9252-1AAEC30AA01B}"/>
              </a:ext>
            </a:extLst>
          </p:cNvPr>
          <p:cNvSpPr/>
          <p:nvPr/>
        </p:nvSpPr>
        <p:spPr bwMode="auto">
          <a:xfrm>
            <a:off x="9924188" y="624387"/>
            <a:ext cx="1569492" cy="4937074"/>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Azure Container Registry (ACR)</a:t>
            </a:r>
          </a:p>
        </p:txBody>
      </p:sp>
      <p:cxnSp>
        <p:nvCxnSpPr>
          <p:cNvPr id="26" name="Straight Arrow Connector 25">
            <a:extLst>
              <a:ext uri="{FF2B5EF4-FFF2-40B4-BE49-F238E27FC236}">
                <a16:creationId xmlns:a16="http://schemas.microsoft.com/office/drawing/2014/main" id="{8AF4D164-FAFB-F74B-8831-193300C341AE}"/>
              </a:ext>
            </a:extLst>
          </p:cNvPr>
          <p:cNvCxnSpPr>
            <a:cxnSpLocks/>
          </p:cNvCxnSpPr>
          <p:nvPr/>
        </p:nvCxnSpPr>
        <p:spPr>
          <a:xfrm flipH="1" flipV="1">
            <a:off x="11668892" y="569795"/>
            <a:ext cx="1" cy="5912892"/>
          </a:xfrm>
          <a:prstGeom prst="straightConnector1">
            <a:avLst/>
          </a:prstGeom>
          <a:ln w="38100">
            <a:solidFill>
              <a:schemeClr val="bg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A782ABD2-F1F6-EB49-975D-76CB77D412F9}"/>
              </a:ext>
            </a:extLst>
          </p:cNvPr>
          <p:cNvSpPr/>
          <p:nvPr/>
        </p:nvSpPr>
        <p:spPr>
          <a:xfrm>
            <a:off x="11668892" y="787673"/>
            <a:ext cx="400110" cy="436338"/>
          </a:xfrm>
          <a:prstGeom prst="rect">
            <a:avLst/>
          </a:prstGeom>
        </p:spPr>
        <p:txBody>
          <a:bodyPr vert="vert" wrap="none">
            <a:spAutoFit/>
          </a:bodyPr>
          <a:lstStyle/>
          <a:p>
            <a:r>
              <a:rPr lang="en-US" sz="1400" dirty="0">
                <a:gradFill>
                  <a:gsLst>
                    <a:gs pos="0">
                      <a:srgbClr val="FFFFFF"/>
                    </a:gs>
                    <a:gs pos="100000">
                      <a:srgbClr val="FFFFFF"/>
                    </a:gs>
                  </a:gsLst>
                  <a:lin ang="5400000" scaled="0"/>
                </a:gradFill>
              </a:rPr>
              <a:t>PaaS</a:t>
            </a:r>
            <a:endParaRPr lang="en-US" sz="1400" dirty="0"/>
          </a:p>
        </p:txBody>
      </p:sp>
      <p:cxnSp>
        <p:nvCxnSpPr>
          <p:cNvPr id="30" name="Straight Arrow Connector 29">
            <a:extLst>
              <a:ext uri="{FF2B5EF4-FFF2-40B4-BE49-F238E27FC236}">
                <a16:creationId xmlns:a16="http://schemas.microsoft.com/office/drawing/2014/main" id="{EF397C5E-DE77-1346-BD9C-CB1E8F4376A0}"/>
              </a:ext>
            </a:extLst>
          </p:cNvPr>
          <p:cNvCxnSpPr>
            <a:stCxn id="17" idx="2"/>
            <a:endCxn id="16" idx="0"/>
          </p:cNvCxnSpPr>
          <p:nvPr/>
        </p:nvCxnSpPr>
        <p:spPr>
          <a:xfrm>
            <a:off x="5720683" y="3193577"/>
            <a:ext cx="1" cy="1344303"/>
          </a:xfrm>
          <a:prstGeom prst="straightConnector1">
            <a:avLst/>
          </a:prstGeom>
          <a:ln>
            <a:solidFill>
              <a:schemeClr val="accent5">
                <a:lumMod val="60000"/>
                <a:lumOff val="40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B8C88BB7-E126-354D-A55B-05A6C8D5765D}"/>
              </a:ext>
            </a:extLst>
          </p:cNvPr>
          <p:cNvSpPr/>
          <p:nvPr/>
        </p:nvSpPr>
        <p:spPr>
          <a:xfrm>
            <a:off x="11671097" y="5314047"/>
            <a:ext cx="400110" cy="436338"/>
          </a:xfrm>
          <a:prstGeom prst="rect">
            <a:avLst/>
          </a:prstGeom>
        </p:spPr>
        <p:txBody>
          <a:bodyPr vert="vert" wrap="square">
            <a:spAutoFit/>
          </a:bodyPr>
          <a:lstStyle/>
          <a:p>
            <a:r>
              <a:rPr lang="en-US" sz="1400" dirty="0">
                <a:gradFill>
                  <a:gsLst>
                    <a:gs pos="0">
                      <a:srgbClr val="FFFFFF"/>
                    </a:gs>
                    <a:gs pos="100000">
                      <a:srgbClr val="FFFFFF"/>
                    </a:gs>
                  </a:gsLst>
                  <a:lin ang="5400000" scaled="0"/>
                </a:gradFill>
              </a:rPr>
              <a:t>IaaS</a:t>
            </a:r>
            <a:endParaRPr lang="en-US" sz="1400" dirty="0"/>
          </a:p>
        </p:txBody>
      </p:sp>
      <p:cxnSp>
        <p:nvCxnSpPr>
          <p:cNvPr id="31" name="Straight Arrow Connector 30">
            <a:extLst>
              <a:ext uri="{FF2B5EF4-FFF2-40B4-BE49-F238E27FC236}">
                <a16:creationId xmlns:a16="http://schemas.microsoft.com/office/drawing/2014/main" id="{ADE2226D-D541-BF42-B7AB-95E2C4E21A79}"/>
              </a:ext>
            </a:extLst>
          </p:cNvPr>
          <p:cNvCxnSpPr>
            <a:cxnSpLocks/>
            <a:stCxn id="17" idx="2"/>
            <a:endCxn id="19" idx="0"/>
          </p:cNvCxnSpPr>
          <p:nvPr/>
        </p:nvCxnSpPr>
        <p:spPr>
          <a:xfrm>
            <a:off x="5720683" y="3193577"/>
            <a:ext cx="1674122" cy="1344302"/>
          </a:xfrm>
          <a:prstGeom prst="straightConnector1">
            <a:avLst/>
          </a:prstGeom>
          <a:ln>
            <a:solidFill>
              <a:schemeClr val="accent5">
                <a:lumMod val="60000"/>
                <a:lumOff val="40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FAD1CDF-F4A7-3D4C-ADC3-4924FAC5F687}"/>
              </a:ext>
            </a:extLst>
          </p:cNvPr>
          <p:cNvSpPr/>
          <p:nvPr/>
        </p:nvSpPr>
        <p:spPr bwMode="auto">
          <a:xfrm>
            <a:off x="5051942" y="3655261"/>
            <a:ext cx="1337482" cy="420935"/>
          </a:xfrm>
          <a:prstGeom prst="rect">
            <a:avLst/>
          </a:prstGeom>
          <a:solidFill>
            <a:schemeClr val="accent2">
              <a:lumMod val="10000"/>
              <a:lumOff val="90000"/>
            </a:schemeClr>
          </a:solidFill>
          <a:ln>
            <a:solidFill>
              <a:schemeClr val="bg2">
                <a:lumMod val="9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Virtual kubelet</a:t>
            </a:r>
          </a:p>
        </p:txBody>
      </p:sp>
      <p:cxnSp>
        <p:nvCxnSpPr>
          <p:cNvPr id="35" name="Straight Arrow Connector 34">
            <a:extLst>
              <a:ext uri="{FF2B5EF4-FFF2-40B4-BE49-F238E27FC236}">
                <a16:creationId xmlns:a16="http://schemas.microsoft.com/office/drawing/2014/main" id="{2D8114DB-09EA-B541-A9A8-AB37668B35F5}"/>
              </a:ext>
            </a:extLst>
          </p:cNvPr>
          <p:cNvCxnSpPr>
            <a:cxnSpLocks/>
            <a:stCxn id="21" idx="2"/>
            <a:endCxn id="20" idx="0"/>
          </p:cNvCxnSpPr>
          <p:nvPr/>
        </p:nvCxnSpPr>
        <p:spPr>
          <a:xfrm>
            <a:off x="7394805" y="3193577"/>
            <a:ext cx="1651562" cy="1344298"/>
          </a:xfrm>
          <a:prstGeom prst="straightConnector1">
            <a:avLst/>
          </a:prstGeom>
          <a:ln>
            <a:solidFill>
              <a:schemeClr val="accent5">
                <a:lumMod val="60000"/>
                <a:lumOff val="40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5B07CF8-3F89-1446-972C-63191FF75763}"/>
              </a:ext>
            </a:extLst>
          </p:cNvPr>
          <p:cNvCxnSpPr>
            <a:cxnSpLocks/>
            <a:stCxn id="22" idx="2"/>
            <a:endCxn id="20" idx="0"/>
          </p:cNvCxnSpPr>
          <p:nvPr/>
        </p:nvCxnSpPr>
        <p:spPr>
          <a:xfrm flipH="1">
            <a:off x="9046367" y="3193577"/>
            <a:ext cx="4366" cy="1344298"/>
          </a:xfrm>
          <a:prstGeom prst="straightConnector1">
            <a:avLst/>
          </a:prstGeom>
          <a:ln>
            <a:solidFill>
              <a:schemeClr val="accent5">
                <a:lumMod val="60000"/>
                <a:lumOff val="40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7588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186AEB-CE24-4B58-9680-13A5E9DE5305}"/>
              </a:ext>
            </a:extLst>
          </p:cNvPr>
          <p:cNvSpPr>
            <a:spLocks noGrp="1"/>
          </p:cNvSpPr>
          <p:nvPr>
            <p:ph type="title"/>
          </p:nvPr>
        </p:nvSpPr>
        <p:spPr/>
        <p:txBody>
          <a:bodyPr>
            <a:normAutofit fontScale="90000"/>
          </a:bodyPr>
          <a:lstStyle/>
          <a:p>
            <a:r>
              <a:rPr lang="en-US" dirty="0"/>
              <a:t>Cloud Evolution</a:t>
            </a:r>
          </a:p>
        </p:txBody>
      </p:sp>
      <p:pic>
        <p:nvPicPr>
          <p:cNvPr id="6" name="Picture 5">
            <a:extLst>
              <a:ext uri="{FF2B5EF4-FFF2-40B4-BE49-F238E27FC236}">
                <a16:creationId xmlns:a16="http://schemas.microsoft.com/office/drawing/2014/main" id="{BCB32159-0ED7-499D-B908-75F822715F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7965" y="1162313"/>
            <a:ext cx="8056071" cy="4533375"/>
          </a:xfrm>
          <a:prstGeom prst="rect">
            <a:avLst/>
          </a:prstGeom>
        </p:spPr>
      </p:pic>
    </p:spTree>
    <p:extLst>
      <p:ext uri="{BB962C8B-B14F-4D97-AF65-F5344CB8AC3E}">
        <p14:creationId xmlns:p14="http://schemas.microsoft.com/office/powerpoint/2010/main" val="379685853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7CE52-4C91-45AD-A96F-5FC600088225}"/>
              </a:ext>
            </a:extLst>
          </p:cNvPr>
          <p:cNvSpPr>
            <a:spLocks noGrp="1"/>
          </p:cNvSpPr>
          <p:nvPr>
            <p:ph type="title"/>
          </p:nvPr>
        </p:nvSpPr>
        <p:spPr/>
        <p:txBody>
          <a:bodyPr>
            <a:normAutofit fontScale="90000"/>
          </a:bodyPr>
          <a:lstStyle/>
          <a:p>
            <a:r>
              <a:rPr lang="en-US" dirty="0"/>
              <a:t>When to Use Serverless?</a:t>
            </a:r>
          </a:p>
        </p:txBody>
      </p:sp>
      <p:sp>
        <p:nvSpPr>
          <p:cNvPr id="3" name="Text Placeholder 2">
            <a:extLst>
              <a:ext uri="{FF2B5EF4-FFF2-40B4-BE49-F238E27FC236}">
                <a16:creationId xmlns:a16="http://schemas.microsoft.com/office/drawing/2014/main" id="{420CF2D7-8D2F-467D-AB4E-F8FE8863C840}"/>
              </a:ext>
            </a:extLst>
          </p:cNvPr>
          <p:cNvSpPr>
            <a:spLocks noGrp="1"/>
          </p:cNvSpPr>
          <p:nvPr>
            <p:ph type="body" sz="quarter" idx="10"/>
          </p:nvPr>
        </p:nvSpPr>
        <p:spPr/>
        <p:txBody>
          <a:bodyPr/>
          <a:lstStyle/>
          <a:p>
            <a:r>
              <a:rPr lang="en-US" dirty="0"/>
              <a:t>Stateless</a:t>
            </a:r>
          </a:p>
          <a:p>
            <a:pPr lvl="1"/>
            <a:r>
              <a:rPr lang="en-US" dirty="0"/>
              <a:t>Easier to Scale</a:t>
            </a:r>
          </a:p>
          <a:p>
            <a:r>
              <a:rPr lang="en-US" dirty="0"/>
              <a:t>Great for Variable or Unpredictable workloads</a:t>
            </a:r>
          </a:p>
          <a:p>
            <a:pPr lvl="1"/>
            <a:r>
              <a:rPr lang="en-US" dirty="0"/>
              <a:t>Great for Very Low or Very High Scale</a:t>
            </a:r>
          </a:p>
          <a:p>
            <a:r>
              <a:rPr lang="en-US" dirty="0"/>
              <a:t>Focus on Business Logic over Infrastructure</a:t>
            </a:r>
          </a:p>
          <a:p>
            <a:pPr lvl="1"/>
            <a:r>
              <a:rPr lang="en-US" dirty="0"/>
              <a:t>Simplifies complicated architectures and deployments</a:t>
            </a:r>
          </a:p>
          <a:p>
            <a:endParaRPr lang="en-US" dirty="0"/>
          </a:p>
        </p:txBody>
      </p:sp>
    </p:spTree>
    <p:extLst>
      <p:ext uri="{BB962C8B-B14F-4D97-AF65-F5344CB8AC3E}">
        <p14:creationId xmlns:p14="http://schemas.microsoft.com/office/powerpoint/2010/main" val="284387779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D922CA-3902-46CD-8694-886CD822778A}"/>
              </a:ext>
            </a:extLst>
          </p:cNvPr>
          <p:cNvSpPr>
            <a:spLocks noGrp="1"/>
          </p:cNvSpPr>
          <p:nvPr>
            <p:ph type="title"/>
          </p:nvPr>
        </p:nvSpPr>
        <p:spPr/>
        <p:txBody>
          <a:bodyPr>
            <a:normAutofit fontScale="90000"/>
          </a:bodyPr>
          <a:lstStyle/>
          <a:p>
            <a:r>
              <a:rPr lang="en-US" dirty="0"/>
              <a:t>Azure Serverless Platform</a:t>
            </a:r>
          </a:p>
        </p:txBody>
      </p:sp>
      <p:grpSp>
        <p:nvGrpSpPr>
          <p:cNvPr id="3" name="Group 2">
            <a:extLst>
              <a:ext uri="{FF2B5EF4-FFF2-40B4-BE49-F238E27FC236}">
                <a16:creationId xmlns:a16="http://schemas.microsoft.com/office/drawing/2014/main" id="{924B179C-B260-43C5-A5BB-36FF771DBF4A}"/>
              </a:ext>
            </a:extLst>
          </p:cNvPr>
          <p:cNvGrpSpPr/>
          <p:nvPr/>
        </p:nvGrpSpPr>
        <p:grpSpPr>
          <a:xfrm>
            <a:off x="1273193" y="1880512"/>
            <a:ext cx="9645615" cy="3096976"/>
            <a:chOff x="1051151" y="1943885"/>
            <a:chExt cx="9645615" cy="3096976"/>
          </a:xfrm>
        </p:grpSpPr>
        <p:sp>
          <p:nvSpPr>
            <p:cNvPr id="23" name="Rectangle 22">
              <a:extLst>
                <a:ext uri="{FF2B5EF4-FFF2-40B4-BE49-F238E27FC236}">
                  <a16:creationId xmlns:a16="http://schemas.microsoft.com/office/drawing/2014/main" id="{FCBF592F-9004-45D4-A71F-C550CB810C7F}"/>
                </a:ext>
              </a:extLst>
            </p:cNvPr>
            <p:cNvSpPr/>
            <p:nvPr/>
          </p:nvSpPr>
          <p:spPr bwMode="auto">
            <a:xfrm>
              <a:off x="1051151" y="2701015"/>
              <a:ext cx="888007" cy="153990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 name="TextBox 8">
              <a:extLst>
                <a:ext uri="{FF2B5EF4-FFF2-40B4-BE49-F238E27FC236}">
                  <a16:creationId xmlns:a16="http://schemas.microsoft.com/office/drawing/2014/main" id="{055DA264-1CAD-4309-8CE0-C3788A10B3B5}"/>
                </a:ext>
              </a:extLst>
            </p:cNvPr>
            <p:cNvSpPr txBox="1"/>
            <p:nvPr/>
          </p:nvSpPr>
          <p:spPr>
            <a:xfrm>
              <a:off x="1676400" y="2510917"/>
              <a:ext cx="3970060" cy="1631216"/>
            </a:xfrm>
            <a:prstGeom prst="rect">
              <a:avLst/>
            </a:prstGeom>
            <a:solidFill>
              <a:schemeClr val="bg1">
                <a:lumMod val="95000"/>
              </a:schemeClr>
            </a:solidFill>
            <a:ln w="254000">
              <a:solidFill>
                <a:schemeClr val="bg1">
                  <a:lumMod val="95000"/>
                </a:schemeClr>
              </a:solidFill>
              <a:miter lim="800000"/>
            </a:ln>
          </p:spPr>
          <p:txBody>
            <a:bodyPr wrap="square" lIns="0" tIns="0" rIns="0" bIns="0" rtlCol="0" anchor="ctr">
              <a:spAutoFit/>
            </a:bodyPr>
            <a:lstStyle/>
            <a:p>
              <a:pPr marL="917575" lvl="1" indent="-460375">
                <a:lnSpc>
                  <a:spcPct val="90000"/>
                </a:lnSpc>
                <a:spcBef>
                  <a:spcPct val="20000"/>
                </a:spcBef>
                <a:buSzPct val="80000"/>
                <a:buBlip>
                  <a:blip r:embed="rId2"/>
                </a:buBlip>
              </a:pPr>
              <a:endParaRPr lang="en-US" sz="2000" dirty="0">
                <a:gradFill>
                  <a:gsLst>
                    <a:gs pos="0">
                      <a:srgbClr val="292929">
                        <a:lumMod val="90000"/>
                        <a:lumOff val="10000"/>
                      </a:srgbClr>
                    </a:gs>
                    <a:gs pos="86000">
                      <a:srgbClr val="292929">
                        <a:lumMod val="90000"/>
                        <a:lumOff val="10000"/>
                      </a:srgbClr>
                    </a:gs>
                  </a:gsLst>
                  <a:lin ang="5400000" scaled="0"/>
                </a:gradFill>
              </a:endParaRPr>
            </a:p>
            <a:p>
              <a:pPr marL="917575" lvl="1" indent="-460375">
                <a:lnSpc>
                  <a:spcPct val="90000"/>
                </a:lnSpc>
                <a:spcBef>
                  <a:spcPct val="20000"/>
                </a:spcBef>
                <a:buSzPct val="80000"/>
                <a:buBlip>
                  <a:blip r:embed="rId2"/>
                </a:buBlip>
              </a:pPr>
              <a:r>
                <a:rPr lang="en-US" sz="2000" dirty="0">
                  <a:gradFill>
                    <a:gsLst>
                      <a:gs pos="0">
                        <a:srgbClr val="292929">
                          <a:lumMod val="90000"/>
                          <a:lumOff val="10000"/>
                        </a:srgbClr>
                      </a:gs>
                      <a:gs pos="86000">
                        <a:srgbClr val="292929">
                          <a:lumMod val="90000"/>
                          <a:lumOff val="10000"/>
                        </a:srgbClr>
                      </a:gs>
                    </a:gsLst>
                    <a:lin ang="5400000" scaled="0"/>
                  </a:gradFill>
                </a:rPr>
                <a:t>Serverless Compute</a:t>
              </a:r>
            </a:p>
            <a:p>
              <a:pPr marL="917575" lvl="1" indent="-460375">
                <a:lnSpc>
                  <a:spcPct val="90000"/>
                </a:lnSpc>
                <a:spcBef>
                  <a:spcPct val="20000"/>
                </a:spcBef>
                <a:buSzPct val="80000"/>
                <a:buBlip>
                  <a:blip r:embed="rId2"/>
                </a:buBlip>
              </a:pPr>
              <a:r>
                <a:rPr lang="en-US" sz="2000" dirty="0">
                  <a:gradFill>
                    <a:gsLst>
                      <a:gs pos="0">
                        <a:srgbClr val="292929">
                          <a:lumMod val="90000"/>
                          <a:lumOff val="10000"/>
                        </a:srgbClr>
                      </a:gs>
                      <a:gs pos="86000">
                        <a:srgbClr val="292929">
                          <a:lumMod val="90000"/>
                          <a:lumOff val="10000"/>
                        </a:srgbClr>
                      </a:gs>
                    </a:gsLst>
                    <a:lin ang="5400000" scaled="0"/>
                  </a:gradFill>
                </a:rPr>
                <a:t>Developer Tooling</a:t>
              </a:r>
            </a:p>
            <a:p>
              <a:pPr marL="917575" lvl="1" indent="-460375">
                <a:lnSpc>
                  <a:spcPct val="90000"/>
                </a:lnSpc>
                <a:spcBef>
                  <a:spcPct val="20000"/>
                </a:spcBef>
                <a:buSzPct val="80000"/>
                <a:buBlip>
                  <a:blip r:embed="rId2"/>
                </a:buBlip>
              </a:pPr>
              <a:r>
                <a:rPr lang="en-US" sz="2000" dirty="0">
                  <a:gradFill>
                    <a:gsLst>
                      <a:gs pos="0">
                        <a:srgbClr val="292929">
                          <a:lumMod val="90000"/>
                          <a:lumOff val="10000"/>
                        </a:srgbClr>
                      </a:gs>
                      <a:gs pos="86000">
                        <a:srgbClr val="292929">
                          <a:lumMod val="90000"/>
                          <a:lumOff val="10000"/>
                        </a:srgbClr>
                      </a:gs>
                    </a:gsLst>
                    <a:lin ang="5400000" scaled="0"/>
                  </a:gradFill>
                </a:rPr>
                <a:t>Bindings and Triggers</a:t>
              </a:r>
            </a:p>
            <a:p>
              <a:pPr marL="917575" lvl="1" indent="-460375">
                <a:lnSpc>
                  <a:spcPct val="90000"/>
                </a:lnSpc>
                <a:spcBef>
                  <a:spcPct val="20000"/>
                </a:spcBef>
                <a:buSzPct val="80000"/>
                <a:buBlip>
                  <a:blip r:embed="rId2"/>
                </a:buBlip>
              </a:pPr>
              <a:r>
                <a:rPr lang="en-US" sz="2000" dirty="0">
                  <a:gradFill>
                    <a:gsLst>
                      <a:gs pos="0">
                        <a:srgbClr val="292929">
                          <a:lumMod val="90000"/>
                          <a:lumOff val="10000"/>
                        </a:srgbClr>
                      </a:gs>
                      <a:gs pos="86000">
                        <a:srgbClr val="292929">
                          <a:lumMod val="90000"/>
                          <a:lumOff val="10000"/>
                        </a:srgbClr>
                      </a:gs>
                    </a:gsLst>
                    <a:lin ang="5400000" scaled="0"/>
                  </a:gradFill>
                </a:rPr>
                <a:t>Open Source</a:t>
              </a:r>
            </a:p>
          </p:txBody>
        </p:sp>
        <p:sp>
          <p:nvSpPr>
            <p:cNvPr id="13" name="TextBox 12">
              <a:extLst>
                <a:ext uri="{FF2B5EF4-FFF2-40B4-BE49-F238E27FC236}">
                  <a16:creationId xmlns:a16="http://schemas.microsoft.com/office/drawing/2014/main" id="{66372E9B-D755-4E20-96D4-1E4F0884F63E}"/>
                </a:ext>
              </a:extLst>
            </p:cNvPr>
            <p:cNvSpPr txBox="1"/>
            <p:nvPr/>
          </p:nvSpPr>
          <p:spPr>
            <a:xfrm>
              <a:off x="6577069" y="2510917"/>
              <a:ext cx="3970061" cy="1631216"/>
            </a:xfrm>
            <a:prstGeom prst="rect">
              <a:avLst/>
            </a:prstGeom>
            <a:solidFill>
              <a:schemeClr val="bg1">
                <a:lumMod val="95000"/>
              </a:schemeClr>
            </a:solidFill>
            <a:ln w="254000">
              <a:solidFill>
                <a:schemeClr val="bg1">
                  <a:lumMod val="95000"/>
                </a:schemeClr>
              </a:solidFill>
              <a:miter lim="800000"/>
            </a:ln>
          </p:spPr>
          <p:txBody>
            <a:bodyPr wrap="square" lIns="0" tIns="0" rIns="0" bIns="0" rtlCol="0" anchor="ctr">
              <a:spAutoFit/>
            </a:bodyPr>
            <a:lstStyle/>
            <a:p>
              <a:pPr marL="917575" lvl="1" indent="-460375">
                <a:lnSpc>
                  <a:spcPct val="90000"/>
                </a:lnSpc>
                <a:spcBef>
                  <a:spcPct val="20000"/>
                </a:spcBef>
                <a:buSzPct val="80000"/>
                <a:buBlip>
                  <a:blip r:embed="rId2"/>
                </a:buBlip>
              </a:pPr>
              <a:endParaRPr lang="en-US" sz="2000" dirty="0">
                <a:gradFill>
                  <a:gsLst>
                    <a:gs pos="0">
                      <a:srgbClr val="292929">
                        <a:lumMod val="90000"/>
                        <a:lumOff val="10000"/>
                      </a:srgbClr>
                    </a:gs>
                    <a:gs pos="86000">
                      <a:srgbClr val="292929">
                        <a:lumMod val="90000"/>
                        <a:lumOff val="10000"/>
                      </a:srgbClr>
                    </a:gs>
                  </a:gsLst>
                  <a:lin ang="5400000" scaled="0"/>
                </a:gradFill>
              </a:endParaRPr>
            </a:p>
            <a:p>
              <a:pPr marL="917575" lvl="1" indent="-460375">
                <a:lnSpc>
                  <a:spcPct val="90000"/>
                </a:lnSpc>
                <a:spcBef>
                  <a:spcPct val="20000"/>
                </a:spcBef>
                <a:buSzPct val="80000"/>
                <a:buBlip>
                  <a:blip r:embed="rId2"/>
                </a:buBlip>
              </a:pPr>
              <a:r>
                <a:rPr lang="en-US" sz="2000" dirty="0">
                  <a:gradFill>
                    <a:gsLst>
                      <a:gs pos="0">
                        <a:srgbClr val="292929">
                          <a:lumMod val="90000"/>
                          <a:lumOff val="10000"/>
                        </a:srgbClr>
                      </a:gs>
                      <a:gs pos="86000">
                        <a:srgbClr val="292929">
                          <a:lumMod val="90000"/>
                          <a:lumOff val="10000"/>
                        </a:srgbClr>
                      </a:gs>
                    </a:gsLst>
                    <a:lin ang="5400000" scaled="0"/>
                  </a:gradFill>
                </a:rPr>
                <a:t>Workflow orchestration</a:t>
              </a:r>
            </a:p>
            <a:p>
              <a:pPr marL="917575" lvl="1" indent="-460375">
                <a:lnSpc>
                  <a:spcPct val="90000"/>
                </a:lnSpc>
                <a:spcBef>
                  <a:spcPct val="20000"/>
                </a:spcBef>
                <a:buSzPct val="80000"/>
                <a:buBlip>
                  <a:blip r:embed="rId2"/>
                </a:buBlip>
              </a:pPr>
              <a:r>
                <a:rPr lang="en-US" sz="2000" dirty="0">
                  <a:gradFill>
                    <a:gsLst>
                      <a:gs pos="0">
                        <a:srgbClr val="292929">
                          <a:lumMod val="90000"/>
                          <a:lumOff val="10000"/>
                        </a:srgbClr>
                      </a:gs>
                      <a:gs pos="86000">
                        <a:srgbClr val="292929">
                          <a:lumMod val="90000"/>
                          <a:lumOff val="10000"/>
                        </a:srgbClr>
                      </a:gs>
                    </a:gsLst>
                    <a:lin ang="5400000" scaled="0"/>
                  </a:gradFill>
                </a:rPr>
                <a:t>Visual designer</a:t>
              </a:r>
            </a:p>
            <a:p>
              <a:pPr marL="917575" lvl="1" indent="-460375">
                <a:lnSpc>
                  <a:spcPct val="90000"/>
                </a:lnSpc>
                <a:spcBef>
                  <a:spcPct val="20000"/>
                </a:spcBef>
                <a:buSzPct val="80000"/>
                <a:buBlip>
                  <a:blip r:embed="rId2"/>
                </a:buBlip>
              </a:pPr>
              <a:r>
                <a:rPr lang="en-US" sz="2000" dirty="0">
                  <a:gradFill>
                    <a:gsLst>
                      <a:gs pos="0">
                        <a:srgbClr val="292929">
                          <a:lumMod val="90000"/>
                          <a:lumOff val="10000"/>
                        </a:srgbClr>
                      </a:gs>
                      <a:gs pos="86000">
                        <a:srgbClr val="292929">
                          <a:lumMod val="90000"/>
                          <a:lumOff val="10000"/>
                        </a:srgbClr>
                      </a:gs>
                    </a:gsLst>
                    <a:lin ang="5400000" scaled="0"/>
                  </a:gradFill>
                </a:rPr>
                <a:t>100+ pre-built connectors</a:t>
              </a:r>
            </a:p>
            <a:p>
              <a:pPr marL="917575" lvl="1" indent="-460375">
                <a:lnSpc>
                  <a:spcPct val="90000"/>
                </a:lnSpc>
                <a:spcBef>
                  <a:spcPct val="20000"/>
                </a:spcBef>
                <a:buSzPct val="80000"/>
                <a:buBlip>
                  <a:blip r:embed="rId2"/>
                </a:buBlip>
              </a:pPr>
              <a:r>
                <a:rPr lang="en-US" sz="2000" dirty="0">
                  <a:gradFill>
                    <a:gsLst>
                      <a:gs pos="0">
                        <a:srgbClr val="292929">
                          <a:lumMod val="90000"/>
                          <a:lumOff val="10000"/>
                        </a:srgbClr>
                      </a:gs>
                      <a:gs pos="86000">
                        <a:srgbClr val="292929">
                          <a:lumMod val="90000"/>
                          <a:lumOff val="10000"/>
                        </a:srgbClr>
                      </a:gs>
                    </a:gsLst>
                    <a:lin ang="5400000" scaled="0"/>
                  </a:gradFill>
                </a:rPr>
                <a:t>Functions integration</a:t>
              </a:r>
            </a:p>
          </p:txBody>
        </p:sp>
        <p:sp>
          <p:nvSpPr>
            <p:cNvPr id="19" name="Rectangle 18">
              <a:extLst>
                <a:ext uri="{FF2B5EF4-FFF2-40B4-BE49-F238E27FC236}">
                  <a16:creationId xmlns:a16="http://schemas.microsoft.com/office/drawing/2014/main" id="{65150753-7034-4630-BC7F-DC516D4F8427}"/>
                </a:ext>
              </a:extLst>
            </p:cNvPr>
            <p:cNvSpPr/>
            <p:nvPr/>
          </p:nvSpPr>
          <p:spPr bwMode="auto">
            <a:xfrm>
              <a:off x="1051151" y="4591561"/>
              <a:ext cx="2193812" cy="449300"/>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Storage</a:t>
              </a:r>
            </a:p>
          </p:txBody>
        </p:sp>
        <p:sp>
          <p:nvSpPr>
            <p:cNvPr id="7" name="Rectangle 6">
              <a:extLst>
                <a:ext uri="{FF2B5EF4-FFF2-40B4-BE49-F238E27FC236}">
                  <a16:creationId xmlns:a16="http://schemas.microsoft.com/office/drawing/2014/main" id="{47D3F43A-53D6-458E-984A-8CE586AE472C}"/>
                </a:ext>
              </a:extLst>
            </p:cNvPr>
            <p:cNvSpPr/>
            <p:nvPr/>
          </p:nvSpPr>
          <p:spPr bwMode="auto">
            <a:xfrm>
              <a:off x="1051151" y="1943885"/>
              <a:ext cx="4700189" cy="7571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3200" dirty="0">
                  <a:gradFill>
                    <a:gsLst>
                      <a:gs pos="0">
                        <a:srgbClr val="FFFFFF"/>
                      </a:gs>
                      <a:gs pos="100000">
                        <a:srgbClr val="FFFFFF"/>
                      </a:gs>
                    </a:gsLst>
                    <a:lin ang="5400000" scaled="0"/>
                  </a:gradFill>
                </a:rPr>
                <a:t>Azure Functions</a:t>
              </a:r>
            </a:p>
          </p:txBody>
        </p:sp>
        <p:sp>
          <p:nvSpPr>
            <p:cNvPr id="12" name="Rectangle 11">
              <a:extLst>
                <a:ext uri="{FF2B5EF4-FFF2-40B4-BE49-F238E27FC236}">
                  <a16:creationId xmlns:a16="http://schemas.microsoft.com/office/drawing/2014/main" id="{9B7A64A8-C7AE-4AAF-9DAC-295016FF9D87}"/>
                </a:ext>
              </a:extLst>
            </p:cNvPr>
            <p:cNvSpPr/>
            <p:nvPr/>
          </p:nvSpPr>
          <p:spPr bwMode="auto">
            <a:xfrm>
              <a:off x="6050771" y="1943885"/>
              <a:ext cx="4645995" cy="7571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3200" dirty="0">
                  <a:gradFill>
                    <a:gsLst>
                      <a:gs pos="0">
                        <a:srgbClr val="FFFFFF"/>
                      </a:gs>
                      <a:gs pos="100000">
                        <a:srgbClr val="FFFFFF"/>
                      </a:gs>
                    </a:gsLst>
                    <a:lin ang="5400000" scaled="0"/>
                  </a:gradFill>
                </a:rPr>
                <a:t>Azure Logic Apps</a:t>
              </a:r>
            </a:p>
          </p:txBody>
        </p:sp>
        <p:pic>
          <p:nvPicPr>
            <p:cNvPr id="22" name="Picture 21">
              <a:extLst>
                <a:ext uri="{FF2B5EF4-FFF2-40B4-BE49-F238E27FC236}">
                  <a16:creationId xmlns:a16="http://schemas.microsoft.com/office/drawing/2014/main" id="{71BE5A85-CDF8-47E3-9B26-0246160415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2693" y="2996173"/>
              <a:ext cx="642165" cy="642165"/>
            </a:xfrm>
            <a:prstGeom prst="rect">
              <a:avLst/>
            </a:prstGeom>
          </p:spPr>
        </p:pic>
        <p:sp>
          <p:nvSpPr>
            <p:cNvPr id="24" name="Rectangle 23">
              <a:extLst>
                <a:ext uri="{FF2B5EF4-FFF2-40B4-BE49-F238E27FC236}">
                  <a16:creationId xmlns:a16="http://schemas.microsoft.com/office/drawing/2014/main" id="{FFCA7973-6FC0-40A2-A708-79774E3AFB57}"/>
                </a:ext>
              </a:extLst>
            </p:cNvPr>
            <p:cNvSpPr/>
            <p:nvPr/>
          </p:nvSpPr>
          <p:spPr bwMode="auto">
            <a:xfrm>
              <a:off x="6050771" y="2725187"/>
              <a:ext cx="888007" cy="151573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26" name="Picture 25">
              <a:extLst>
                <a:ext uri="{FF2B5EF4-FFF2-40B4-BE49-F238E27FC236}">
                  <a16:creationId xmlns:a16="http://schemas.microsoft.com/office/drawing/2014/main" id="{2BD5416C-664D-438C-B691-FADF34255CD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52576" y="2996173"/>
              <a:ext cx="684396" cy="531173"/>
            </a:xfrm>
            <a:prstGeom prst="rect">
              <a:avLst/>
            </a:prstGeom>
          </p:spPr>
        </p:pic>
        <p:sp>
          <p:nvSpPr>
            <p:cNvPr id="28" name="Rectangle 27">
              <a:extLst>
                <a:ext uri="{FF2B5EF4-FFF2-40B4-BE49-F238E27FC236}">
                  <a16:creationId xmlns:a16="http://schemas.microsoft.com/office/drawing/2014/main" id="{0788F65E-FA0F-4D71-B4EC-B5186A230801}"/>
                </a:ext>
              </a:extLst>
            </p:cNvPr>
            <p:cNvSpPr/>
            <p:nvPr/>
          </p:nvSpPr>
          <p:spPr bwMode="auto">
            <a:xfrm>
              <a:off x="3548196" y="4591561"/>
              <a:ext cx="2193812" cy="437638"/>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Data</a:t>
              </a:r>
            </a:p>
          </p:txBody>
        </p:sp>
        <p:sp>
          <p:nvSpPr>
            <p:cNvPr id="30" name="Rectangle 29">
              <a:extLst>
                <a:ext uri="{FF2B5EF4-FFF2-40B4-BE49-F238E27FC236}">
                  <a16:creationId xmlns:a16="http://schemas.microsoft.com/office/drawing/2014/main" id="{58173407-FF20-410A-9632-A0E55D0BDCD7}"/>
                </a:ext>
              </a:extLst>
            </p:cNvPr>
            <p:cNvSpPr/>
            <p:nvPr/>
          </p:nvSpPr>
          <p:spPr bwMode="auto">
            <a:xfrm>
              <a:off x="6045241" y="4591561"/>
              <a:ext cx="2193812" cy="437638"/>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Messaging</a:t>
              </a:r>
            </a:p>
          </p:txBody>
        </p:sp>
        <p:sp>
          <p:nvSpPr>
            <p:cNvPr id="31" name="Rectangle 30">
              <a:extLst>
                <a:ext uri="{FF2B5EF4-FFF2-40B4-BE49-F238E27FC236}">
                  <a16:creationId xmlns:a16="http://schemas.microsoft.com/office/drawing/2014/main" id="{A3A2A39F-4F2D-4B3C-9EF6-25C1E6CC18A9}"/>
                </a:ext>
              </a:extLst>
            </p:cNvPr>
            <p:cNvSpPr/>
            <p:nvPr/>
          </p:nvSpPr>
          <p:spPr bwMode="auto">
            <a:xfrm>
              <a:off x="8497424" y="4591561"/>
              <a:ext cx="2193812" cy="437638"/>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Other</a:t>
              </a:r>
            </a:p>
          </p:txBody>
        </p:sp>
      </p:grpSp>
    </p:spTree>
    <p:extLst>
      <p:ext uri="{BB962C8B-B14F-4D97-AF65-F5344CB8AC3E}">
        <p14:creationId xmlns:p14="http://schemas.microsoft.com/office/powerpoint/2010/main" val="188376642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B825A-2F6E-43E9-96C1-2FF7F73F7587}"/>
              </a:ext>
            </a:extLst>
          </p:cNvPr>
          <p:cNvSpPr>
            <a:spLocks noGrp="1"/>
          </p:cNvSpPr>
          <p:nvPr>
            <p:ph type="title"/>
          </p:nvPr>
        </p:nvSpPr>
        <p:spPr/>
        <p:txBody>
          <a:bodyPr>
            <a:normAutofit fontScale="90000"/>
          </a:bodyPr>
          <a:lstStyle/>
          <a:p>
            <a:r>
              <a:rPr lang="en-US" dirty="0"/>
              <a:t>Azure Functions</a:t>
            </a:r>
          </a:p>
        </p:txBody>
      </p:sp>
      <p:sp>
        <p:nvSpPr>
          <p:cNvPr id="3" name="Text Placeholder 2">
            <a:extLst>
              <a:ext uri="{FF2B5EF4-FFF2-40B4-BE49-F238E27FC236}">
                <a16:creationId xmlns:a16="http://schemas.microsoft.com/office/drawing/2014/main" id="{D2D9A6E6-EDF9-4F10-8B2C-A29C9AF8BD58}"/>
              </a:ext>
            </a:extLst>
          </p:cNvPr>
          <p:cNvSpPr>
            <a:spLocks noGrp="1"/>
          </p:cNvSpPr>
          <p:nvPr>
            <p:ph type="body" sz="quarter" idx="10"/>
          </p:nvPr>
        </p:nvSpPr>
        <p:spPr>
          <a:xfrm>
            <a:off x="519249" y="1447799"/>
            <a:ext cx="7212511" cy="2979277"/>
          </a:xfrm>
        </p:spPr>
        <p:txBody>
          <a:bodyPr/>
          <a:lstStyle/>
          <a:p>
            <a:r>
              <a:rPr lang="en-US" dirty="0"/>
              <a:t>Manage your apps instead of infrastructure</a:t>
            </a:r>
          </a:p>
          <a:p>
            <a:pPr lvl="1"/>
            <a:r>
              <a:rPr lang="en-US" dirty="0"/>
              <a:t>Build apps you need using simple, serverless functions that scale to meet demand</a:t>
            </a:r>
          </a:p>
          <a:p>
            <a:r>
              <a:rPr lang="en-US" dirty="0"/>
              <a:t>Develop your way</a:t>
            </a:r>
          </a:p>
          <a:p>
            <a:pPr lvl="1"/>
            <a:r>
              <a:rPr lang="en-US" dirty="0"/>
              <a:t>Using the language you choose, such as JavaScript, C#, Java, and more</a:t>
            </a:r>
          </a:p>
          <a:p>
            <a:r>
              <a:rPr lang="en-US" dirty="0"/>
              <a:t>Bind into services</a:t>
            </a:r>
          </a:p>
          <a:p>
            <a:pPr lvl="1"/>
            <a:r>
              <a:rPr lang="en-US" dirty="0"/>
              <a:t>Built-in support to connect to Azure and external services</a:t>
            </a:r>
          </a:p>
        </p:txBody>
      </p:sp>
      <p:pic>
        <p:nvPicPr>
          <p:cNvPr id="5" name="Picture 4">
            <a:extLst>
              <a:ext uri="{FF2B5EF4-FFF2-40B4-BE49-F238E27FC236}">
                <a16:creationId xmlns:a16="http://schemas.microsoft.com/office/drawing/2014/main" id="{3AFAA35C-CA60-4E01-8411-1C360B652B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33031" y="2445073"/>
            <a:ext cx="1967855" cy="1967855"/>
          </a:xfrm>
          <a:prstGeom prst="rect">
            <a:avLst/>
          </a:prstGeom>
        </p:spPr>
      </p:pic>
    </p:spTree>
    <p:extLst>
      <p:ext uri="{BB962C8B-B14F-4D97-AF65-F5344CB8AC3E}">
        <p14:creationId xmlns:p14="http://schemas.microsoft.com/office/powerpoint/2010/main" val="17505678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D2E94-98A4-4125-9E8C-61C1B1EAAC36}"/>
              </a:ext>
            </a:extLst>
          </p:cNvPr>
          <p:cNvSpPr>
            <a:spLocks noGrp="1"/>
          </p:cNvSpPr>
          <p:nvPr>
            <p:ph type="title"/>
          </p:nvPr>
        </p:nvSpPr>
        <p:spPr/>
        <p:txBody>
          <a:bodyPr>
            <a:normAutofit fontScale="90000"/>
          </a:bodyPr>
          <a:lstStyle/>
          <a:p>
            <a:r>
              <a:rPr lang="en-US" dirty="0"/>
              <a:t>Supported Language</a:t>
            </a:r>
          </a:p>
        </p:txBody>
      </p:sp>
      <p:graphicFrame>
        <p:nvGraphicFramePr>
          <p:cNvPr id="6" name="Table 5">
            <a:extLst>
              <a:ext uri="{FF2B5EF4-FFF2-40B4-BE49-F238E27FC236}">
                <a16:creationId xmlns:a16="http://schemas.microsoft.com/office/drawing/2014/main" id="{DBEBB856-D211-425D-A189-DE385D9F4197}"/>
              </a:ext>
            </a:extLst>
          </p:cNvPr>
          <p:cNvGraphicFramePr>
            <a:graphicFrameLocks noGrp="1"/>
          </p:cNvGraphicFramePr>
          <p:nvPr/>
        </p:nvGraphicFramePr>
        <p:xfrm>
          <a:off x="645161" y="1377868"/>
          <a:ext cx="6319518" cy="4023360"/>
        </p:xfrm>
        <a:graphic>
          <a:graphicData uri="http://schemas.openxmlformats.org/drawingml/2006/table">
            <a:tbl>
              <a:tblPr firstRow="1" bandRow="1">
                <a:tableStyleId>{21E4AEA4-8DFA-4A89-87EB-49C32662AFE0}</a:tableStyleId>
              </a:tblPr>
              <a:tblGrid>
                <a:gridCol w="2106506">
                  <a:extLst>
                    <a:ext uri="{9D8B030D-6E8A-4147-A177-3AD203B41FA5}">
                      <a16:colId xmlns:a16="http://schemas.microsoft.com/office/drawing/2014/main" val="3004387896"/>
                    </a:ext>
                  </a:extLst>
                </a:gridCol>
                <a:gridCol w="2106506">
                  <a:extLst>
                    <a:ext uri="{9D8B030D-6E8A-4147-A177-3AD203B41FA5}">
                      <a16:colId xmlns:a16="http://schemas.microsoft.com/office/drawing/2014/main" val="2226467410"/>
                    </a:ext>
                  </a:extLst>
                </a:gridCol>
                <a:gridCol w="2106506">
                  <a:extLst>
                    <a:ext uri="{9D8B030D-6E8A-4147-A177-3AD203B41FA5}">
                      <a16:colId xmlns:a16="http://schemas.microsoft.com/office/drawing/2014/main" val="1715202055"/>
                    </a:ext>
                  </a:extLst>
                </a:gridCol>
              </a:tblGrid>
              <a:tr h="304602">
                <a:tc>
                  <a:txBody>
                    <a:bodyPr/>
                    <a:lstStyle/>
                    <a:p>
                      <a:r>
                        <a:rPr lang="en-US" dirty="0"/>
                        <a:t>Language</a:t>
                      </a:r>
                    </a:p>
                  </a:txBody>
                  <a:tcPr/>
                </a:tc>
                <a:tc>
                  <a:txBody>
                    <a:bodyPr/>
                    <a:lstStyle/>
                    <a:p>
                      <a:r>
                        <a:rPr lang="en-US" dirty="0"/>
                        <a:t>v1.0 Runtime</a:t>
                      </a:r>
                    </a:p>
                  </a:txBody>
                  <a:tcPr/>
                </a:tc>
                <a:tc>
                  <a:txBody>
                    <a:bodyPr/>
                    <a:lstStyle/>
                    <a:p>
                      <a:r>
                        <a:rPr lang="en-US" dirty="0"/>
                        <a:t>v2.0 Runtime</a:t>
                      </a:r>
                    </a:p>
                  </a:txBody>
                  <a:tcPr/>
                </a:tc>
                <a:extLst>
                  <a:ext uri="{0D108BD9-81ED-4DB2-BD59-A6C34878D82A}">
                    <a16:rowId xmlns:a16="http://schemas.microsoft.com/office/drawing/2014/main" val="254413212"/>
                  </a:ext>
                </a:extLst>
              </a:tr>
              <a:tr h="304602">
                <a:tc>
                  <a:txBody>
                    <a:bodyPr/>
                    <a:lstStyle/>
                    <a:p>
                      <a:r>
                        <a:rPr lang="en-US" b="1" dirty="0"/>
                        <a:t>C#</a:t>
                      </a:r>
                    </a:p>
                  </a:txBody>
                  <a:tcPr/>
                </a:tc>
                <a:tc>
                  <a:txBody>
                    <a:bodyPr/>
                    <a:lstStyle/>
                    <a:p>
                      <a:r>
                        <a:rPr lang="en-US" dirty="0"/>
                        <a:t>GA (.NET 4.7)</a:t>
                      </a:r>
                    </a:p>
                  </a:txBody>
                  <a:tcPr/>
                </a:tc>
                <a:tc>
                  <a:txBody>
                    <a:bodyPr/>
                    <a:lstStyle/>
                    <a:p>
                      <a:r>
                        <a:rPr lang="en-US" dirty="0"/>
                        <a:t>GA (.NET Core 2)</a:t>
                      </a:r>
                    </a:p>
                  </a:txBody>
                  <a:tcPr/>
                </a:tc>
                <a:extLst>
                  <a:ext uri="{0D108BD9-81ED-4DB2-BD59-A6C34878D82A}">
                    <a16:rowId xmlns:a16="http://schemas.microsoft.com/office/drawing/2014/main" val="2188966588"/>
                  </a:ext>
                </a:extLst>
              </a:tr>
              <a:tr h="304602">
                <a:tc>
                  <a:txBody>
                    <a:bodyPr/>
                    <a:lstStyle/>
                    <a:p>
                      <a:r>
                        <a:rPr lang="en-US" b="1" dirty="0"/>
                        <a:t>JavaScript</a:t>
                      </a:r>
                    </a:p>
                  </a:txBody>
                  <a:tcPr/>
                </a:tc>
                <a:tc>
                  <a:txBody>
                    <a:bodyPr/>
                    <a:lstStyle/>
                    <a:p>
                      <a:r>
                        <a:rPr lang="en-US" dirty="0"/>
                        <a:t>GA (Node 6)</a:t>
                      </a:r>
                    </a:p>
                  </a:txBody>
                  <a:tcPr/>
                </a:tc>
                <a:tc>
                  <a:txBody>
                    <a:bodyPr/>
                    <a:lstStyle/>
                    <a:p>
                      <a:r>
                        <a:rPr lang="en-US" dirty="0"/>
                        <a:t>GA (Node 8 &amp; 10)</a:t>
                      </a:r>
                    </a:p>
                  </a:txBody>
                  <a:tcPr/>
                </a:tc>
                <a:extLst>
                  <a:ext uri="{0D108BD9-81ED-4DB2-BD59-A6C34878D82A}">
                    <a16:rowId xmlns:a16="http://schemas.microsoft.com/office/drawing/2014/main" val="3869393300"/>
                  </a:ext>
                </a:extLst>
              </a:tr>
              <a:tr h="304602">
                <a:tc>
                  <a:txBody>
                    <a:bodyPr/>
                    <a:lstStyle/>
                    <a:p>
                      <a:r>
                        <a:rPr lang="en-US" b="1" dirty="0"/>
                        <a:t>F#</a:t>
                      </a:r>
                    </a:p>
                  </a:txBody>
                  <a:tcPr/>
                </a:tc>
                <a:tc>
                  <a:txBody>
                    <a:bodyPr/>
                    <a:lstStyle/>
                    <a:p>
                      <a:r>
                        <a:rPr lang="en-US" dirty="0"/>
                        <a:t>GA (.NET 4.7)</a:t>
                      </a:r>
                    </a:p>
                  </a:txBody>
                  <a:tcPr/>
                </a:tc>
                <a:tc>
                  <a:txBody>
                    <a:bodyPr/>
                    <a:lstStyle/>
                    <a:p>
                      <a:r>
                        <a:rPr lang="en-US" dirty="0"/>
                        <a:t>GA (.NET Core 2)</a:t>
                      </a:r>
                    </a:p>
                  </a:txBody>
                  <a:tcPr/>
                </a:tc>
                <a:extLst>
                  <a:ext uri="{0D108BD9-81ED-4DB2-BD59-A6C34878D82A}">
                    <a16:rowId xmlns:a16="http://schemas.microsoft.com/office/drawing/2014/main" val="1734050268"/>
                  </a:ext>
                </a:extLst>
              </a:tr>
              <a:tr h="304602">
                <a:tc>
                  <a:txBody>
                    <a:bodyPr/>
                    <a:lstStyle/>
                    <a:p>
                      <a:r>
                        <a:rPr lang="en-US" b="1" dirty="0"/>
                        <a:t>Java</a:t>
                      </a:r>
                    </a:p>
                  </a:txBody>
                  <a:tcPr/>
                </a:tc>
                <a:tc>
                  <a:txBody>
                    <a:bodyPr/>
                    <a:lstStyle/>
                    <a:p>
                      <a:endParaRPr lang="en-US" dirty="0"/>
                    </a:p>
                  </a:txBody>
                  <a:tcPr/>
                </a:tc>
                <a:tc>
                  <a:txBody>
                    <a:bodyPr/>
                    <a:lstStyle/>
                    <a:p>
                      <a:r>
                        <a:rPr lang="en-US" dirty="0"/>
                        <a:t>Preview (Java 8)</a:t>
                      </a:r>
                    </a:p>
                  </a:txBody>
                  <a:tcPr/>
                </a:tc>
                <a:extLst>
                  <a:ext uri="{0D108BD9-81ED-4DB2-BD59-A6C34878D82A}">
                    <a16:rowId xmlns:a16="http://schemas.microsoft.com/office/drawing/2014/main" val="4228783359"/>
                  </a:ext>
                </a:extLst>
              </a:tr>
              <a:tr h="304602">
                <a:tc>
                  <a:txBody>
                    <a:bodyPr/>
                    <a:lstStyle/>
                    <a:p>
                      <a:r>
                        <a:rPr lang="en-US" b="1" dirty="0"/>
                        <a:t>Python</a:t>
                      </a:r>
                    </a:p>
                  </a:txBody>
                  <a:tcPr/>
                </a:tc>
                <a:tc>
                  <a:txBody>
                    <a:bodyPr/>
                    <a:lstStyle/>
                    <a:p>
                      <a:r>
                        <a:rPr lang="en-US" dirty="0"/>
                        <a:t>Experimental</a:t>
                      </a:r>
                    </a:p>
                  </a:txBody>
                  <a:tcPr/>
                </a:tc>
                <a:tc>
                  <a:txBody>
                    <a:bodyPr/>
                    <a:lstStyle/>
                    <a:p>
                      <a:r>
                        <a:rPr lang="en-US" dirty="0"/>
                        <a:t>N/A</a:t>
                      </a:r>
                    </a:p>
                  </a:txBody>
                  <a:tcPr/>
                </a:tc>
                <a:extLst>
                  <a:ext uri="{0D108BD9-81ED-4DB2-BD59-A6C34878D82A}">
                    <a16:rowId xmlns:a16="http://schemas.microsoft.com/office/drawing/2014/main" val="440614533"/>
                  </a:ext>
                </a:extLst>
              </a:tr>
              <a:tr h="304602">
                <a:tc>
                  <a:txBody>
                    <a:bodyPr/>
                    <a:lstStyle/>
                    <a:p>
                      <a:r>
                        <a:rPr lang="en-US" b="1" dirty="0"/>
                        <a:t>PHP</a:t>
                      </a:r>
                    </a:p>
                  </a:txBody>
                  <a:tcPr/>
                </a:tc>
                <a:tc>
                  <a:txBody>
                    <a:bodyPr/>
                    <a:lstStyle/>
                    <a:p>
                      <a:r>
                        <a:rPr lang="en-US" dirty="0"/>
                        <a:t>Experimental</a:t>
                      </a:r>
                      <a:endParaRPr lang="en-US" i="1" dirty="0"/>
                    </a:p>
                  </a:txBody>
                  <a:tcPr/>
                </a:tc>
                <a:tc>
                  <a:txBody>
                    <a:bodyPr/>
                    <a:lstStyle/>
                    <a:p>
                      <a:r>
                        <a:rPr lang="en-US" dirty="0"/>
                        <a:t>N/A</a:t>
                      </a:r>
                    </a:p>
                  </a:txBody>
                  <a:tcPr/>
                </a:tc>
                <a:extLst>
                  <a:ext uri="{0D108BD9-81ED-4DB2-BD59-A6C34878D82A}">
                    <a16:rowId xmlns:a16="http://schemas.microsoft.com/office/drawing/2014/main" val="918591325"/>
                  </a:ext>
                </a:extLst>
              </a:tr>
              <a:tr h="304602">
                <a:tc>
                  <a:txBody>
                    <a:bodyPr/>
                    <a:lstStyle/>
                    <a:p>
                      <a:r>
                        <a:rPr lang="en-US" b="1" dirty="0"/>
                        <a:t>TypeScript</a:t>
                      </a:r>
                    </a:p>
                  </a:txBody>
                  <a:tcPr/>
                </a:tc>
                <a:tc>
                  <a:txBody>
                    <a:bodyPr/>
                    <a:lstStyle/>
                    <a:p>
                      <a:pPr marL="0" marR="0" lvl="0" indent="0" algn="l" defTabSz="914029" rtl="0" eaLnBrk="1" fontAlgn="auto" latinLnBrk="0" hangingPunct="1">
                        <a:lnSpc>
                          <a:spcPct val="100000"/>
                        </a:lnSpc>
                        <a:spcBef>
                          <a:spcPts val="0"/>
                        </a:spcBef>
                        <a:spcAft>
                          <a:spcPts val="0"/>
                        </a:spcAft>
                        <a:buClrTx/>
                        <a:buSzTx/>
                        <a:buFontTx/>
                        <a:buNone/>
                        <a:tabLst/>
                        <a:defRPr/>
                      </a:pPr>
                      <a:r>
                        <a:rPr lang="en-US" dirty="0"/>
                        <a:t>Experimental</a:t>
                      </a:r>
                      <a:endParaRPr lang="en-US" i="1" dirty="0"/>
                    </a:p>
                  </a:txBody>
                  <a:tcPr/>
                </a:tc>
                <a:tc>
                  <a:txBody>
                    <a:bodyPr/>
                    <a:lstStyle/>
                    <a:p>
                      <a:endParaRPr lang="en-US" dirty="0"/>
                    </a:p>
                  </a:txBody>
                  <a:tcPr/>
                </a:tc>
                <a:extLst>
                  <a:ext uri="{0D108BD9-81ED-4DB2-BD59-A6C34878D82A}">
                    <a16:rowId xmlns:a16="http://schemas.microsoft.com/office/drawing/2014/main" val="2288185001"/>
                  </a:ext>
                </a:extLst>
              </a:tr>
              <a:tr h="304602">
                <a:tc>
                  <a:txBody>
                    <a:bodyPr/>
                    <a:lstStyle/>
                    <a:p>
                      <a:r>
                        <a:rPr lang="en-US" b="1" dirty="0"/>
                        <a:t>Batch (.cmd, .bat)</a:t>
                      </a:r>
                    </a:p>
                  </a:txBody>
                  <a:tcPr/>
                </a:tc>
                <a:tc>
                  <a:txBody>
                    <a:bodyPr/>
                    <a:lstStyle/>
                    <a:p>
                      <a:pPr marL="0" marR="0" lvl="0" indent="0" algn="l" defTabSz="914029" rtl="0" eaLnBrk="1" fontAlgn="auto" latinLnBrk="0" hangingPunct="1">
                        <a:lnSpc>
                          <a:spcPct val="100000"/>
                        </a:lnSpc>
                        <a:spcBef>
                          <a:spcPts val="0"/>
                        </a:spcBef>
                        <a:spcAft>
                          <a:spcPts val="0"/>
                        </a:spcAft>
                        <a:buClrTx/>
                        <a:buSzTx/>
                        <a:buFontTx/>
                        <a:buNone/>
                        <a:tabLst/>
                        <a:defRPr/>
                      </a:pPr>
                      <a:r>
                        <a:rPr lang="en-US" dirty="0"/>
                        <a:t>Experimental</a:t>
                      </a:r>
                      <a:endParaRPr lang="en-US" i="1" dirty="0"/>
                    </a:p>
                  </a:txBody>
                  <a:tcPr/>
                </a:tc>
                <a:tc>
                  <a:txBody>
                    <a:bodyPr/>
                    <a:lstStyle/>
                    <a:p>
                      <a:r>
                        <a:rPr lang="en-US" dirty="0"/>
                        <a:t>N/A</a:t>
                      </a:r>
                    </a:p>
                  </a:txBody>
                  <a:tcPr/>
                </a:tc>
                <a:extLst>
                  <a:ext uri="{0D108BD9-81ED-4DB2-BD59-A6C34878D82A}">
                    <a16:rowId xmlns:a16="http://schemas.microsoft.com/office/drawing/2014/main" val="3817921426"/>
                  </a:ext>
                </a:extLst>
              </a:tr>
              <a:tr h="304602">
                <a:tc>
                  <a:txBody>
                    <a:bodyPr/>
                    <a:lstStyle/>
                    <a:p>
                      <a:r>
                        <a:rPr lang="en-US" b="1" dirty="0"/>
                        <a:t>Bash</a:t>
                      </a:r>
                    </a:p>
                  </a:txBody>
                  <a:tcPr/>
                </a:tc>
                <a:tc>
                  <a:txBody>
                    <a:bodyPr/>
                    <a:lstStyle/>
                    <a:p>
                      <a:pPr marL="0" marR="0" lvl="0" indent="0" algn="l" defTabSz="914029" rtl="0" eaLnBrk="1" fontAlgn="auto" latinLnBrk="0" hangingPunct="1">
                        <a:lnSpc>
                          <a:spcPct val="100000"/>
                        </a:lnSpc>
                        <a:spcBef>
                          <a:spcPts val="0"/>
                        </a:spcBef>
                        <a:spcAft>
                          <a:spcPts val="0"/>
                        </a:spcAft>
                        <a:buClrTx/>
                        <a:buSzTx/>
                        <a:buFontTx/>
                        <a:buNone/>
                        <a:tabLst/>
                        <a:defRPr/>
                      </a:pPr>
                      <a:r>
                        <a:rPr lang="en-US" dirty="0"/>
                        <a:t>Experimental</a:t>
                      </a:r>
                      <a:endParaRPr lang="en-US" i="1" dirty="0"/>
                    </a:p>
                  </a:txBody>
                  <a:tcPr/>
                </a:tc>
                <a:tc>
                  <a:txBody>
                    <a:bodyPr/>
                    <a:lstStyle/>
                    <a:p>
                      <a:r>
                        <a:rPr lang="en-US" dirty="0"/>
                        <a:t>N/A</a:t>
                      </a:r>
                    </a:p>
                  </a:txBody>
                  <a:tcPr/>
                </a:tc>
                <a:extLst>
                  <a:ext uri="{0D108BD9-81ED-4DB2-BD59-A6C34878D82A}">
                    <a16:rowId xmlns:a16="http://schemas.microsoft.com/office/drawing/2014/main" val="3025099965"/>
                  </a:ext>
                </a:extLst>
              </a:tr>
              <a:tr h="304602">
                <a:tc>
                  <a:txBody>
                    <a:bodyPr/>
                    <a:lstStyle/>
                    <a:p>
                      <a:r>
                        <a:rPr lang="en-US" b="1" dirty="0"/>
                        <a:t>PowerShell</a:t>
                      </a:r>
                    </a:p>
                  </a:txBody>
                  <a:tcPr/>
                </a:tc>
                <a:tc>
                  <a:txBody>
                    <a:bodyPr/>
                    <a:lstStyle/>
                    <a:p>
                      <a:pPr marL="0" marR="0" lvl="0" indent="0" algn="l" defTabSz="914029" rtl="0" eaLnBrk="1" fontAlgn="auto" latinLnBrk="0" hangingPunct="1">
                        <a:lnSpc>
                          <a:spcPct val="100000"/>
                        </a:lnSpc>
                        <a:spcBef>
                          <a:spcPts val="0"/>
                        </a:spcBef>
                        <a:spcAft>
                          <a:spcPts val="0"/>
                        </a:spcAft>
                        <a:buClrTx/>
                        <a:buSzTx/>
                        <a:buFontTx/>
                        <a:buNone/>
                        <a:tabLst/>
                        <a:defRPr/>
                      </a:pPr>
                      <a:r>
                        <a:rPr lang="en-US" dirty="0"/>
                        <a:t>Experimental</a:t>
                      </a:r>
                      <a:endParaRPr lang="en-US" i="1" dirty="0"/>
                    </a:p>
                  </a:txBody>
                  <a:tcPr/>
                </a:tc>
                <a:tc>
                  <a:txBody>
                    <a:bodyPr/>
                    <a:lstStyle/>
                    <a:p>
                      <a:r>
                        <a:rPr lang="en-US" dirty="0"/>
                        <a:t>N/A</a:t>
                      </a:r>
                    </a:p>
                  </a:txBody>
                  <a:tcPr/>
                </a:tc>
                <a:extLst>
                  <a:ext uri="{0D108BD9-81ED-4DB2-BD59-A6C34878D82A}">
                    <a16:rowId xmlns:a16="http://schemas.microsoft.com/office/drawing/2014/main" val="269557153"/>
                  </a:ext>
                </a:extLst>
              </a:tr>
            </a:tbl>
          </a:graphicData>
        </a:graphic>
      </p:graphicFrame>
      <p:pic>
        <p:nvPicPr>
          <p:cNvPr id="7" name="Picture 2" descr="https://azurecomcdn.azureedge.net/cvt-5abeaeac94924362fd3fcd40e8ff5355792cf9f76e7429ead74c19910ceedd86/images/page/services/functions/02-develop.png">
            <a:extLst>
              <a:ext uri="{FF2B5EF4-FFF2-40B4-BE49-F238E27FC236}">
                <a16:creationId xmlns:a16="http://schemas.microsoft.com/office/drawing/2014/main" id="{DCB0BFAF-6D1D-4231-B7F7-4241A2D428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7693" y="2538054"/>
            <a:ext cx="2991033" cy="1781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37161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Platform and Scaling</a:t>
            </a:r>
          </a:p>
        </p:txBody>
      </p:sp>
      <p:sp>
        <p:nvSpPr>
          <p:cNvPr id="5" name="Text Placeholder 4"/>
          <p:cNvSpPr>
            <a:spLocks noGrp="1"/>
          </p:cNvSpPr>
          <p:nvPr>
            <p:ph type="body" sz="quarter" idx="10"/>
          </p:nvPr>
        </p:nvSpPr>
        <p:spPr/>
        <p:txBody>
          <a:bodyPr/>
          <a:lstStyle/>
          <a:p>
            <a:r>
              <a:rPr lang="en-US" dirty="0"/>
              <a:t>App Service Plan pricing</a:t>
            </a:r>
          </a:p>
          <a:p>
            <a:pPr lvl="1"/>
            <a:r>
              <a:rPr lang="en-US" dirty="0"/>
              <a:t>Dedicated is the existing App Service plan tiers</a:t>
            </a:r>
          </a:p>
          <a:p>
            <a:pPr lvl="1"/>
            <a:r>
              <a:rPr lang="en-US" dirty="0"/>
              <a:t>Basic, Standard, Premium</a:t>
            </a:r>
          </a:p>
          <a:p>
            <a:pPr lvl="1"/>
            <a:r>
              <a:rPr lang="en-US" dirty="0"/>
              <a:t>Pay based on # of reserved VMs</a:t>
            </a:r>
          </a:p>
          <a:p>
            <a:pPr lvl="1"/>
            <a:r>
              <a:rPr lang="en-US" b="1" dirty="0"/>
              <a:t>You’re responsible for scale</a:t>
            </a:r>
          </a:p>
          <a:p>
            <a:r>
              <a:rPr lang="en-US" dirty="0"/>
              <a:t>Consumption Plan pricing </a:t>
            </a:r>
          </a:p>
          <a:p>
            <a:pPr lvl="1"/>
            <a:r>
              <a:rPr lang="en-US" dirty="0"/>
              <a:t>Pay on number of executions</a:t>
            </a:r>
          </a:p>
          <a:p>
            <a:pPr lvl="1"/>
            <a:r>
              <a:rPr lang="en-US" b="1" dirty="0"/>
              <a:t>Platform automatically scales for you</a:t>
            </a:r>
          </a:p>
          <a:p>
            <a:pPr marL="0" indent="0">
              <a:buNone/>
            </a:pPr>
            <a:endParaRPr lang="en-US" dirty="0"/>
          </a:p>
        </p:txBody>
      </p:sp>
    </p:spTree>
    <p:extLst>
      <p:ext uri="{BB962C8B-B14F-4D97-AF65-F5344CB8AC3E}">
        <p14:creationId xmlns:p14="http://schemas.microsoft.com/office/powerpoint/2010/main" val="320411297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D54C7-141E-4A35-8A34-E75B8B335DAA}"/>
              </a:ext>
            </a:extLst>
          </p:cNvPr>
          <p:cNvSpPr>
            <a:spLocks noGrp="1"/>
          </p:cNvSpPr>
          <p:nvPr>
            <p:ph type="title"/>
          </p:nvPr>
        </p:nvSpPr>
        <p:spPr/>
        <p:txBody>
          <a:bodyPr>
            <a:normAutofit fontScale="90000"/>
          </a:bodyPr>
          <a:lstStyle/>
          <a:p>
            <a:r>
              <a:rPr lang="en-US" dirty="0"/>
              <a:t>Scaling and Pricing</a:t>
            </a:r>
          </a:p>
        </p:txBody>
      </p:sp>
      <p:sp>
        <p:nvSpPr>
          <p:cNvPr id="3" name="Text Placeholder 2">
            <a:extLst>
              <a:ext uri="{FF2B5EF4-FFF2-40B4-BE49-F238E27FC236}">
                <a16:creationId xmlns:a16="http://schemas.microsoft.com/office/drawing/2014/main" id="{09969BE8-0699-4827-8E49-FB4F48999ED6}"/>
              </a:ext>
            </a:extLst>
          </p:cNvPr>
          <p:cNvSpPr>
            <a:spLocks noGrp="1"/>
          </p:cNvSpPr>
          <p:nvPr>
            <p:ph type="body" sz="quarter" idx="10"/>
          </p:nvPr>
        </p:nvSpPr>
        <p:spPr/>
        <p:txBody>
          <a:bodyPr/>
          <a:lstStyle/>
          <a:p>
            <a:r>
              <a:rPr lang="en-US" dirty="0"/>
              <a:t>App Service Plan</a:t>
            </a:r>
          </a:p>
          <a:p>
            <a:pPr lvl="1"/>
            <a:r>
              <a:rPr lang="en-US" dirty="0"/>
              <a:t>Based on App Service Plan</a:t>
            </a:r>
          </a:p>
          <a:p>
            <a:pPr lvl="2"/>
            <a:r>
              <a:rPr lang="en-US" dirty="0"/>
              <a:t>Share single plan with one or multiple apps</a:t>
            </a:r>
          </a:p>
          <a:p>
            <a:pPr lvl="2"/>
            <a:r>
              <a:rPr lang="en-US" dirty="0"/>
              <a:t>Scale out dedicated instances manually or with AutoScale</a:t>
            </a:r>
          </a:p>
          <a:p>
            <a:pPr lvl="2"/>
            <a:r>
              <a:rPr lang="en-US" dirty="0"/>
              <a:t>Billed for dedicated instances, regardless of usage</a:t>
            </a:r>
          </a:p>
          <a:p>
            <a:r>
              <a:rPr lang="en-US" dirty="0"/>
              <a:t>Consumption Plan</a:t>
            </a:r>
          </a:p>
          <a:p>
            <a:pPr lvl="1"/>
            <a:r>
              <a:rPr lang="en-US" dirty="0"/>
              <a:t>Serverless Compute</a:t>
            </a:r>
          </a:p>
          <a:p>
            <a:pPr lvl="2"/>
            <a:r>
              <a:rPr lang="en-US" dirty="0"/>
              <a:t>Only pay for what you use (GB/s)</a:t>
            </a:r>
          </a:p>
          <a:p>
            <a:pPr lvl="2"/>
            <a:r>
              <a:rPr lang="en-US" dirty="0"/>
              <a:t>Scales dynamically to meet demand</a:t>
            </a:r>
          </a:p>
        </p:txBody>
      </p:sp>
    </p:spTree>
    <p:extLst>
      <p:ext uri="{BB962C8B-B14F-4D97-AF65-F5344CB8AC3E}">
        <p14:creationId xmlns:p14="http://schemas.microsoft.com/office/powerpoint/2010/main" val="21789142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6B3D-75D7-CC40-B6A1-81B19EBE07AB}"/>
              </a:ext>
            </a:extLst>
          </p:cNvPr>
          <p:cNvSpPr>
            <a:spLocks noGrp="1"/>
          </p:cNvSpPr>
          <p:nvPr>
            <p:ph type="title"/>
          </p:nvPr>
        </p:nvSpPr>
        <p:spPr/>
        <p:txBody>
          <a:bodyPr/>
          <a:lstStyle/>
          <a:p>
            <a:r>
              <a:rPr lang="en-US" dirty="0"/>
              <a:t>Our Options</a:t>
            </a:r>
          </a:p>
        </p:txBody>
      </p:sp>
      <p:sp>
        <p:nvSpPr>
          <p:cNvPr id="5" name="Content Placeholder 4">
            <a:extLst>
              <a:ext uri="{FF2B5EF4-FFF2-40B4-BE49-F238E27FC236}">
                <a16:creationId xmlns:a16="http://schemas.microsoft.com/office/drawing/2014/main" id="{A2F4AAF6-5A76-4EDE-8FF9-3F27FB398B3F}"/>
              </a:ext>
            </a:extLst>
          </p:cNvPr>
          <p:cNvSpPr>
            <a:spLocks noGrp="1"/>
          </p:cNvSpPr>
          <p:nvPr>
            <p:ph idx="1"/>
          </p:nvPr>
        </p:nvSpPr>
        <p:spPr/>
        <p:txBody>
          <a:bodyPr>
            <a:noAutofit/>
          </a:bodyPr>
          <a:lstStyle/>
          <a:p>
            <a:r>
              <a:rPr lang="en-US" sz="1800" b="1" dirty="0"/>
              <a:t>On-premises IT infrastructure is like owning a car. </a:t>
            </a:r>
            <a:r>
              <a:rPr lang="en-US" sz="1800" dirty="0"/>
              <a:t>When you buy a car, you’re responsible for its maintenance, and upgrading means buying a new car.</a:t>
            </a:r>
          </a:p>
          <a:p>
            <a:r>
              <a:rPr lang="en-US" sz="1800" b="1" dirty="0"/>
              <a:t>IaaS is like leasing a car. </a:t>
            </a:r>
            <a:r>
              <a:rPr lang="en-US" sz="1800" dirty="0"/>
              <a:t>When you lease a car, you choose the car you want and drive it wherever you wish, but the car isn’t yours. Want an upgrade? Just lease a different car!</a:t>
            </a:r>
          </a:p>
          <a:p>
            <a:r>
              <a:rPr lang="en-US" sz="1800" b="1" dirty="0"/>
              <a:t>PaaS is like taking a taxi. </a:t>
            </a:r>
            <a:r>
              <a:rPr lang="en-US" sz="1800" dirty="0"/>
              <a:t>You don’t drive a taxi yourself, but simply tell the driver where you need to go and relax in the back seat.</a:t>
            </a:r>
          </a:p>
          <a:p>
            <a:r>
              <a:rPr lang="en-US" sz="1800" b="1" dirty="0"/>
              <a:t>SaaS is like going by bus. </a:t>
            </a:r>
            <a:r>
              <a:rPr lang="en-US" sz="1800" dirty="0"/>
              <a:t>Buses have assigned routes, and you share the ride with other passengers.</a:t>
            </a:r>
          </a:p>
          <a:p>
            <a:endParaRPr lang="en-ZA" sz="1800" dirty="0"/>
          </a:p>
        </p:txBody>
      </p:sp>
    </p:spTree>
    <p:extLst>
      <p:ext uri="{BB962C8B-B14F-4D97-AF65-F5344CB8AC3E}">
        <p14:creationId xmlns:p14="http://schemas.microsoft.com/office/powerpoint/2010/main" val="2950740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C832B-9206-4CB8-93DE-89FD61FD3DBA}"/>
              </a:ext>
            </a:extLst>
          </p:cNvPr>
          <p:cNvSpPr>
            <a:spLocks noGrp="1"/>
          </p:cNvSpPr>
          <p:nvPr>
            <p:ph type="title"/>
          </p:nvPr>
        </p:nvSpPr>
        <p:spPr/>
        <p:txBody>
          <a:bodyPr>
            <a:normAutofit fontScale="90000"/>
          </a:bodyPr>
          <a:lstStyle/>
          <a:p>
            <a:r>
              <a:rPr lang="en-US" dirty="0"/>
              <a:t>App Service Features</a:t>
            </a:r>
          </a:p>
        </p:txBody>
      </p:sp>
      <p:sp>
        <p:nvSpPr>
          <p:cNvPr id="3" name="Text Placeholder 2">
            <a:extLst>
              <a:ext uri="{FF2B5EF4-FFF2-40B4-BE49-F238E27FC236}">
                <a16:creationId xmlns:a16="http://schemas.microsoft.com/office/drawing/2014/main" id="{9D259668-17FC-4F07-82F0-C9365F05E52D}"/>
              </a:ext>
            </a:extLst>
          </p:cNvPr>
          <p:cNvSpPr>
            <a:spLocks noGrp="1"/>
          </p:cNvSpPr>
          <p:nvPr>
            <p:ph type="body" sz="quarter" idx="10"/>
          </p:nvPr>
        </p:nvSpPr>
        <p:spPr/>
        <p:txBody>
          <a:bodyPr/>
          <a:lstStyle/>
          <a:p>
            <a:r>
              <a:rPr lang="en-US" dirty="0"/>
              <a:t>Azure Functions is built and hosted on top of Azure App Service</a:t>
            </a:r>
          </a:p>
          <a:p>
            <a:r>
              <a:rPr lang="en-US" dirty="0"/>
              <a:t>Features of App Service are available to Azure Function Apps</a:t>
            </a:r>
          </a:p>
          <a:p>
            <a:pPr lvl="1"/>
            <a:r>
              <a:rPr lang="en-US" dirty="0"/>
              <a:t>Both Consumption Plan and App Service Plan pricing</a:t>
            </a:r>
          </a:p>
        </p:txBody>
      </p:sp>
      <p:pic>
        <p:nvPicPr>
          <p:cNvPr id="5" name="Picture 4">
            <a:extLst>
              <a:ext uri="{FF2B5EF4-FFF2-40B4-BE49-F238E27FC236}">
                <a16:creationId xmlns:a16="http://schemas.microsoft.com/office/drawing/2014/main" id="{94055C49-1782-42A6-940E-D6BB7388A69A}"/>
              </a:ext>
            </a:extLst>
          </p:cNvPr>
          <p:cNvPicPr>
            <a:picLocks noChangeAspect="1"/>
          </p:cNvPicPr>
          <p:nvPr/>
        </p:nvPicPr>
        <p:blipFill>
          <a:blip r:embed="rId2"/>
          <a:stretch>
            <a:fillRect/>
          </a:stretch>
        </p:blipFill>
        <p:spPr>
          <a:xfrm>
            <a:off x="2262902" y="3159143"/>
            <a:ext cx="7562705" cy="1870674"/>
          </a:xfrm>
          <a:prstGeom prst="rect">
            <a:avLst/>
          </a:prstGeom>
        </p:spPr>
      </p:pic>
    </p:spTree>
    <p:extLst>
      <p:ext uri="{BB962C8B-B14F-4D97-AF65-F5344CB8AC3E}">
        <p14:creationId xmlns:p14="http://schemas.microsoft.com/office/powerpoint/2010/main" val="226812807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33A49-1A84-4067-A12B-A77CC108A333}"/>
              </a:ext>
            </a:extLst>
          </p:cNvPr>
          <p:cNvSpPr>
            <a:spLocks noGrp="1"/>
          </p:cNvSpPr>
          <p:nvPr>
            <p:ph type="title"/>
          </p:nvPr>
        </p:nvSpPr>
        <p:spPr/>
        <p:txBody>
          <a:bodyPr>
            <a:normAutofit fontScale="90000"/>
          </a:bodyPr>
          <a:lstStyle/>
          <a:p>
            <a:r>
              <a:rPr lang="en-US" dirty="0"/>
              <a:t>Custom Domains</a:t>
            </a:r>
          </a:p>
        </p:txBody>
      </p:sp>
      <p:sp>
        <p:nvSpPr>
          <p:cNvPr id="3" name="Text Placeholder 2">
            <a:extLst>
              <a:ext uri="{FF2B5EF4-FFF2-40B4-BE49-F238E27FC236}">
                <a16:creationId xmlns:a16="http://schemas.microsoft.com/office/drawing/2014/main" id="{EEE187BA-0A00-4B97-A0E5-A3B642392ED0}"/>
              </a:ext>
            </a:extLst>
          </p:cNvPr>
          <p:cNvSpPr>
            <a:spLocks noGrp="1"/>
          </p:cNvSpPr>
          <p:nvPr>
            <p:ph type="body" sz="quarter" idx="10"/>
          </p:nvPr>
        </p:nvSpPr>
        <p:spPr/>
        <p:txBody>
          <a:bodyPr/>
          <a:lstStyle/>
          <a:p>
            <a:r>
              <a:rPr lang="en-US" dirty="0"/>
              <a:t>Configure Custom Domains</a:t>
            </a:r>
          </a:p>
          <a:p>
            <a:endParaRPr lang="en-US" dirty="0"/>
          </a:p>
          <a:p>
            <a:endParaRPr lang="en-US" dirty="0"/>
          </a:p>
        </p:txBody>
      </p:sp>
      <p:pic>
        <p:nvPicPr>
          <p:cNvPr id="4" name="Picture 3">
            <a:extLst>
              <a:ext uri="{FF2B5EF4-FFF2-40B4-BE49-F238E27FC236}">
                <a16:creationId xmlns:a16="http://schemas.microsoft.com/office/drawing/2014/main" id="{1033A1E0-41DC-426D-B82A-00CFD10DDF9A}"/>
              </a:ext>
            </a:extLst>
          </p:cNvPr>
          <p:cNvPicPr>
            <a:picLocks noChangeAspect="1"/>
          </p:cNvPicPr>
          <p:nvPr/>
        </p:nvPicPr>
        <p:blipFill>
          <a:blip r:embed="rId2"/>
          <a:stretch>
            <a:fillRect/>
          </a:stretch>
        </p:blipFill>
        <p:spPr>
          <a:xfrm>
            <a:off x="3465302" y="2210937"/>
            <a:ext cx="5261397" cy="3621079"/>
          </a:xfrm>
          <a:prstGeom prst="rect">
            <a:avLst/>
          </a:prstGeom>
        </p:spPr>
      </p:pic>
    </p:spTree>
    <p:extLst>
      <p:ext uri="{BB962C8B-B14F-4D97-AF65-F5344CB8AC3E}">
        <p14:creationId xmlns:p14="http://schemas.microsoft.com/office/powerpoint/2010/main" val="363522906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2F0D4-D7DA-488B-976A-C5A2408777A1}"/>
              </a:ext>
            </a:extLst>
          </p:cNvPr>
          <p:cNvSpPr>
            <a:spLocks noGrp="1"/>
          </p:cNvSpPr>
          <p:nvPr>
            <p:ph type="title"/>
          </p:nvPr>
        </p:nvSpPr>
        <p:spPr/>
        <p:txBody>
          <a:bodyPr>
            <a:normAutofit fontScale="90000"/>
          </a:bodyPr>
          <a:lstStyle/>
          <a:p>
            <a:r>
              <a:rPr lang="en-US" dirty="0"/>
              <a:t>SSL Configuration</a:t>
            </a:r>
          </a:p>
        </p:txBody>
      </p:sp>
      <p:sp>
        <p:nvSpPr>
          <p:cNvPr id="3" name="Text Placeholder 2">
            <a:extLst>
              <a:ext uri="{FF2B5EF4-FFF2-40B4-BE49-F238E27FC236}">
                <a16:creationId xmlns:a16="http://schemas.microsoft.com/office/drawing/2014/main" id="{6A870A9F-3484-410A-B6AB-82D630607D11}"/>
              </a:ext>
            </a:extLst>
          </p:cNvPr>
          <p:cNvSpPr>
            <a:spLocks noGrp="1"/>
          </p:cNvSpPr>
          <p:nvPr>
            <p:ph type="body" sz="quarter" idx="10"/>
          </p:nvPr>
        </p:nvSpPr>
        <p:spPr>
          <a:xfrm>
            <a:off x="519249" y="1447799"/>
            <a:ext cx="6409871" cy="2979277"/>
          </a:xfrm>
        </p:spPr>
        <p:txBody>
          <a:bodyPr/>
          <a:lstStyle/>
          <a:p>
            <a:r>
              <a:rPr lang="en-US" dirty="0"/>
              <a:t>Enforce HTTPS Only</a:t>
            </a:r>
          </a:p>
          <a:p>
            <a:r>
              <a:rPr lang="en-US" dirty="0"/>
              <a:t>Choose TLS Version</a:t>
            </a:r>
          </a:p>
          <a:p>
            <a:r>
              <a:rPr lang="en-US" dirty="0"/>
              <a:t>Custom Certificates</a:t>
            </a:r>
          </a:p>
          <a:p>
            <a:r>
              <a:rPr lang="en-US" dirty="0"/>
              <a:t>Custom SSL bindings per Domain and Certificate</a:t>
            </a:r>
          </a:p>
        </p:txBody>
      </p:sp>
      <p:pic>
        <p:nvPicPr>
          <p:cNvPr id="4" name="Picture 3">
            <a:extLst>
              <a:ext uri="{FF2B5EF4-FFF2-40B4-BE49-F238E27FC236}">
                <a16:creationId xmlns:a16="http://schemas.microsoft.com/office/drawing/2014/main" id="{B0453CDE-ED33-45E9-ABB3-894D799C220E}"/>
              </a:ext>
            </a:extLst>
          </p:cNvPr>
          <p:cNvPicPr>
            <a:picLocks noChangeAspect="1"/>
          </p:cNvPicPr>
          <p:nvPr/>
        </p:nvPicPr>
        <p:blipFill>
          <a:blip r:embed="rId2"/>
          <a:stretch>
            <a:fillRect/>
          </a:stretch>
        </p:blipFill>
        <p:spPr>
          <a:xfrm>
            <a:off x="7728184" y="250661"/>
            <a:ext cx="4254719" cy="6356677"/>
          </a:xfrm>
          <a:prstGeom prst="rect">
            <a:avLst/>
          </a:prstGeom>
        </p:spPr>
      </p:pic>
    </p:spTree>
    <p:extLst>
      <p:ext uri="{BB962C8B-B14F-4D97-AF65-F5344CB8AC3E}">
        <p14:creationId xmlns:p14="http://schemas.microsoft.com/office/powerpoint/2010/main" val="385587334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6B3D-75D7-CC40-B6A1-81B19EBE07AB}"/>
              </a:ext>
            </a:extLst>
          </p:cNvPr>
          <p:cNvSpPr>
            <a:spLocks noGrp="1"/>
          </p:cNvSpPr>
          <p:nvPr>
            <p:ph type="title"/>
          </p:nvPr>
        </p:nvSpPr>
        <p:spPr/>
        <p:txBody>
          <a:bodyPr/>
          <a:lstStyle/>
          <a:p>
            <a:r>
              <a:rPr lang="en-US" dirty="0"/>
              <a:t>What is SaaS</a:t>
            </a:r>
          </a:p>
        </p:txBody>
      </p:sp>
      <p:pic>
        <p:nvPicPr>
          <p:cNvPr id="3" name="Content Placeholder 2">
            <a:extLst>
              <a:ext uri="{FF2B5EF4-FFF2-40B4-BE49-F238E27FC236}">
                <a16:creationId xmlns:a16="http://schemas.microsoft.com/office/drawing/2014/main" id="{9A782750-11BA-4DDA-AA10-138F6D21EC3B}"/>
              </a:ext>
            </a:extLst>
          </p:cNvPr>
          <p:cNvPicPr>
            <a:picLocks noGrp="1" noChangeAspect="1"/>
          </p:cNvPicPr>
          <p:nvPr>
            <p:ph idx="1"/>
          </p:nvPr>
        </p:nvPicPr>
        <p:blipFill>
          <a:blip r:embed="rId2"/>
          <a:stretch>
            <a:fillRect/>
          </a:stretch>
        </p:blipFill>
        <p:spPr>
          <a:xfrm>
            <a:off x="2348381" y="1920341"/>
            <a:ext cx="7495238" cy="4161905"/>
          </a:xfrm>
          <a:prstGeom prst="rect">
            <a:avLst/>
          </a:prstGeom>
        </p:spPr>
      </p:pic>
    </p:spTree>
    <p:extLst>
      <p:ext uri="{BB962C8B-B14F-4D97-AF65-F5344CB8AC3E}">
        <p14:creationId xmlns:p14="http://schemas.microsoft.com/office/powerpoint/2010/main" val="2517111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6B3D-75D7-CC40-B6A1-81B19EBE07AB}"/>
              </a:ext>
            </a:extLst>
          </p:cNvPr>
          <p:cNvSpPr>
            <a:spLocks noGrp="1"/>
          </p:cNvSpPr>
          <p:nvPr>
            <p:ph type="title"/>
          </p:nvPr>
        </p:nvSpPr>
        <p:spPr/>
        <p:txBody>
          <a:bodyPr/>
          <a:lstStyle/>
          <a:p>
            <a:r>
              <a:rPr lang="en-US" dirty="0"/>
              <a:t>What is PaaS</a:t>
            </a:r>
          </a:p>
        </p:txBody>
      </p:sp>
      <p:sp>
        <p:nvSpPr>
          <p:cNvPr id="5" name="Content Placeholder 4">
            <a:extLst>
              <a:ext uri="{FF2B5EF4-FFF2-40B4-BE49-F238E27FC236}">
                <a16:creationId xmlns:a16="http://schemas.microsoft.com/office/drawing/2014/main" id="{906A8C45-5B40-444A-8915-1D292583F2AB}"/>
              </a:ext>
            </a:extLst>
          </p:cNvPr>
          <p:cNvSpPr>
            <a:spLocks noGrp="1"/>
          </p:cNvSpPr>
          <p:nvPr>
            <p:ph idx="1"/>
          </p:nvPr>
        </p:nvSpPr>
        <p:spPr/>
        <p:txBody>
          <a:bodyPr/>
          <a:lstStyle/>
          <a:p>
            <a:endParaRPr lang="en-ZA"/>
          </a:p>
        </p:txBody>
      </p:sp>
      <p:pic>
        <p:nvPicPr>
          <p:cNvPr id="6" name="Picture 5">
            <a:extLst>
              <a:ext uri="{FF2B5EF4-FFF2-40B4-BE49-F238E27FC236}">
                <a16:creationId xmlns:a16="http://schemas.microsoft.com/office/drawing/2014/main" id="{DF94BD9F-7A09-478D-A579-7831F1AF7F0E}"/>
              </a:ext>
            </a:extLst>
          </p:cNvPr>
          <p:cNvPicPr>
            <a:picLocks noChangeAspect="1"/>
          </p:cNvPicPr>
          <p:nvPr/>
        </p:nvPicPr>
        <p:blipFill>
          <a:blip r:embed="rId2"/>
          <a:stretch>
            <a:fillRect/>
          </a:stretch>
        </p:blipFill>
        <p:spPr>
          <a:xfrm>
            <a:off x="2193250" y="2101294"/>
            <a:ext cx="7676190" cy="3800000"/>
          </a:xfrm>
          <a:prstGeom prst="rect">
            <a:avLst/>
          </a:prstGeom>
        </p:spPr>
      </p:pic>
    </p:spTree>
    <p:extLst>
      <p:ext uri="{BB962C8B-B14F-4D97-AF65-F5344CB8AC3E}">
        <p14:creationId xmlns:p14="http://schemas.microsoft.com/office/powerpoint/2010/main" val="2147922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6B3D-75D7-CC40-B6A1-81B19EBE07AB}"/>
              </a:ext>
            </a:extLst>
          </p:cNvPr>
          <p:cNvSpPr>
            <a:spLocks noGrp="1"/>
          </p:cNvSpPr>
          <p:nvPr>
            <p:ph type="title"/>
          </p:nvPr>
        </p:nvSpPr>
        <p:spPr/>
        <p:txBody>
          <a:bodyPr/>
          <a:lstStyle/>
          <a:p>
            <a:r>
              <a:rPr lang="en-US" dirty="0"/>
              <a:t>What is IaaS</a:t>
            </a:r>
          </a:p>
        </p:txBody>
      </p:sp>
      <p:pic>
        <p:nvPicPr>
          <p:cNvPr id="3" name="Content Placeholder 2">
            <a:extLst>
              <a:ext uri="{FF2B5EF4-FFF2-40B4-BE49-F238E27FC236}">
                <a16:creationId xmlns:a16="http://schemas.microsoft.com/office/drawing/2014/main" id="{70C0F116-C6B8-41BC-881B-C0C3B6898F9D}"/>
              </a:ext>
            </a:extLst>
          </p:cNvPr>
          <p:cNvPicPr>
            <a:picLocks noGrp="1" noChangeAspect="1"/>
          </p:cNvPicPr>
          <p:nvPr>
            <p:ph idx="1"/>
          </p:nvPr>
        </p:nvPicPr>
        <p:blipFill>
          <a:blip r:embed="rId2"/>
          <a:stretch>
            <a:fillRect/>
          </a:stretch>
        </p:blipFill>
        <p:spPr>
          <a:xfrm>
            <a:off x="2238857" y="2610818"/>
            <a:ext cx="7714286" cy="2780952"/>
          </a:xfrm>
          <a:prstGeom prst="rect">
            <a:avLst/>
          </a:prstGeom>
        </p:spPr>
      </p:pic>
    </p:spTree>
    <p:extLst>
      <p:ext uri="{BB962C8B-B14F-4D97-AF65-F5344CB8AC3E}">
        <p14:creationId xmlns:p14="http://schemas.microsoft.com/office/powerpoint/2010/main" val="1376118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708B5-9F60-43BC-B781-CE03C3AA2E5C}"/>
              </a:ext>
            </a:extLst>
          </p:cNvPr>
          <p:cNvSpPr>
            <a:spLocks noGrp="1"/>
          </p:cNvSpPr>
          <p:nvPr>
            <p:ph type="title"/>
          </p:nvPr>
        </p:nvSpPr>
        <p:spPr/>
        <p:txBody>
          <a:bodyPr>
            <a:normAutofit fontScale="90000"/>
          </a:bodyPr>
          <a:lstStyle/>
          <a:p>
            <a:r>
              <a:rPr lang="en-US" dirty="0"/>
              <a:t>Compute Service Types</a:t>
            </a:r>
          </a:p>
        </p:txBody>
      </p:sp>
      <p:sp>
        <p:nvSpPr>
          <p:cNvPr id="3" name="Text Placeholder 2">
            <a:extLst>
              <a:ext uri="{FF2B5EF4-FFF2-40B4-BE49-F238E27FC236}">
                <a16:creationId xmlns:a16="http://schemas.microsoft.com/office/drawing/2014/main" id="{5BDFD174-C3FB-4146-B206-F873F2812EB9}"/>
              </a:ext>
            </a:extLst>
          </p:cNvPr>
          <p:cNvSpPr>
            <a:spLocks noGrp="1"/>
          </p:cNvSpPr>
          <p:nvPr>
            <p:ph type="body" sz="quarter" idx="10"/>
          </p:nvPr>
        </p:nvSpPr>
        <p:spPr>
          <a:xfrm>
            <a:off x="586390" y="1434370"/>
            <a:ext cx="11018520" cy="1982081"/>
          </a:xfrm>
        </p:spPr>
        <p:txBody>
          <a:bodyPr/>
          <a:lstStyle/>
          <a:p>
            <a:pPr marL="457200" indent="-457200">
              <a:buClr>
                <a:srgbClr val="0070C0"/>
              </a:buClr>
              <a:buSzPct val="130000"/>
              <a:buFont typeface="Wingdings" panose="05000000000000000000" pitchFamily="2" charset="2"/>
              <a:buChar char="§"/>
            </a:pPr>
            <a:r>
              <a:rPr lang="en-US" dirty="0"/>
              <a:t>Infrastructure as a service (IaaS) </a:t>
            </a:r>
          </a:p>
          <a:p>
            <a:pPr marL="457200" indent="-457200">
              <a:buClr>
                <a:srgbClr val="0070C0"/>
              </a:buClr>
              <a:buSzPct val="130000"/>
              <a:buFont typeface="Wingdings" panose="05000000000000000000" pitchFamily="2" charset="2"/>
              <a:buChar char="§"/>
            </a:pPr>
            <a:r>
              <a:rPr lang="en-US" dirty="0"/>
              <a:t>Platform as a Service (PaaS)</a:t>
            </a:r>
          </a:p>
          <a:p>
            <a:pPr marL="457200" indent="-457200">
              <a:buClr>
                <a:srgbClr val="0070C0"/>
              </a:buClr>
              <a:buSzPct val="130000"/>
              <a:buFont typeface="Wingdings" panose="05000000000000000000" pitchFamily="2" charset="2"/>
              <a:buChar char="§"/>
            </a:pPr>
            <a:r>
              <a:rPr lang="en-US" dirty="0"/>
              <a:t>Functions as a service (</a:t>
            </a:r>
            <a:r>
              <a:rPr lang="en-US" dirty="0" err="1"/>
              <a:t>FaaS</a:t>
            </a:r>
            <a:r>
              <a:rPr lang="en-US" dirty="0"/>
              <a:t>)</a:t>
            </a:r>
          </a:p>
          <a:p>
            <a:endParaRPr lang="en-US" dirty="0"/>
          </a:p>
        </p:txBody>
      </p:sp>
      <p:pic>
        <p:nvPicPr>
          <p:cNvPr id="4" name="Picture 3">
            <a:extLst>
              <a:ext uri="{FF2B5EF4-FFF2-40B4-BE49-F238E27FC236}">
                <a16:creationId xmlns:a16="http://schemas.microsoft.com/office/drawing/2014/main" id="{BCD5754B-E2D1-4A05-BDB8-D8BDC0A73165}"/>
              </a:ext>
            </a:extLst>
          </p:cNvPr>
          <p:cNvPicPr>
            <a:picLocks noChangeAspect="1"/>
          </p:cNvPicPr>
          <p:nvPr/>
        </p:nvPicPr>
        <p:blipFill>
          <a:blip r:embed="rId3"/>
          <a:stretch>
            <a:fillRect/>
          </a:stretch>
        </p:blipFill>
        <p:spPr>
          <a:xfrm>
            <a:off x="2469334" y="4315714"/>
            <a:ext cx="914400" cy="914400"/>
          </a:xfrm>
          <a:prstGeom prst="rect">
            <a:avLst/>
          </a:prstGeom>
        </p:spPr>
      </p:pic>
      <p:pic>
        <p:nvPicPr>
          <p:cNvPr id="5" name="Picture 4">
            <a:extLst>
              <a:ext uri="{FF2B5EF4-FFF2-40B4-BE49-F238E27FC236}">
                <a16:creationId xmlns:a16="http://schemas.microsoft.com/office/drawing/2014/main" id="{F693A4F7-8FC9-47B0-A4A1-8A97665F8CB5}"/>
              </a:ext>
            </a:extLst>
          </p:cNvPr>
          <p:cNvPicPr>
            <a:picLocks noChangeAspect="1"/>
          </p:cNvPicPr>
          <p:nvPr/>
        </p:nvPicPr>
        <p:blipFill>
          <a:blip r:embed="rId4"/>
          <a:stretch>
            <a:fillRect/>
          </a:stretch>
        </p:blipFill>
        <p:spPr>
          <a:xfrm>
            <a:off x="5382737" y="4315714"/>
            <a:ext cx="914400" cy="914400"/>
          </a:xfrm>
          <a:prstGeom prst="rect">
            <a:avLst/>
          </a:prstGeom>
        </p:spPr>
      </p:pic>
      <p:pic>
        <p:nvPicPr>
          <p:cNvPr id="6" name="Picture 5">
            <a:extLst>
              <a:ext uri="{FF2B5EF4-FFF2-40B4-BE49-F238E27FC236}">
                <a16:creationId xmlns:a16="http://schemas.microsoft.com/office/drawing/2014/main" id="{FBF54FF2-B7D0-44EA-809C-01C92AF764AB}"/>
              </a:ext>
            </a:extLst>
          </p:cNvPr>
          <p:cNvPicPr>
            <a:picLocks noChangeAspect="1"/>
          </p:cNvPicPr>
          <p:nvPr/>
        </p:nvPicPr>
        <p:blipFill>
          <a:blip r:embed="rId5"/>
          <a:stretch>
            <a:fillRect/>
          </a:stretch>
        </p:blipFill>
        <p:spPr>
          <a:xfrm>
            <a:off x="8296141" y="4315714"/>
            <a:ext cx="914400" cy="914400"/>
          </a:xfrm>
          <a:prstGeom prst="rect">
            <a:avLst/>
          </a:prstGeom>
        </p:spPr>
      </p:pic>
    </p:spTree>
    <p:extLst>
      <p:ext uri="{BB962C8B-B14F-4D97-AF65-F5344CB8AC3E}">
        <p14:creationId xmlns:p14="http://schemas.microsoft.com/office/powerpoint/2010/main" val="37528975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AC40F-D5F5-40B4-BA1A-856C6F6C6F58}"/>
              </a:ext>
            </a:extLst>
          </p:cNvPr>
          <p:cNvSpPr>
            <a:spLocks noGrp="1"/>
          </p:cNvSpPr>
          <p:nvPr>
            <p:ph type="title"/>
          </p:nvPr>
        </p:nvSpPr>
        <p:spPr/>
        <p:txBody>
          <a:bodyPr>
            <a:normAutofit fontScale="90000"/>
          </a:bodyPr>
          <a:lstStyle/>
          <a:p>
            <a:r>
              <a:rPr lang="en-US" dirty="0"/>
              <a:t>Azure Compute Options</a:t>
            </a:r>
          </a:p>
        </p:txBody>
      </p:sp>
      <p:sp>
        <p:nvSpPr>
          <p:cNvPr id="3" name="Text Placeholder 2">
            <a:extLst>
              <a:ext uri="{FF2B5EF4-FFF2-40B4-BE49-F238E27FC236}">
                <a16:creationId xmlns:a16="http://schemas.microsoft.com/office/drawing/2014/main" id="{153907E9-F9A2-4F48-8BCD-AACD587F99CB}"/>
              </a:ext>
            </a:extLst>
          </p:cNvPr>
          <p:cNvSpPr>
            <a:spLocks noGrp="1"/>
          </p:cNvSpPr>
          <p:nvPr>
            <p:ph type="body" sz="quarter" idx="10"/>
          </p:nvPr>
        </p:nvSpPr>
        <p:spPr>
          <a:xfrm>
            <a:off x="586390" y="1434370"/>
            <a:ext cx="11018520" cy="4567404"/>
          </a:xfrm>
        </p:spPr>
        <p:txBody>
          <a:bodyPr/>
          <a:lstStyle/>
          <a:p>
            <a:pPr marL="457200" indent="-457200">
              <a:buClr>
                <a:srgbClr val="0070C0"/>
              </a:buClr>
              <a:buSzPct val="130000"/>
              <a:buFont typeface="Wingdings" panose="05000000000000000000" pitchFamily="2" charset="2"/>
              <a:buChar char="§"/>
            </a:pPr>
            <a:r>
              <a:rPr lang="en-US" dirty="0"/>
              <a:t>Virtual Machines (VMs)</a:t>
            </a:r>
          </a:p>
          <a:p>
            <a:pPr marL="457200" indent="-457200">
              <a:buClr>
                <a:srgbClr val="0070C0"/>
              </a:buClr>
              <a:buSzPct val="130000"/>
              <a:buFont typeface="Wingdings" panose="05000000000000000000" pitchFamily="2" charset="2"/>
              <a:buChar char="§"/>
            </a:pPr>
            <a:r>
              <a:rPr lang="en-US" dirty="0"/>
              <a:t>App Service</a:t>
            </a:r>
          </a:p>
          <a:p>
            <a:pPr marL="457200" indent="-457200">
              <a:buClr>
                <a:srgbClr val="0070C0"/>
              </a:buClr>
              <a:buSzPct val="130000"/>
              <a:buFont typeface="Wingdings" panose="05000000000000000000" pitchFamily="2" charset="2"/>
              <a:buChar char="§"/>
            </a:pPr>
            <a:r>
              <a:rPr lang="en-US" dirty="0"/>
              <a:t>Service Fabric</a:t>
            </a:r>
          </a:p>
          <a:p>
            <a:pPr marL="457200" indent="-457200">
              <a:buClr>
                <a:srgbClr val="0070C0"/>
              </a:buClr>
              <a:buSzPct val="130000"/>
              <a:buFont typeface="Wingdings" panose="05000000000000000000" pitchFamily="2" charset="2"/>
              <a:buChar char="§"/>
            </a:pPr>
            <a:r>
              <a:rPr lang="en-US" dirty="0"/>
              <a:t>Azure Kubernetes Service</a:t>
            </a:r>
          </a:p>
          <a:p>
            <a:pPr marL="457200" indent="-457200">
              <a:buClr>
                <a:srgbClr val="0070C0"/>
              </a:buClr>
              <a:buSzPct val="130000"/>
              <a:buFont typeface="Wingdings" panose="05000000000000000000" pitchFamily="2" charset="2"/>
              <a:buChar char="§"/>
            </a:pPr>
            <a:r>
              <a:rPr lang="en-US" dirty="0"/>
              <a:t>Azure Container Instances</a:t>
            </a:r>
          </a:p>
          <a:p>
            <a:pPr marL="457200" indent="-457200">
              <a:buClr>
                <a:srgbClr val="0070C0"/>
              </a:buClr>
              <a:buSzPct val="130000"/>
              <a:buFont typeface="Wingdings" panose="05000000000000000000" pitchFamily="2" charset="2"/>
              <a:buChar char="§"/>
            </a:pPr>
            <a:r>
              <a:rPr lang="en-US" dirty="0"/>
              <a:t>Azure Functions</a:t>
            </a:r>
          </a:p>
          <a:p>
            <a:pPr marL="457200" indent="-457200">
              <a:buClr>
                <a:srgbClr val="0070C0"/>
              </a:buClr>
              <a:buSzPct val="130000"/>
              <a:buFont typeface="Wingdings" panose="05000000000000000000" pitchFamily="2" charset="2"/>
              <a:buChar char="§"/>
            </a:pPr>
            <a:r>
              <a:rPr lang="en-US" dirty="0"/>
              <a:t>Azure Batch</a:t>
            </a:r>
          </a:p>
          <a:p>
            <a:pPr marL="457200" indent="-457200">
              <a:buClr>
                <a:srgbClr val="0070C0"/>
              </a:buClr>
              <a:buSzPct val="130000"/>
              <a:buFont typeface="Wingdings" panose="05000000000000000000" pitchFamily="2" charset="2"/>
              <a:buChar char="§"/>
            </a:pPr>
            <a:r>
              <a:rPr lang="en-US" dirty="0"/>
              <a:t>Cloud Services</a:t>
            </a:r>
          </a:p>
          <a:p>
            <a:endParaRPr lang="en-US" dirty="0"/>
          </a:p>
        </p:txBody>
      </p:sp>
    </p:spTree>
    <p:extLst>
      <p:ext uri="{BB962C8B-B14F-4D97-AF65-F5344CB8AC3E}">
        <p14:creationId xmlns:p14="http://schemas.microsoft.com/office/powerpoint/2010/main" val="266097474"/>
      </p:ext>
    </p:extLst>
  </p:cSld>
  <p:clrMapOvr>
    <a:masterClrMapping/>
  </p:clrMapOvr>
  <p:transition>
    <p:fade/>
  </p:transition>
</p:sld>
</file>

<file path=ppt/theme/theme1.xml><?xml version="1.0" encoding="utf-8"?>
<a:theme xmlns:a="http://schemas.openxmlformats.org/drawingml/2006/main" name="Office Theme">
  <a:themeElements>
    <a:clrScheme name="Custom 1">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1_Office Theme">
  <a:themeElements>
    <a:clrScheme name="Custom 1">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TotalTime>
  <Words>4665</Words>
  <Application>Microsoft Macintosh PowerPoint</Application>
  <PresentationFormat>Widescreen</PresentationFormat>
  <Paragraphs>576</Paragraphs>
  <Slides>42</Slides>
  <Notes>29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42</vt:i4>
      </vt:variant>
    </vt:vector>
  </HeadingPairs>
  <TitlesOfParts>
    <vt:vector size="53" baseType="lpstr">
      <vt:lpstr>Arial</vt:lpstr>
      <vt:lpstr>Calibri</vt:lpstr>
      <vt:lpstr>Calibri Light</vt:lpstr>
      <vt:lpstr>Segoe Pro Display</vt:lpstr>
      <vt:lpstr>Segoe UI</vt:lpstr>
      <vt:lpstr>Segoe UI Light</vt:lpstr>
      <vt:lpstr>Segoe UI Semibold</vt:lpstr>
      <vt:lpstr>Segoe UI Semilight</vt:lpstr>
      <vt:lpstr>Wingdings</vt:lpstr>
      <vt:lpstr>Office Theme</vt:lpstr>
      <vt:lpstr>1_Office Theme</vt:lpstr>
      <vt:lpstr>The Differences Between SaaS, PaaS, IaaS</vt:lpstr>
      <vt:lpstr>Why Cloud</vt:lpstr>
      <vt:lpstr>Our Options</vt:lpstr>
      <vt:lpstr>Our Options</vt:lpstr>
      <vt:lpstr>What is SaaS</vt:lpstr>
      <vt:lpstr>What is PaaS</vt:lpstr>
      <vt:lpstr>What is IaaS</vt:lpstr>
      <vt:lpstr>Compute Service Types</vt:lpstr>
      <vt:lpstr>Azure Compute Options</vt:lpstr>
      <vt:lpstr>Choosing Compute</vt:lpstr>
      <vt:lpstr>VM Architecture Components</vt:lpstr>
      <vt:lpstr>Choosing the Right VM Type</vt:lpstr>
      <vt:lpstr>Choose the Optimal Compute Size</vt:lpstr>
      <vt:lpstr>Performance Considerations</vt:lpstr>
      <vt:lpstr>Azure Regions</vt:lpstr>
      <vt:lpstr>Regional Pairing</vt:lpstr>
      <vt:lpstr>Choosing Azure Region(s)</vt:lpstr>
      <vt:lpstr>Availability Options</vt:lpstr>
      <vt:lpstr>Availability Zones </vt:lpstr>
      <vt:lpstr>Azure App Service</vt:lpstr>
      <vt:lpstr>An end-to-end Application PaaS Platform</vt:lpstr>
      <vt:lpstr>Offering Differentiated Benefits</vt:lpstr>
      <vt:lpstr>App Service Plans</vt:lpstr>
      <vt:lpstr>App Service Plans</vt:lpstr>
      <vt:lpstr>App Service Environment</vt:lpstr>
      <vt:lpstr>App Service Environment – Dedicated environment</vt:lpstr>
      <vt:lpstr>App Service Environment – Virtual network support</vt:lpstr>
      <vt:lpstr>App Service on Windows</vt:lpstr>
      <vt:lpstr>App Service on Linux</vt:lpstr>
      <vt:lpstr>App Service on Containers</vt:lpstr>
      <vt:lpstr>What is Docker?</vt:lpstr>
      <vt:lpstr>Azure Container Ecosystem</vt:lpstr>
      <vt:lpstr>Cloud Evolution</vt:lpstr>
      <vt:lpstr>When to Use Serverless?</vt:lpstr>
      <vt:lpstr>Azure Serverless Platform</vt:lpstr>
      <vt:lpstr>Azure Functions</vt:lpstr>
      <vt:lpstr>Supported Language</vt:lpstr>
      <vt:lpstr>Platform and Scaling</vt:lpstr>
      <vt:lpstr>Scaling and Pricing</vt:lpstr>
      <vt:lpstr>App Service Features</vt:lpstr>
      <vt:lpstr>Custom Domains</vt:lpstr>
      <vt:lpstr>SSL Configuration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title</dc:title>
  <dc:creator>Nicolas Blank</dc:creator>
  <cp:lastModifiedBy>Warren du Toit (Britehouse)</cp:lastModifiedBy>
  <cp:revision>5</cp:revision>
  <dcterms:created xsi:type="dcterms:W3CDTF">2019-09-11T12:53:56Z</dcterms:created>
  <dcterms:modified xsi:type="dcterms:W3CDTF">2019-09-13T08:06:23Z</dcterms:modified>
</cp:coreProperties>
</file>