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6" r:id="rId5"/>
    <p:sldId id="3073" r:id="rId6"/>
    <p:sldId id="3074" r:id="rId7"/>
    <p:sldId id="3075" r:id="rId8"/>
    <p:sldId id="3063"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94"/>
  </p:normalViewPr>
  <p:slideViewPr>
    <p:cSldViewPr snapToGrid="0" snapToObjects="1">
      <p:cViewPr varScale="1">
        <p:scale>
          <a:sx n="111" d="100"/>
          <a:sy n="111" d="100"/>
        </p:scale>
        <p:origin x="4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B9C99-1ED6-4F53-8139-A1C700D8158B}" type="datetimeFigureOut">
              <a:rPr lang="en-ZA" smtClean="0"/>
              <a:t>11/06/2020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B5FBD-8581-4891-82BE-7B4ADF74EE8C}" type="slidenum">
              <a:rPr lang="en-ZA" smtClean="0"/>
              <a:t>‹#›</a:t>
            </a:fld>
            <a:endParaRPr lang="en-ZA"/>
          </a:p>
        </p:txBody>
      </p:sp>
    </p:spTree>
    <p:extLst>
      <p:ext uri="{BB962C8B-B14F-4D97-AF65-F5344CB8AC3E}">
        <p14:creationId xmlns:p14="http://schemas.microsoft.com/office/powerpoint/2010/main" val="1847537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Key Takeaway: </a:t>
            </a:r>
            <a:r>
              <a:rPr lang="en-US" b="0"/>
              <a:t>Microsoft helps you manage and secure a hybrid infrastructure that spans across Azure, on-premises, and 3</a:t>
            </a:r>
            <a:r>
              <a:rPr lang="en-US" b="0" baseline="30000"/>
              <a:t>rd</a:t>
            </a:r>
            <a:r>
              <a:rPr lang="en-US" b="0"/>
              <a:t> party clouds like Amazon Web Services (AWS)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27D9BA-86A1-451D-9C76-97EDCED4A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63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Key Takeaway: </a:t>
            </a:r>
            <a:r>
              <a:rPr lang="en-US" b="0"/>
              <a:t>Microsoft has invested in secure and compliant SaaS services as well as helping you secure 3</a:t>
            </a:r>
            <a:r>
              <a:rPr lang="en-US" b="0" baseline="30000"/>
              <a:t>rd</a:t>
            </a:r>
            <a:r>
              <a:rPr lang="en-US" b="0"/>
              <a:t> party Software as a Service (SaaS) with cloud app security broker technologies.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27D9BA-86A1-451D-9C76-97EDCED4A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4560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Key Takeaway: </a:t>
            </a:r>
            <a:r>
              <a:rPr lang="en-US" b="0"/>
              <a:t>Microsoft is investing heavily to secure the IoT ecosystem as it (and the risk associated with it) grows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0"/>
              <a:t>Organizations are embracing the o</a:t>
            </a:r>
            <a:r>
              <a:rPr lang="en-US" sz="1200" b="0" i="0" u="none" strike="noStrike" kern="1200">
                <a:solidFill>
                  <a:schemeClr val="tx1"/>
                </a:solidFill>
                <a:effectLst/>
                <a:latin typeface="+mn-lt"/>
                <a:ea typeface="+mn-ea"/>
                <a:cs typeface="+mn-cs"/>
              </a:rPr>
              <a:t>pportunity to reimagine and fundamentally transform their businesses using Internet of Things (IoT) technology. Microsoft is investing in many technologies to manage and secure this ecosystem including an end-to-end solution (called Azure Sphere) designed to provide highly-secured, Internet-connected microcontroller (MCU) devices.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a:effectLst/>
                <a:latin typeface="+mn-lt"/>
                <a:ea typeface="+mn-ea"/>
                <a:cs typeface="+mn-cs"/>
              </a:rPr>
              <a:t>https://azure.microsoft.com/en-us/blog/introducing-microsoft-azure-sphere-secure-and-power-the-intelligent-edge/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27D9BA-86A1-451D-9C76-97EDCED4A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Key Takeaway: </a:t>
            </a:r>
            <a:r>
              <a:rPr lang="en-US" b="0"/>
              <a:t>Microsoft is focused on providing strong data protection with an emphasis on persistently protecting the data anywhere it goes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0"/>
              <a:t>This contrasts with the common industry approach that relies solely on controls for devices/storage/network that are unable to protect the data created/copied outside the enterprise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0"/>
              <a:t>More information on our strategies and technologies is in the CISO workshop Module 5</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27D9BA-86A1-451D-9C76-97EDCED4A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901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7B52-55BE-5D40-8AEB-ACA26419E0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A84602-74F8-F545-9107-F2A9A05EA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9C494-1404-CD41-9A30-A22BD89BE92F}"/>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5" name="Footer Placeholder 4">
            <a:extLst>
              <a:ext uri="{FF2B5EF4-FFF2-40B4-BE49-F238E27FC236}">
                <a16:creationId xmlns:a16="http://schemas.microsoft.com/office/drawing/2014/main" id="{8C25BD20-BC73-9343-BD8C-E160BFEFA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B82F1-59BA-E747-B271-78274D252B26}"/>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10004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E7BD-841B-2741-8156-20F597196D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20A169-34E1-4447-8292-5F0D2CCB9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57510-2BC6-AE43-9009-DD8541CF8191}"/>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5" name="Footer Placeholder 4">
            <a:extLst>
              <a:ext uri="{FF2B5EF4-FFF2-40B4-BE49-F238E27FC236}">
                <a16:creationId xmlns:a16="http://schemas.microsoft.com/office/drawing/2014/main" id="{1636035D-B961-E74B-94F4-5B0C97A98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C6B53-3FD9-DF49-A23C-DE7D7B0F2076}"/>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64880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26DCF-6A2E-C84F-88CE-7DD4682BB6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AB4F9C-BF1B-6F48-9D49-B794C1016A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C247F-E444-194A-B36B-76FF9E4C16C7}"/>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5" name="Footer Placeholder 4">
            <a:extLst>
              <a:ext uri="{FF2B5EF4-FFF2-40B4-BE49-F238E27FC236}">
                <a16:creationId xmlns:a16="http://schemas.microsoft.com/office/drawing/2014/main" id="{5D3326F9-E1BF-C244-A8BF-3B911D0C0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34AC2-CCC3-024B-94A9-D3937FC2B665}"/>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82758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59E5-C07C-4046-9758-90D9A6803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0F6EA1-46EE-3149-A35E-981C7F5F0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EFF03-BA07-264E-BB42-EEE1B06B6EB5}"/>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5" name="Footer Placeholder 4">
            <a:extLst>
              <a:ext uri="{FF2B5EF4-FFF2-40B4-BE49-F238E27FC236}">
                <a16:creationId xmlns:a16="http://schemas.microsoft.com/office/drawing/2014/main" id="{40491219-2833-3642-BE14-11BA60B3D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44730-CA39-1B4A-9C05-E8F11F8A5036}"/>
              </a:ext>
            </a:extLst>
          </p:cNvPr>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27C30D23-9DE3-654E-BF48-AA557A43381A}"/>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138384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C142-0020-BD44-ACFE-9A7BEB5DFF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D9EB72-039A-9747-A5FA-6A6BD3A2F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3F9248-C097-E848-9C30-B2BB6CAD3C57}"/>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5" name="Footer Placeholder 4">
            <a:extLst>
              <a:ext uri="{FF2B5EF4-FFF2-40B4-BE49-F238E27FC236}">
                <a16:creationId xmlns:a16="http://schemas.microsoft.com/office/drawing/2014/main" id="{6BA4997B-51D6-6F4E-88AA-82514977F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33E71-8F39-C740-B4A8-C03B38CC0BFA}"/>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69469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46CD-783C-E446-A654-5A97D52E5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311D7-FB26-3447-89AA-C3A970F995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9C9821-F53E-3D43-95C2-7DA259B8E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39553A-38DC-2849-9767-A79354E5F7A9}"/>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6" name="Footer Placeholder 5">
            <a:extLst>
              <a:ext uri="{FF2B5EF4-FFF2-40B4-BE49-F238E27FC236}">
                <a16:creationId xmlns:a16="http://schemas.microsoft.com/office/drawing/2014/main" id="{E0DD1614-9637-4C4A-AAAD-EE2CB1E13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D2C81-C0BD-C340-9281-0E6DE6F3D255}"/>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51444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897D-F55E-D545-AF06-17BFDCC76F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87DBF6-EF12-0146-A518-DAA88767C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0DE060-D9DC-AC41-BD50-79B0234B1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D2A22-D6C1-2B4D-8913-A9183A5C5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1B4B8-382C-B348-A6A8-EEF630DB4B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1B989-8141-2B4E-B17C-EC9933EE07BF}"/>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8" name="Footer Placeholder 7">
            <a:extLst>
              <a:ext uri="{FF2B5EF4-FFF2-40B4-BE49-F238E27FC236}">
                <a16:creationId xmlns:a16="http://schemas.microsoft.com/office/drawing/2014/main" id="{44321111-8CBB-8D44-AC98-AB93F2AA5B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B2836-4AE2-F841-B3E2-BFBEC8C22549}"/>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79631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2C32-9102-3C49-BEF5-404D391F86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48ACE9-B21C-F747-95AF-78DFB0FB8313}"/>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4" name="Footer Placeholder 3">
            <a:extLst>
              <a:ext uri="{FF2B5EF4-FFF2-40B4-BE49-F238E27FC236}">
                <a16:creationId xmlns:a16="http://schemas.microsoft.com/office/drawing/2014/main" id="{9EC09D8C-56E2-1B40-ABE7-25F97CFD98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19F767-330C-DF4A-8B35-9876C1FB7E32}"/>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86882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8E849-2F2B-AD42-8792-66D97CD423D8}"/>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3" name="Footer Placeholder 2">
            <a:extLst>
              <a:ext uri="{FF2B5EF4-FFF2-40B4-BE49-F238E27FC236}">
                <a16:creationId xmlns:a16="http://schemas.microsoft.com/office/drawing/2014/main" id="{53832D7A-6111-F74F-8CB6-BCE469A4AA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99B27-1F36-8B4D-AA0F-7D733362D577}"/>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08763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E96B-37CE-FD44-A683-5D2224126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36213-2CA2-3446-B210-47F125FBE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5CF1BD-BF83-674D-9885-22FDCC5A7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527FB-5D2A-A546-AF67-C628441A5718}"/>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6" name="Footer Placeholder 5">
            <a:extLst>
              <a:ext uri="{FF2B5EF4-FFF2-40B4-BE49-F238E27FC236}">
                <a16:creationId xmlns:a16="http://schemas.microsoft.com/office/drawing/2014/main" id="{E324643E-A438-E14E-9E9B-C925183EC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11742-C9AE-1840-8F62-6EE3DC991FFE}"/>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81693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C7C7-528A-774D-8035-2C32DA60B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8F5B5B-8ECF-4F4A-9DE8-CA9032FD7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290594E-0A32-8A46-981D-55FA4F214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1E011-6DB1-2F4C-9318-7BC034F264F8}"/>
              </a:ext>
            </a:extLst>
          </p:cNvPr>
          <p:cNvSpPr>
            <a:spLocks noGrp="1"/>
          </p:cNvSpPr>
          <p:nvPr>
            <p:ph type="dt" sz="half" idx="10"/>
          </p:nvPr>
        </p:nvSpPr>
        <p:spPr/>
        <p:txBody>
          <a:bodyPr/>
          <a:lstStyle/>
          <a:p>
            <a:fld id="{766927D6-957D-304E-8ACA-BA097D129572}" type="datetimeFigureOut">
              <a:rPr lang="en-US" smtClean="0"/>
              <a:t>6/11/2020</a:t>
            </a:fld>
            <a:endParaRPr lang="en-US"/>
          </a:p>
        </p:txBody>
      </p:sp>
      <p:sp>
        <p:nvSpPr>
          <p:cNvPr id="6" name="Footer Placeholder 5">
            <a:extLst>
              <a:ext uri="{FF2B5EF4-FFF2-40B4-BE49-F238E27FC236}">
                <a16:creationId xmlns:a16="http://schemas.microsoft.com/office/drawing/2014/main" id="{96CE3516-9221-8F49-9F4D-82B68B081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86C30-456D-0048-B930-99D4A4E7ECE9}"/>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655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3FBE0A-E06F-6646-B029-91B5EAF70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59FAA-CECC-D24C-86C7-BC0406035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4AEE6-A33A-3C48-BBAA-84DDAE2D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6/11/2020</a:t>
            </a:fld>
            <a:endParaRPr lang="en-US"/>
          </a:p>
        </p:txBody>
      </p:sp>
      <p:sp>
        <p:nvSpPr>
          <p:cNvPr id="5" name="Footer Placeholder 4">
            <a:extLst>
              <a:ext uri="{FF2B5EF4-FFF2-40B4-BE49-F238E27FC236}">
                <a16:creationId xmlns:a16="http://schemas.microsoft.com/office/drawing/2014/main" id="{8858E285-A6F2-9F4E-9526-7C8DF8984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69D79F-7881-BF4A-9FBD-E0D8E9BD5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spTree>
    <p:extLst>
      <p:ext uri="{BB962C8B-B14F-4D97-AF65-F5344CB8AC3E}">
        <p14:creationId xmlns:p14="http://schemas.microsoft.com/office/powerpoint/2010/main" val="8215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hyperlink" Target="https://docs.microsoft.com/en-us/azure/key-vault/key-vault-overview" TargetMode="External"/><Relationship Id="rId26" Type="http://schemas.openxmlformats.org/officeDocument/2006/relationships/hyperlink" Target="https://docs.microsoft.com/en-us/azure/security/azure-security-disk-encryption" TargetMode="External"/><Relationship Id="rId39" Type="http://schemas.openxmlformats.org/officeDocument/2006/relationships/image" Target="../media/image22.png"/><Relationship Id="rId21" Type="http://schemas.openxmlformats.org/officeDocument/2006/relationships/hyperlink" Target="https://docs.microsoft.com/en-us/azure/application-gateway/application-gateway-web-application-firewall-overview" TargetMode="External"/><Relationship Id="rId34" Type="http://schemas.openxmlformats.org/officeDocument/2006/relationships/image" Target="../media/image17.svg"/><Relationship Id="rId42" Type="http://schemas.openxmlformats.org/officeDocument/2006/relationships/image" Target="../media/image25.svg"/><Relationship Id="rId47" Type="http://schemas.openxmlformats.org/officeDocument/2006/relationships/hyperlink" Target="https://azure.microsoft.com/en-us/blog/security-and-compliance-in-azure-stack/" TargetMode="External"/><Relationship Id="rId7" Type="http://schemas.openxmlformats.org/officeDocument/2006/relationships/hyperlink" Target="http://aka.ms/cyberpaw" TargetMode="External"/><Relationship Id="rId2" Type="http://schemas.openxmlformats.org/officeDocument/2006/relationships/notesSlide" Target="../notesSlides/notesSlide1.xml"/><Relationship Id="rId16" Type="http://schemas.openxmlformats.org/officeDocument/2006/relationships/hyperlink" Target="https://msdn.microsoft.com/en-us/library/dn948096.aspx" TargetMode="External"/><Relationship Id="rId29"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hyperlink" Target="https://azure.microsoft.com/en-us/services/security-center/" TargetMode="External"/><Relationship Id="rId11" Type="http://schemas.openxmlformats.org/officeDocument/2006/relationships/image" Target="../media/image7.png"/><Relationship Id="rId24" Type="http://schemas.openxmlformats.org/officeDocument/2006/relationships/image" Target="../media/image12.png"/><Relationship Id="rId32" Type="http://schemas.openxmlformats.org/officeDocument/2006/relationships/image" Target="../media/image15.png"/><Relationship Id="rId37" Type="http://schemas.openxmlformats.org/officeDocument/2006/relationships/image" Target="../media/image20.png"/><Relationship Id="rId40" Type="http://schemas.openxmlformats.org/officeDocument/2006/relationships/image" Target="../media/image23.emf"/><Relationship Id="rId45" Type="http://schemas.openxmlformats.org/officeDocument/2006/relationships/image" Target="../media/image26.png"/><Relationship Id="rId5" Type="http://schemas.openxmlformats.org/officeDocument/2006/relationships/hyperlink" Target="http://www.microsoft.com/SDL" TargetMode="External"/><Relationship Id="rId15" Type="http://schemas.openxmlformats.org/officeDocument/2006/relationships/hyperlink" Target="https://azure.microsoft.com/en-us/services/key-vault/" TargetMode="External"/><Relationship Id="rId23" Type="http://schemas.openxmlformats.org/officeDocument/2006/relationships/hyperlink" Target="https://docs.microsoft.com/en-us/azure/security/azure-security-antimalware" TargetMode="External"/><Relationship Id="rId28" Type="http://schemas.openxmlformats.org/officeDocument/2006/relationships/hyperlink" Target="https://azure.microsoft.com/en-us/services/site-recovery/" TargetMode="External"/><Relationship Id="rId36"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hyperlink" Target="https://azure.microsoft.com/en-us/blog/azure-confidential-computing/" TargetMode="External"/><Relationship Id="rId44" Type="http://schemas.openxmlformats.org/officeDocument/2006/relationships/hyperlink" Target="https://azure.microsoft.com/en-us/services/expressroute/" TargetMode="External"/><Relationship Id="rId4" Type="http://schemas.openxmlformats.org/officeDocument/2006/relationships/hyperlink" Target="https://www.microsoft.com/en-us/microsoftservices/campaigns/cybersecurity-protection.aspx#stage-1" TargetMode="External"/><Relationship Id="rId9" Type="http://schemas.openxmlformats.org/officeDocument/2006/relationships/image" Target="../media/image5.png"/><Relationship Id="rId14" Type="http://schemas.openxmlformats.org/officeDocument/2006/relationships/hyperlink" Target="https://www.microsoft.com/en-us/TrustCenter/Security/default.aspx" TargetMode="External"/><Relationship Id="rId22" Type="http://schemas.openxmlformats.org/officeDocument/2006/relationships/image" Target="../media/image11.png"/><Relationship Id="rId27" Type="http://schemas.openxmlformats.org/officeDocument/2006/relationships/hyperlink" Target="https://docs.microsoft.com/en-us/azure/virtual-network/ddos-protection-overview" TargetMode="External"/><Relationship Id="rId30" Type="http://schemas.openxmlformats.org/officeDocument/2006/relationships/hyperlink" Target="https://docs.microsoft.com/en-us/azure/azure-policy/azure-policy-introduction" TargetMode="External"/><Relationship Id="rId35" Type="http://schemas.openxmlformats.org/officeDocument/2006/relationships/image" Target="../media/image18.png"/><Relationship Id="rId43" Type="http://schemas.openxmlformats.org/officeDocument/2006/relationships/hyperlink" Target="https://www.microsoft.com/en-us/cloud-platform/windows-server-security" TargetMode="External"/><Relationship Id="rId8" Type="http://schemas.openxmlformats.org/officeDocument/2006/relationships/hyperlink" Target="https://azure.microsoft.com/en-us/marketplace/" TargetMode="External"/><Relationship Id="rId3"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hyperlink" Target="https://blogs.technet.microsoft.com/cbernier/2015/12/02/microsoft-intune-and-apple-mac-management/" TargetMode="External"/><Relationship Id="rId25" Type="http://schemas.openxmlformats.org/officeDocument/2006/relationships/image" Target="../media/image13.png"/><Relationship Id="rId33" Type="http://schemas.openxmlformats.org/officeDocument/2006/relationships/image" Target="../media/image16.png"/><Relationship Id="rId38" Type="http://schemas.openxmlformats.org/officeDocument/2006/relationships/image" Target="../media/image21.svg"/><Relationship Id="rId46" Type="http://schemas.openxmlformats.org/officeDocument/2006/relationships/hyperlink" Target="https://technet.microsoft.com/en-us/windows-server-docs/security/guarded-fabric-shielded-vm/guarded-fabric-and-shielded-vms" TargetMode="External"/><Relationship Id="rId20" Type="http://schemas.openxmlformats.org/officeDocument/2006/relationships/hyperlink" Target="https://docs.microsoft.com/en-us/azure/virtual-network/security-overview" TargetMode="External"/><Relationship Id="rId41"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hyperlink" Target="https://support.office.com/en-us/article/Office-365-Security-Compliance-Center-7e696a40-b86b-4a20-afcc-559218b7b1b8?ui=en-US&amp;rs=en-US&amp;ad=US" TargetMode="External"/><Relationship Id="rId18" Type="http://schemas.openxmlformats.org/officeDocument/2006/relationships/hyperlink" Target="https://aka.ms/O365SecRoadmap" TargetMode="External"/><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4.png"/><Relationship Id="rId17" Type="http://schemas.openxmlformats.org/officeDocument/2006/relationships/hyperlink" Target="https://aka.ms/sparoadmap" TargetMode="External"/><Relationship Id="rId2" Type="http://schemas.openxmlformats.org/officeDocument/2006/relationships/notesSlide" Target="../notesSlides/notesSlide2.xml"/><Relationship Id="rId16" Type="http://schemas.openxmlformats.org/officeDocument/2006/relationships/hyperlink" Target="https://blogs.technet.microsoft.com/cbernier/2015/12/02/microsoft-intune-and-apple-mac-management/" TargetMode="External"/><Relationship Id="rId20"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hyperlink" Target="https://www.microsoft.com/en-us/cloud-platform/cloud-app-security" TargetMode="External"/><Relationship Id="rId5" Type="http://schemas.openxmlformats.org/officeDocument/2006/relationships/image" Target="../media/image29.png"/><Relationship Id="rId15" Type="http://schemas.openxmlformats.org/officeDocument/2006/relationships/hyperlink" Target="https://blogs.office.com/2016/06/01/gain-enhanced-visibility-and-control-with-office-365-advanced-security-management/" TargetMode="External"/><Relationship Id="rId10" Type="http://schemas.openxmlformats.org/officeDocument/2006/relationships/image" Target="../media/image4.png"/><Relationship Id="rId19" Type="http://schemas.openxmlformats.org/officeDocument/2006/relationships/hyperlink" Target="http://aka.ms/rapidattack" TargetMode="External"/><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hyperlink" Target="https://blogs.office.com/2015/04/21/announcing-customer-lockbox-for-office-365/"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36.png"/><Relationship Id="rId12" Type="http://schemas.openxmlformats.org/officeDocument/2006/relationships/hyperlink" Target="http://www.microsoft.com/SD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docs.microsoft.com/en-us/azure/iot-hub/iot-hub-security-architecture" TargetMode="External"/><Relationship Id="rId11" Type="http://schemas.openxmlformats.org/officeDocument/2006/relationships/image" Target="../media/image38.png"/><Relationship Id="rId5" Type="http://schemas.openxmlformats.org/officeDocument/2006/relationships/hyperlink" Target="https://www.microsoft.com/en-us/internet-of-things/security" TargetMode="External"/><Relationship Id="rId10" Type="http://schemas.openxmlformats.org/officeDocument/2006/relationships/hyperlink" Target="https://azure.microsoft.com/en-us/blog/introducing-microsoft-azure-sphere-secure-and-power-the-intelligent-edge/" TargetMode="External"/><Relationship Id="rId4" Type="http://schemas.openxmlformats.org/officeDocument/2006/relationships/hyperlink" Target="https://developer.microsoft.com/en-us/windows/iot" TargetMode="External"/><Relationship Id="rId9" Type="http://schemas.openxmlformats.org/officeDocument/2006/relationships/hyperlink" Target="http://www.iiconsortium.org/pdf/SMM_Description_and_Intended_Use_2018-04-09.pdf"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msdn.microsoft.com/en-us/library/dn948096.aspx" TargetMode="External"/><Relationship Id="rId13" Type="http://schemas.openxmlformats.org/officeDocument/2006/relationships/image" Target="../media/image42.png"/><Relationship Id="rId18" Type="http://schemas.openxmlformats.org/officeDocument/2006/relationships/image" Target="../media/image46.png"/><Relationship Id="rId3" Type="http://schemas.openxmlformats.org/officeDocument/2006/relationships/image" Target="../media/image4.png"/><Relationship Id="rId21" Type="http://schemas.openxmlformats.org/officeDocument/2006/relationships/hyperlink" Target="https://azure.microsoft.com/en-us/documentation/articles/active-directory-conditional-access/" TargetMode="External"/><Relationship Id="rId7" Type="http://schemas.openxmlformats.org/officeDocument/2006/relationships/image" Target="../media/image39.png"/><Relationship Id="rId12" Type="http://schemas.openxmlformats.org/officeDocument/2006/relationships/image" Target="../media/image41.jpg"/><Relationship Id="rId17" Type="http://schemas.openxmlformats.org/officeDocument/2006/relationships/hyperlink" Target="https://blogs.technet.microsoft.com/enterprisemobility/2015/09/08/sealpath-brings-rms-protection-to-autocad/" TargetMode="External"/><Relationship Id="rId2" Type="http://schemas.openxmlformats.org/officeDocument/2006/relationships/notesSlide" Target="../notesSlides/notesSlide4.xml"/><Relationship Id="rId16" Type="http://schemas.openxmlformats.org/officeDocument/2006/relationships/image" Target="../media/image45.png"/><Relationship Id="rId20"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hyperlink" Target="https://azure.microsoft.com/en-us/services/application-gateway/" TargetMode="External"/><Relationship Id="rId11" Type="http://schemas.openxmlformats.org/officeDocument/2006/relationships/hyperlink" Target="https://docs.microsoft.com/en-us/information-protection/get-started/requirements-applications" TargetMode="External"/><Relationship Id="rId5" Type="http://schemas.openxmlformats.org/officeDocument/2006/relationships/hyperlink" Target="https://blogs.technet.microsoft.com/enterprisemobility/2016/08/10/azure-information-protection-with-hyok-hold-your-own-key/" TargetMode="External"/><Relationship Id="rId15" Type="http://schemas.openxmlformats.org/officeDocument/2006/relationships/image" Target="../media/image44.png"/><Relationship Id="rId23" Type="http://schemas.openxmlformats.org/officeDocument/2006/relationships/image" Target="../media/image27.png"/><Relationship Id="rId10" Type="http://schemas.openxmlformats.org/officeDocument/2006/relationships/image" Target="../media/image40.png"/><Relationship Id="rId19" Type="http://schemas.openxmlformats.org/officeDocument/2006/relationships/hyperlink" Target="https://www.microsoft.com/en-us/cloud-platform/cloud-app-security" TargetMode="External"/><Relationship Id="rId4" Type="http://schemas.openxmlformats.org/officeDocument/2006/relationships/hyperlink" Target="https://www.microsoft.com/en-us/cloud-platform/azure-information-protection" TargetMode="External"/><Relationship Id="rId9" Type="http://schemas.openxmlformats.org/officeDocument/2006/relationships/hyperlink" Target="https://blogs.office.com/2013/10/28/office-365-compliance-controls-data-loss-prevention/" TargetMode="External"/><Relationship Id="rId14" Type="http://schemas.openxmlformats.org/officeDocument/2006/relationships/image" Target="../media/image43.png"/><Relationship Id="rId22"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FF02ACB7-ADB0-0243-A286-FCCF169895FB}"/>
              </a:ext>
            </a:extLst>
          </p:cNvPr>
          <p:cNvPicPr>
            <a:picLocks noChangeAspect="1"/>
          </p:cNvPicPr>
          <p:nvPr/>
        </p:nvPicPr>
        <p:blipFill>
          <a:blip r:embed="rId2"/>
          <a:stretch>
            <a:fillRect/>
          </a:stretch>
        </p:blipFill>
        <p:spPr>
          <a:xfrm>
            <a:off x="4762" y="0"/>
            <a:ext cx="12182475" cy="6858000"/>
          </a:xfrm>
          <a:prstGeom prst="rect">
            <a:avLst/>
          </a:prstGeom>
        </p:spPr>
      </p:pic>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926663"/>
          </a:xfrm>
        </p:spPr>
        <p:txBody>
          <a:bodyPr/>
          <a:lstStyle/>
          <a:p>
            <a:r>
              <a:rPr lang="en-US" dirty="0"/>
              <a:t>Session title</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737155"/>
            <a:ext cx="9144000" cy="1655762"/>
          </a:xfrm>
        </p:spPr>
        <p:txBody>
          <a:bodyPr/>
          <a:lstStyle/>
          <a:p>
            <a:r>
              <a:rPr lang="en-US"/>
              <a:t>Subtitle</a:t>
            </a:r>
            <a:endParaRPr lang="en-US" dirty="0"/>
          </a:p>
          <a:p>
            <a:r>
              <a:rPr lang="en-US" dirty="0"/>
              <a:t>Speaker Name(s)</a:t>
            </a:r>
          </a:p>
          <a:p>
            <a:r>
              <a:rPr lang="en-US" dirty="0"/>
              <a:t>Speaker Details(s)</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3"/>
          <a:stretch>
            <a:fillRect/>
          </a:stretch>
        </p:blipFill>
        <p:spPr>
          <a:xfrm>
            <a:off x="0" y="-47321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a:spLocks/>
          </p:cNvSpPr>
          <p:nvPr/>
        </p:nvSpPr>
        <p:spPr>
          <a:xfrm>
            <a:off x="477143" y="1239854"/>
            <a:ext cx="4517839" cy="5709255"/>
          </a:xfrm>
          <a:prstGeom prst="rect">
            <a:avLst/>
          </a:prstGeom>
        </p:spPr>
        <p:txBody>
          <a:bodyPr wrap="square" numCol="2" spcCol="0" anchor="t" anchorCtr="0">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ct val="100000"/>
              </a:lnSpc>
              <a:spcBef>
                <a:spcPts val="1200"/>
              </a:spcBef>
              <a:spcAft>
                <a:spcPts val="600"/>
              </a:spcAft>
              <a:defRPr/>
            </a:pPr>
            <a:r>
              <a:rPr lang="en-US" sz="1800" b="1" cap="all" spc="0">
                <a:gradFill>
                  <a:gsLst>
                    <a:gs pos="0">
                      <a:srgbClr val="E81123"/>
                    </a:gs>
                    <a:gs pos="100000">
                      <a:srgbClr val="E81123"/>
                    </a:gs>
                  </a:gsLst>
                  <a:lin ang="5400000" scaled="0"/>
                </a:gradFill>
                <a:latin typeface="Segoe UI" panose="020B0502040204020203" pitchFamily="34" charset="0"/>
              </a:rPr>
              <a:t>CHALLENGES</a:t>
            </a:r>
          </a:p>
          <a:p>
            <a:pPr marL="166688" lvl="0" indent="-166688">
              <a:lnSpc>
                <a:spcPct val="100000"/>
              </a:lnSpc>
              <a:spcBef>
                <a:spcPts val="288"/>
              </a:spcBef>
              <a:spcAft>
                <a:spcPts val="300"/>
              </a:spcAft>
              <a:buClr>
                <a:srgbClr val="E81123"/>
              </a:buClr>
              <a:buFont typeface="Arial" panose="020B0604020202020204" pitchFamily="34" charset="0"/>
              <a:buChar char="•"/>
              <a:defRPr/>
            </a:pPr>
            <a:r>
              <a:rPr lang="en-US" sz="1200" b="1" spc="0">
                <a:gradFill>
                  <a:gsLst>
                    <a:gs pos="2917">
                      <a:srgbClr val="1A1A1A"/>
                    </a:gs>
                    <a:gs pos="30000">
                      <a:srgbClr val="1A1A1A"/>
                    </a:gs>
                  </a:gsLst>
                  <a:lin ang="5400000" scaled="0"/>
                </a:gradFill>
                <a:latin typeface="Segoe UI"/>
              </a:rPr>
              <a:t>Limited experience and </a:t>
            </a:r>
            <a:br>
              <a:rPr lang="en-US" sz="1200" b="1" spc="0">
                <a:gradFill>
                  <a:gsLst>
                    <a:gs pos="2917">
                      <a:srgbClr val="1A1A1A"/>
                    </a:gs>
                    <a:gs pos="30000">
                      <a:srgbClr val="1A1A1A"/>
                    </a:gs>
                  </a:gsLst>
                  <a:lin ang="5400000" scaled="0"/>
                </a:gradFill>
                <a:latin typeface="Segoe UI"/>
              </a:rPr>
            </a:br>
            <a:r>
              <a:rPr lang="en-US" sz="1200" b="1" spc="0">
                <a:gradFill>
                  <a:gsLst>
                    <a:gs pos="2917">
                      <a:srgbClr val="1A1A1A"/>
                    </a:gs>
                    <a:gs pos="30000">
                      <a:srgbClr val="1A1A1A"/>
                    </a:gs>
                  </a:gsLst>
                  <a:lin ang="5400000" scaled="0"/>
                </a:gradFill>
                <a:latin typeface="Segoe UI"/>
              </a:rPr>
              <a:t>toolsets </a:t>
            </a:r>
            <a:r>
              <a:rPr lang="en-US" sz="1200" spc="0">
                <a:gradFill>
                  <a:gsLst>
                    <a:gs pos="2917">
                      <a:srgbClr val="1A1A1A"/>
                    </a:gs>
                    <a:gs pos="30000">
                      <a:srgbClr val="1A1A1A"/>
                    </a:gs>
                  </a:gsLst>
                  <a:lin ang="5400000" scaled="0"/>
                </a:gradFill>
                <a:latin typeface="Segoe UI"/>
              </a:rPr>
              <a:t>for securing</a:t>
            </a:r>
            <a:br>
              <a:rPr lang="en-US" sz="1200" spc="0">
                <a:gradFill>
                  <a:gsLst>
                    <a:gs pos="2917">
                      <a:srgbClr val="1A1A1A"/>
                    </a:gs>
                    <a:gs pos="30000">
                      <a:srgbClr val="1A1A1A"/>
                    </a:gs>
                  </a:gsLst>
                  <a:lin ang="5400000" scaled="0"/>
                </a:gradFill>
                <a:latin typeface="Segoe UI"/>
              </a:rPr>
            </a:br>
            <a:r>
              <a:rPr lang="en-US" sz="1200" spc="0">
                <a:gradFill>
                  <a:gsLst>
                    <a:gs pos="2917">
                      <a:srgbClr val="1A1A1A"/>
                    </a:gs>
                    <a:gs pos="30000">
                      <a:srgbClr val="1A1A1A"/>
                    </a:gs>
                  </a:gsLst>
                  <a:lin ang="5400000" scaled="0"/>
                </a:gradFill>
                <a:latin typeface="Segoe UI"/>
              </a:rPr>
              <a:t>hybrid architecture and </a:t>
            </a:r>
            <a:br>
              <a:rPr lang="en-US" sz="1200" spc="0">
                <a:gradFill>
                  <a:gsLst>
                    <a:gs pos="2917">
                      <a:srgbClr val="1A1A1A"/>
                    </a:gs>
                    <a:gs pos="30000">
                      <a:srgbClr val="1A1A1A"/>
                    </a:gs>
                  </a:gsLst>
                  <a:lin ang="5400000" scaled="0"/>
                </a:gradFill>
                <a:latin typeface="Segoe UI"/>
              </a:rPr>
            </a:br>
            <a:r>
              <a:rPr lang="en-US" sz="1200" spc="0">
                <a:gradFill>
                  <a:gsLst>
                    <a:gs pos="2917">
                      <a:srgbClr val="1A1A1A"/>
                    </a:gs>
                    <a:gs pos="30000">
                      <a:srgbClr val="1A1A1A"/>
                    </a:gs>
                  </a:gsLst>
                  <a:lin ang="5400000" scaled="0"/>
                </a:gradFill>
                <a:latin typeface="Segoe UI"/>
              </a:rPr>
              <a:t>Platform as a Service</a:t>
            </a:r>
          </a:p>
          <a:p>
            <a:pPr marL="166688" lvl="0" indent="-166688">
              <a:lnSpc>
                <a:spcPct val="100000"/>
              </a:lnSpc>
              <a:spcBef>
                <a:spcPts val="288"/>
              </a:spcBef>
              <a:spcAft>
                <a:spcPts val="300"/>
              </a:spcAft>
              <a:buClr>
                <a:srgbClr val="E81123"/>
              </a:buClr>
              <a:buFont typeface="Arial" panose="020B0604020202020204" pitchFamily="34" charset="0"/>
              <a:buChar char="•"/>
              <a:defRPr/>
            </a:pPr>
            <a:r>
              <a:rPr lang="en-US" sz="1200" b="1" spc="0">
                <a:gradFill>
                  <a:gsLst>
                    <a:gs pos="2917">
                      <a:srgbClr val="1A1A1A"/>
                    </a:gs>
                    <a:gs pos="30000">
                      <a:srgbClr val="1A1A1A"/>
                    </a:gs>
                  </a:gsLst>
                  <a:lin ang="5400000" scaled="0"/>
                </a:gradFill>
                <a:latin typeface="Segoe UI"/>
              </a:rPr>
              <a:t>Critical Risks </a:t>
            </a:r>
            <a:r>
              <a:rPr lang="en-US" sz="1200" spc="0">
                <a:gradFill>
                  <a:gsLst>
                    <a:gs pos="2917">
                      <a:srgbClr val="1A1A1A"/>
                    </a:gs>
                    <a:gs pos="30000">
                      <a:srgbClr val="1A1A1A"/>
                    </a:gs>
                  </a:gsLst>
                  <a:lin ang="5400000" scaled="0"/>
                </a:gradFill>
                <a:latin typeface="Segoe UI"/>
              </a:rPr>
              <a:t>- Privilege management and</a:t>
            </a:r>
            <a:br>
              <a:rPr lang="en-US" sz="1200" spc="0">
                <a:gradFill>
                  <a:gsLst>
                    <a:gs pos="2917">
                      <a:srgbClr val="1A1A1A"/>
                    </a:gs>
                    <a:gs pos="30000">
                      <a:srgbClr val="1A1A1A"/>
                    </a:gs>
                  </a:gsLst>
                  <a:lin ang="5400000" scaled="0"/>
                </a:gradFill>
                <a:latin typeface="Segoe UI"/>
              </a:rPr>
            </a:br>
            <a:r>
              <a:rPr lang="en-US" sz="1200" spc="0">
                <a:gradFill>
                  <a:gsLst>
                    <a:gs pos="2917">
                      <a:srgbClr val="1A1A1A"/>
                    </a:gs>
                    <a:gs pos="30000">
                      <a:srgbClr val="1A1A1A"/>
                    </a:gs>
                  </a:gsLst>
                  <a:lin ang="5400000" scaled="0"/>
                </a:gradFill>
                <a:latin typeface="Segoe UI"/>
              </a:rPr>
              <a:t>security hygiene critical </a:t>
            </a:r>
            <a:br>
              <a:rPr lang="en-US" sz="1200" spc="0">
                <a:gradFill>
                  <a:gsLst>
                    <a:gs pos="2917">
                      <a:srgbClr val="1A1A1A"/>
                    </a:gs>
                    <a:gs pos="30000">
                      <a:srgbClr val="1A1A1A"/>
                    </a:gs>
                  </a:gsLst>
                  <a:lin ang="5400000" scaled="0"/>
                </a:gradFill>
                <a:latin typeface="Segoe UI"/>
              </a:rPr>
            </a:br>
            <a:r>
              <a:rPr lang="en-US" sz="1200" spc="0">
                <a:gradFill>
                  <a:gsLst>
                    <a:gs pos="2917">
                      <a:srgbClr val="1A1A1A"/>
                    </a:gs>
                    <a:gs pos="30000">
                      <a:srgbClr val="1A1A1A"/>
                    </a:gs>
                  </a:gsLst>
                  <a:lin ang="5400000" scaled="0"/>
                </a:gradFill>
                <a:latin typeface="Segoe UI"/>
              </a:rPr>
              <a:t>for cloud workloads</a:t>
            </a:r>
          </a:p>
          <a:p>
            <a:pPr marL="0" marR="0" lvl="0" indent="0" algn="l" defTabSz="914367" rtl="0" eaLnBrk="1" fontAlgn="auto" latinLnBrk="0" hangingPunct="1">
              <a:lnSpc>
                <a:spcPct val="100000"/>
              </a:lnSpc>
              <a:spcBef>
                <a:spcPts val="1200"/>
              </a:spcBef>
              <a:spcAft>
                <a:spcPts val="600"/>
              </a:spcAft>
              <a:buClrTx/>
              <a:buSzTx/>
              <a:buFontTx/>
              <a:buNone/>
              <a:tabLst/>
              <a:defRPr/>
            </a:pPr>
            <a:endParaRPr kumimoji="0" lang="en-US" sz="1600" b="1" i="0" u="none" strike="noStrike" kern="1200" cap="all" spc="0" normalizeH="0" baseline="0" noProof="0">
              <a:ln w="3175">
                <a:noFill/>
              </a:ln>
              <a:gradFill>
                <a:gsLst>
                  <a:gs pos="1250">
                    <a:srgbClr val="0078D4"/>
                  </a:gs>
                  <a:gs pos="100000">
                    <a:srgbClr val="0078D4"/>
                  </a:gs>
                </a:gsLst>
                <a:lin ang="5400000" scaled="0"/>
              </a:gradFill>
              <a:effectLst/>
              <a:uLnTx/>
              <a:uFillTx/>
              <a:latin typeface="Segoe UI" panose="020B0502040204020203" pitchFamily="34" charset="0"/>
            </a:endParaRPr>
          </a:p>
          <a:p>
            <a:pPr marL="0" marR="0" lvl="0" indent="0" algn="l" defTabSz="914367" rtl="0" eaLnBrk="1" fontAlgn="auto" latinLnBrk="0" hangingPunct="1">
              <a:lnSpc>
                <a:spcPct val="100000"/>
              </a:lnSpc>
              <a:spcBef>
                <a:spcPts val="1200"/>
              </a:spcBef>
              <a:spcAft>
                <a:spcPts val="600"/>
              </a:spcAft>
              <a:buClrTx/>
              <a:buSzTx/>
              <a:buFontTx/>
              <a:buNone/>
              <a:tabLst/>
              <a:defRPr/>
            </a:pPr>
            <a:endParaRPr lang="en-US" sz="1600" b="1" cap="all" spc="0">
              <a:gradFill>
                <a:gsLst>
                  <a:gs pos="1250">
                    <a:srgbClr val="0078D4"/>
                  </a:gs>
                  <a:gs pos="100000">
                    <a:srgbClr val="0078D4"/>
                  </a:gs>
                </a:gsLst>
                <a:lin ang="5400000" scaled="0"/>
              </a:gradFill>
              <a:latin typeface="Segoe UI" panose="020B0502040204020203" pitchFamily="34" charset="0"/>
            </a:endParaRPr>
          </a:p>
          <a:p>
            <a:pPr marL="0" marR="0" lvl="0" indent="0" algn="l" defTabSz="914367" rtl="0" eaLnBrk="1" fontAlgn="auto" latinLnBrk="0" hangingPunct="1">
              <a:lnSpc>
                <a:spcPct val="100000"/>
              </a:lnSpc>
              <a:spcBef>
                <a:spcPts val="1200"/>
              </a:spcBef>
              <a:spcAft>
                <a:spcPts val="600"/>
              </a:spcAft>
              <a:buClrTx/>
              <a:buSzTx/>
              <a:buFontTx/>
              <a:buNone/>
              <a:tabLst/>
              <a:defRPr/>
            </a:pPr>
            <a:endParaRPr kumimoji="0" lang="en-US" sz="1600" b="1" i="0" u="none" strike="noStrike" kern="1200" cap="all" spc="0" normalizeH="0" baseline="0" noProof="0">
              <a:ln w="3175">
                <a:noFill/>
              </a:ln>
              <a:gradFill>
                <a:gsLst>
                  <a:gs pos="1250">
                    <a:srgbClr val="0078D4"/>
                  </a:gs>
                  <a:gs pos="100000">
                    <a:srgbClr val="0078D4"/>
                  </a:gs>
                </a:gsLst>
                <a:lin ang="5400000" scaled="0"/>
              </a:gradFill>
              <a:effectLst/>
              <a:uLnTx/>
              <a:uFillTx/>
              <a:latin typeface="Segoe UI" panose="020B0502040204020203" pitchFamily="34" charset="0"/>
            </a:endParaRPr>
          </a:p>
          <a:p>
            <a:pPr marL="0" marR="0" lvl="0" indent="0" algn="l" defTabSz="914367" rtl="0" eaLnBrk="1" fontAlgn="auto" latinLnBrk="0" hangingPunct="1">
              <a:lnSpc>
                <a:spcPct val="100000"/>
              </a:lnSpc>
              <a:spcBef>
                <a:spcPts val="1200"/>
              </a:spcBef>
              <a:spcAft>
                <a:spcPts val="600"/>
              </a:spcAft>
              <a:buClrTx/>
              <a:buSzTx/>
              <a:buFontTx/>
              <a:buNone/>
              <a:tabLst/>
              <a:defRPr/>
            </a:pPr>
            <a:endParaRPr lang="en-US" sz="1600" b="1" cap="all" spc="0">
              <a:gradFill>
                <a:gsLst>
                  <a:gs pos="1250">
                    <a:srgbClr val="0078D4"/>
                  </a:gs>
                  <a:gs pos="100000">
                    <a:srgbClr val="0078D4"/>
                  </a:gs>
                </a:gsLst>
                <a:lin ang="5400000" scaled="0"/>
              </a:gradFill>
              <a:latin typeface="Segoe UI" panose="020B0502040204020203" pitchFamily="34" charset="0"/>
            </a:endParaRPr>
          </a:p>
          <a:p>
            <a:pPr marL="0" marR="0" lvl="0" indent="0" algn="l" defTabSz="914367" rtl="0" eaLnBrk="1" fontAlgn="auto" latinLnBrk="0" hangingPunct="1">
              <a:lnSpc>
                <a:spcPct val="100000"/>
              </a:lnSpc>
              <a:spcBef>
                <a:spcPts val="1200"/>
              </a:spcBef>
              <a:spcAft>
                <a:spcPts val="600"/>
              </a:spcAft>
              <a:buClrTx/>
              <a:buSzTx/>
              <a:buFontTx/>
              <a:buNone/>
              <a:tabLst/>
              <a:defRPr/>
            </a:pPr>
            <a:endParaRPr kumimoji="0" lang="en-US" sz="1600" b="1" i="0" u="none" strike="noStrike" kern="1200" cap="all" spc="0" normalizeH="0" baseline="0" noProof="0">
              <a:ln w="3175">
                <a:noFill/>
              </a:ln>
              <a:gradFill>
                <a:gsLst>
                  <a:gs pos="1250">
                    <a:srgbClr val="0078D4"/>
                  </a:gs>
                  <a:gs pos="100000">
                    <a:srgbClr val="0078D4"/>
                  </a:gs>
                </a:gsLst>
                <a:lin ang="5400000" scaled="0"/>
              </a:gradFill>
              <a:effectLst/>
              <a:uLnTx/>
              <a:uFillTx/>
              <a:latin typeface="Segoe UI" panose="020B0502040204020203" pitchFamily="34" charset="0"/>
            </a:endParaRPr>
          </a:p>
          <a:p>
            <a:pPr marL="0" marR="0" lvl="0" indent="0" algn="l" defTabSz="914367" rtl="0" eaLnBrk="1" fontAlgn="auto" latinLnBrk="0" hangingPunct="1">
              <a:lnSpc>
                <a:spcPct val="100000"/>
              </a:lnSpc>
              <a:spcBef>
                <a:spcPts val="1200"/>
              </a:spcBef>
              <a:spcAft>
                <a:spcPts val="600"/>
              </a:spcAft>
              <a:buClrTx/>
              <a:buSzTx/>
              <a:buFontTx/>
              <a:buNone/>
              <a:tabLst/>
              <a:defRPr/>
            </a:pPr>
            <a:endParaRPr lang="en-US" sz="1600" b="1" cap="all" spc="0">
              <a:gradFill>
                <a:gsLst>
                  <a:gs pos="1250">
                    <a:srgbClr val="0078D4"/>
                  </a:gs>
                  <a:gs pos="100000">
                    <a:srgbClr val="0078D4"/>
                  </a:gs>
                </a:gsLst>
                <a:lin ang="5400000" scaled="0"/>
              </a:gradFill>
              <a:latin typeface="Segoe UI" panose="020B0502040204020203" pitchFamily="34" charset="0"/>
            </a:endParaRPr>
          </a:p>
          <a:p>
            <a:pPr marL="0" marR="0" lvl="0" indent="0" algn="l" defTabSz="914367" rtl="0" eaLnBrk="1" fontAlgn="auto" latinLnBrk="0" hangingPunct="1">
              <a:lnSpc>
                <a:spcPct val="100000"/>
              </a:lnSpc>
              <a:spcBef>
                <a:spcPts val="1200"/>
              </a:spcBef>
              <a:spcAft>
                <a:spcPts val="600"/>
              </a:spcAft>
              <a:buClrTx/>
              <a:buSzTx/>
              <a:buFontTx/>
              <a:buNone/>
              <a:tabLst/>
              <a:defRPr/>
            </a:pPr>
            <a:endParaRPr lang="en-US" sz="1600" b="1" cap="all" spc="0">
              <a:gradFill>
                <a:gsLst>
                  <a:gs pos="1250">
                    <a:srgbClr val="0078D4"/>
                  </a:gs>
                  <a:gs pos="100000">
                    <a:srgbClr val="0078D4"/>
                  </a:gs>
                </a:gsLst>
                <a:lin ang="5400000" scaled="0"/>
              </a:gradFill>
              <a:latin typeface="Segoe UI" panose="020B0502040204020203" pitchFamily="34" charset="0"/>
            </a:endParaRPr>
          </a:p>
          <a:p>
            <a:pPr marL="0" marR="0" lvl="0" indent="0" algn="l" defTabSz="914367" rtl="0" eaLnBrk="1" fontAlgn="auto" latinLnBrk="0" hangingPunct="1">
              <a:lnSpc>
                <a:spcPct val="100000"/>
              </a:lnSpc>
              <a:spcBef>
                <a:spcPts val="1200"/>
              </a:spcBef>
              <a:spcAft>
                <a:spcPts val="600"/>
              </a:spcAft>
              <a:buClrTx/>
              <a:buSzTx/>
              <a:buFontTx/>
              <a:buNone/>
              <a:tabLst/>
              <a:defRPr/>
            </a:pPr>
            <a:endParaRPr lang="en-US" sz="1600" b="1" cap="all" spc="0">
              <a:gradFill>
                <a:gsLst>
                  <a:gs pos="1250">
                    <a:srgbClr val="0078D4"/>
                  </a:gs>
                  <a:gs pos="100000">
                    <a:srgbClr val="0078D4"/>
                  </a:gs>
                </a:gsLst>
                <a:lin ang="5400000" scaled="0"/>
              </a:gradFill>
              <a:latin typeface="Segoe UI" panose="020B0502040204020203" pitchFamily="34" charset="0"/>
            </a:endParaRPr>
          </a:p>
          <a:p>
            <a:pPr marL="0" marR="0" lvl="0" indent="0" algn="l" defTabSz="914367" rtl="0" eaLnBrk="1" fontAlgn="auto" latinLnBrk="0" hangingPunct="1">
              <a:lnSpc>
                <a:spcPct val="100000"/>
              </a:lnSpc>
              <a:spcBef>
                <a:spcPts val="1200"/>
              </a:spcBef>
              <a:spcAft>
                <a:spcPts val="600"/>
              </a:spcAft>
              <a:buClrTx/>
              <a:buSzTx/>
              <a:buFontTx/>
              <a:buNone/>
              <a:tabLst/>
              <a:defRPr/>
            </a:pPr>
            <a:r>
              <a:rPr kumimoji="0" lang="en-US" sz="1800" b="1" i="0" u="none" strike="noStrike" kern="1200" cap="all" spc="0" normalizeH="0" baseline="0" noProof="0">
                <a:ln w="3175">
                  <a:noFill/>
                </a:ln>
                <a:gradFill>
                  <a:gsLst>
                    <a:gs pos="1250">
                      <a:srgbClr val="0078D4"/>
                    </a:gs>
                    <a:gs pos="100000">
                      <a:srgbClr val="0078D4"/>
                    </a:gs>
                  </a:gsLst>
                  <a:lin ang="5400000" scaled="0"/>
                </a:gradFill>
                <a:effectLst/>
                <a:uLnTx/>
                <a:uFillTx/>
                <a:latin typeface="Segoe UI" panose="020B0502040204020203" pitchFamily="34" charset="0"/>
              </a:rPr>
              <a:t>MICROSOFT’S APPROACH </a:t>
            </a:r>
          </a:p>
          <a:p>
            <a:pPr marL="285750" marR="0" lvl="0" indent="-285750" algn="l" defTabSz="914367" rtl="0" eaLnBrk="1" fontAlgn="auto" latinLnBrk="0" hangingPunct="1">
              <a:lnSpc>
                <a:spcPct val="100000"/>
              </a:lnSpc>
              <a:spcBef>
                <a:spcPts val="288"/>
              </a:spcBef>
              <a:spcAft>
                <a:spcPts val="300"/>
              </a:spcAft>
              <a:buClrTx/>
              <a:buSzTx/>
              <a:buBlip>
                <a:blip r:embed="rId3"/>
              </a:buBlip>
              <a:tabLst/>
              <a:defRPr/>
            </a:pPr>
            <a:r>
              <a:rPr kumimoji="0" lang="en-US" sz="1200" b="1"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Cross-Platform and Cross-Cloud </a:t>
            </a:r>
            <a:r>
              <a:rPr kumimoji="0" lang="en-US" sz="1200" b="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 security </a:t>
            </a:r>
            <a:r>
              <a:rPr kumimoji="0" lang="en-US" sz="1200" b="0" i="0" u="none" strike="noStrike" kern="1200" cap="none" spc="0" normalizeH="0" noProof="0">
                <a:ln w="3175">
                  <a:noFill/>
                </a:ln>
                <a:gradFill>
                  <a:gsLst>
                    <a:gs pos="2917">
                      <a:srgbClr val="1A1A1A"/>
                    </a:gs>
                    <a:gs pos="30000">
                      <a:srgbClr val="1A1A1A"/>
                    </a:gs>
                  </a:gsLst>
                  <a:lin ang="5400000" scaled="0"/>
                </a:gradFill>
                <a:effectLst/>
                <a:uLnTx/>
                <a:uFillTx/>
                <a:latin typeface="Segoe UI"/>
              </a:rPr>
              <a:t>capabilities </a:t>
            </a:r>
            <a:br>
              <a:rPr kumimoji="0" lang="en-US" sz="1200" b="0" i="0" u="none" strike="noStrike" kern="1200" cap="none" spc="0" normalizeH="0" noProof="0">
                <a:ln w="3175">
                  <a:noFill/>
                </a:ln>
                <a:gradFill>
                  <a:gsLst>
                    <a:gs pos="2917">
                      <a:srgbClr val="1A1A1A"/>
                    </a:gs>
                    <a:gs pos="30000">
                      <a:srgbClr val="1A1A1A"/>
                    </a:gs>
                  </a:gsLst>
                  <a:lin ang="5400000" scaled="0"/>
                </a:gradFill>
                <a:effectLst/>
                <a:uLnTx/>
                <a:uFillTx/>
                <a:latin typeface="Segoe UI"/>
              </a:rPr>
            </a:br>
            <a:r>
              <a:rPr kumimoji="0" lang="en-US" sz="1200" b="0" i="0" u="none" strike="noStrike" kern="1200" cap="none" spc="0" normalizeH="0" noProof="0">
                <a:ln w="3175">
                  <a:noFill/>
                </a:ln>
                <a:gradFill>
                  <a:gsLst>
                    <a:gs pos="2917">
                      <a:srgbClr val="1A1A1A"/>
                    </a:gs>
                    <a:gs pos="30000">
                      <a:srgbClr val="1A1A1A"/>
                    </a:gs>
                  </a:gsLst>
                  <a:lin ang="5400000" scaled="0"/>
                </a:gradFill>
                <a:effectLst/>
                <a:uLnTx/>
                <a:uFillTx/>
                <a:latin typeface="Segoe UI"/>
              </a:rPr>
              <a:t>to enable visibility and control</a:t>
            </a:r>
            <a:endParaRPr kumimoji="0" lang="en-US" sz="1200" b="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endParaRPr>
          </a:p>
          <a:p>
            <a:pPr marL="285750" marR="0" lvl="0" indent="-285750" algn="l" defTabSz="914367" rtl="0" eaLnBrk="1" fontAlgn="auto" latinLnBrk="0" hangingPunct="1">
              <a:lnSpc>
                <a:spcPct val="100000"/>
              </a:lnSpc>
              <a:spcBef>
                <a:spcPts val="288"/>
              </a:spcBef>
              <a:spcAft>
                <a:spcPts val="300"/>
              </a:spcAft>
              <a:buClrTx/>
              <a:buSzTx/>
              <a:buBlip>
                <a:blip r:embed="rId3"/>
              </a:buBlip>
              <a:tabLst/>
              <a:defRPr/>
            </a:pPr>
            <a:r>
              <a:rPr lang="en-US" sz="1200" b="1" spc="0">
                <a:gradFill>
                  <a:gsLst>
                    <a:gs pos="2917">
                      <a:srgbClr val="1A1A1A"/>
                    </a:gs>
                    <a:gs pos="30000">
                      <a:srgbClr val="1A1A1A"/>
                    </a:gs>
                  </a:gsLst>
                  <a:lin ang="5400000" scaled="0"/>
                </a:gradFill>
                <a:latin typeface="Segoe UI"/>
              </a:rPr>
              <a:t>Deep Azure Defenses </a:t>
            </a:r>
            <a:r>
              <a:rPr lang="en-US" sz="1200" spc="0">
                <a:gradFill>
                  <a:gsLst>
                    <a:gs pos="2917">
                      <a:srgbClr val="1A1A1A"/>
                    </a:gs>
                    <a:gs pos="30000">
                      <a:srgbClr val="1A1A1A"/>
                    </a:gs>
                  </a:gsLst>
                  <a:lin ang="5400000" scaled="0"/>
                </a:gradFill>
                <a:latin typeface="Segoe UI"/>
              </a:rPr>
              <a:t>– Integrated with platform </a:t>
            </a:r>
            <a:br>
              <a:rPr lang="en-US" sz="1200" spc="0">
                <a:gradFill>
                  <a:gsLst>
                    <a:gs pos="2917">
                      <a:srgbClr val="1A1A1A"/>
                    </a:gs>
                    <a:gs pos="30000">
                      <a:srgbClr val="1A1A1A"/>
                    </a:gs>
                  </a:gsLst>
                  <a:lin ang="5400000" scaled="0"/>
                </a:gradFill>
                <a:latin typeface="Segoe UI"/>
              </a:rPr>
            </a:br>
            <a:r>
              <a:rPr lang="en-US" sz="1200" spc="0">
                <a:gradFill>
                  <a:gsLst>
                    <a:gs pos="2917">
                      <a:srgbClr val="1A1A1A"/>
                    </a:gs>
                    <a:gs pos="30000">
                      <a:srgbClr val="1A1A1A"/>
                    </a:gs>
                  </a:gsLst>
                  <a:lin ang="5400000" scaled="0"/>
                </a:gradFill>
                <a:latin typeface="Segoe UI"/>
              </a:rPr>
              <a:t>to secure Azure workloads, assess compliance</a:t>
            </a:r>
          </a:p>
          <a:p>
            <a:pPr marL="285750" marR="0" lvl="0" indent="-285750" algn="l" defTabSz="914367" rtl="0" eaLnBrk="1" fontAlgn="auto" latinLnBrk="0" hangingPunct="1">
              <a:lnSpc>
                <a:spcPct val="100000"/>
              </a:lnSpc>
              <a:spcBef>
                <a:spcPts val="288"/>
              </a:spcBef>
              <a:spcAft>
                <a:spcPts val="300"/>
              </a:spcAft>
              <a:buClrTx/>
              <a:buSzTx/>
              <a:buBlip>
                <a:blip r:embed="rId3"/>
              </a:buBlip>
              <a:tabLst/>
              <a:defRPr/>
            </a:pPr>
            <a:r>
              <a:rPr kumimoji="0" lang="en-US" sz="1200" b="1"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On Premises security </a:t>
            </a:r>
            <a:r>
              <a:rPr kumimoji="0" lang="en-US" sz="12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investments to modernize </a:t>
            </a:r>
            <a:br>
              <a:rPr kumimoji="0" lang="en-US" sz="12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br>
            <a:r>
              <a:rPr kumimoji="0" lang="en-US" sz="12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security and leverage</a:t>
            </a:r>
            <a:r>
              <a:rPr kumimoji="0" lang="en-US" sz="1200" i="0" u="none" strike="noStrike" kern="1200" cap="none" spc="0" normalizeH="0" noProof="0">
                <a:ln w="3175">
                  <a:noFill/>
                </a:ln>
                <a:gradFill>
                  <a:gsLst>
                    <a:gs pos="2917">
                      <a:srgbClr val="1A1A1A"/>
                    </a:gs>
                    <a:gs pos="30000">
                      <a:srgbClr val="1A1A1A"/>
                    </a:gs>
                  </a:gsLst>
                  <a:lin ang="5400000" scaled="0"/>
                </a:gradFill>
                <a:effectLst/>
                <a:uLnTx/>
                <a:uFillTx/>
                <a:latin typeface="Segoe UI"/>
              </a:rPr>
              <a:t> cloud learnings + technology </a:t>
            </a:r>
            <a:endParaRPr kumimoji="0" lang="en-US" sz="12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endParaRPr>
          </a:p>
          <a:p>
            <a:pPr marL="285750" marR="0" lvl="0" indent="-285750" algn="l" defTabSz="914367" rtl="0" eaLnBrk="1" fontAlgn="auto" latinLnBrk="0" hangingPunct="1">
              <a:lnSpc>
                <a:spcPct val="100000"/>
              </a:lnSpc>
              <a:spcBef>
                <a:spcPts val="288"/>
              </a:spcBef>
              <a:spcAft>
                <a:spcPts val="300"/>
              </a:spcAft>
              <a:buClrTx/>
              <a:buSzTx/>
              <a:buBlip>
                <a:blip r:embed="rId3"/>
              </a:buBlip>
              <a:tabLst/>
              <a:defRPr/>
            </a:pPr>
            <a:r>
              <a:rPr kumimoji="0" lang="en-US" sz="1200" b="1"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Marketplace – </a:t>
            </a:r>
            <a:r>
              <a:rPr kumimoji="0" lang="en-US" sz="12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I</a:t>
            </a:r>
            <a:r>
              <a:rPr kumimoji="0" lang="en-US" sz="1200" i="0" u="none" strike="noStrike" kern="1200" cap="none" spc="0" normalizeH="0" noProof="0">
                <a:ln w="3175">
                  <a:noFill/>
                </a:ln>
                <a:gradFill>
                  <a:gsLst>
                    <a:gs pos="2917">
                      <a:srgbClr val="1A1A1A"/>
                    </a:gs>
                    <a:gs pos="30000">
                      <a:srgbClr val="1A1A1A"/>
                    </a:gs>
                  </a:gsLst>
                  <a:lin ang="5400000" scaled="0"/>
                </a:gradFill>
                <a:effectLst/>
                <a:uLnTx/>
                <a:uFillTx/>
                <a:latin typeface="Segoe UI"/>
              </a:rPr>
              <a:t>ntegrate existing capabilities and skills</a:t>
            </a:r>
            <a:endParaRPr kumimoji="0" lang="en-US" sz="12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endParaRPr>
          </a:p>
          <a:p>
            <a:pPr marL="285750" marR="0" lvl="0" indent="-285750" algn="l" defTabSz="914367" rtl="0" eaLnBrk="1" fontAlgn="auto" latinLnBrk="0" hangingPunct="1">
              <a:lnSpc>
                <a:spcPct val="100000"/>
              </a:lnSpc>
              <a:spcBef>
                <a:spcPts val="288"/>
              </a:spcBef>
              <a:spcAft>
                <a:spcPts val="300"/>
              </a:spcAft>
              <a:buClrTx/>
              <a:buSzTx/>
              <a:buBlip>
                <a:blip r:embed="rId3"/>
              </a:buBlip>
              <a:tabLst/>
              <a:defRPr/>
            </a:pPr>
            <a:r>
              <a:rPr lang="en-US" sz="1200" b="1" spc="0">
                <a:gradFill>
                  <a:gsLst>
                    <a:gs pos="2917">
                      <a:srgbClr val="1A1A1A"/>
                    </a:gs>
                    <a:gs pos="30000">
                      <a:srgbClr val="1A1A1A"/>
                    </a:gs>
                  </a:gsLst>
                  <a:lin ang="5400000" scaled="0"/>
                </a:gradFill>
                <a:latin typeface="Segoe UI"/>
              </a:rPr>
              <a:t>Privilege Management </a:t>
            </a:r>
            <a:r>
              <a:rPr lang="en-US" sz="1200" spc="0">
                <a:gradFill>
                  <a:gsLst>
                    <a:gs pos="2917">
                      <a:srgbClr val="1A1A1A"/>
                    </a:gs>
                    <a:gs pos="30000">
                      <a:srgbClr val="1A1A1A"/>
                    </a:gs>
                  </a:gsLst>
                  <a:lin ang="5400000" scaled="0"/>
                </a:gradFill>
                <a:latin typeface="Segoe UI"/>
              </a:rPr>
              <a:t>– Protect against high impact attacks against privileged accounts</a:t>
            </a:r>
            <a:endParaRPr kumimoji="0" lang="en-US" sz="1200" b="0" i="0" u="none" strike="noStrike" kern="1200" cap="none" spc="0" normalizeH="0" noProof="0">
              <a:ln w="3175">
                <a:noFill/>
              </a:ln>
              <a:gradFill>
                <a:gsLst>
                  <a:gs pos="2917">
                    <a:srgbClr val="1A1A1A"/>
                  </a:gs>
                  <a:gs pos="30000">
                    <a:srgbClr val="1A1A1A"/>
                  </a:gs>
                </a:gsLst>
                <a:lin ang="5400000" scaled="0"/>
              </a:gradFill>
              <a:effectLst/>
              <a:uLnTx/>
              <a:uFillTx/>
              <a:latin typeface="Segoe UI"/>
            </a:endParaRPr>
          </a:p>
          <a:p>
            <a:pPr marL="285750" marR="0" lvl="0" indent="-285750" algn="l" defTabSz="914367" rtl="0" eaLnBrk="1" fontAlgn="auto" latinLnBrk="0" hangingPunct="1">
              <a:lnSpc>
                <a:spcPct val="100000"/>
              </a:lnSpc>
              <a:spcBef>
                <a:spcPts val="288"/>
              </a:spcBef>
              <a:spcAft>
                <a:spcPts val="300"/>
              </a:spcAft>
              <a:buClrTx/>
              <a:buSzTx/>
              <a:buBlip>
                <a:blip r:embed="rId3"/>
              </a:buBlip>
              <a:tabLst/>
              <a:defRPr/>
            </a:pPr>
            <a:r>
              <a:rPr kumimoji="0" lang="en-US" sz="1200" b="1"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Secure Development Lifecycle (SDL) </a:t>
            </a:r>
            <a:r>
              <a:rPr kumimoji="0" lang="en-US" sz="12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 Securing applications and PaaS workloads</a:t>
            </a:r>
          </a:p>
          <a:p>
            <a:pPr marL="0" marR="0" lvl="0" indent="0" algn="l" defTabSz="914367" rtl="0" eaLnBrk="1" fontAlgn="auto" latinLnBrk="0" hangingPunct="1">
              <a:lnSpc>
                <a:spcPct val="100000"/>
              </a:lnSpc>
              <a:spcBef>
                <a:spcPts val="288"/>
              </a:spcBef>
              <a:spcAft>
                <a:spcPts val="0"/>
              </a:spcAft>
              <a:buClrTx/>
              <a:buSzTx/>
              <a:buFontTx/>
              <a:buNone/>
              <a:tabLst/>
              <a:defRPr/>
            </a:pPr>
            <a:endParaRPr kumimoji="0" lang="en-US" sz="1200" b="0" i="0" u="none" strike="noStrike" kern="1200" cap="none" spc="0" normalizeH="0" baseline="0" noProof="0">
              <a:ln>
                <a:noFill/>
              </a:ln>
              <a:gradFill>
                <a:gsLst>
                  <a:gs pos="1250">
                    <a:srgbClr val="1A1A1A"/>
                  </a:gs>
                  <a:gs pos="100000">
                    <a:srgbClr val="1A1A1A"/>
                  </a:gs>
                </a:gsLst>
                <a:lin ang="5400000" scaled="0"/>
              </a:gradFill>
              <a:effectLst/>
              <a:highlight>
                <a:srgbClr val="FFFF00"/>
              </a:highlight>
              <a:uLnTx/>
              <a:uFillTx/>
              <a:latin typeface="Segoe UI"/>
            </a:endParaRPr>
          </a:p>
        </p:txBody>
      </p:sp>
      <p:sp>
        <p:nvSpPr>
          <p:cNvPr id="6" name="Rectangle 5">
            <a:extLst>
              <a:ext uri="{FF2B5EF4-FFF2-40B4-BE49-F238E27FC236}">
                <a16:creationId xmlns:a16="http://schemas.microsoft.com/office/drawing/2014/main" id="{62F0BD16-FE85-4463-AD60-4CFE9F422AE4}"/>
              </a:ext>
            </a:extLst>
          </p:cNvPr>
          <p:cNvSpPr/>
          <p:nvPr/>
        </p:nvSpPr>
        <p:spPr bwMode="auto">
          <a:xfrm>
            <a:off x="5436078" y="1189070"/>
            <a:ext cx="6358104" cy="4875744"/>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7" name="Rectangle 276">
            <a:extLst>
              <a:ext uri="{FF2B5EF4-FFF2-40B4-BE49-F238E27FC236}">
                <a16:creationId xmlns:a16="http://schemas.microsoft.com/office/drawing/2014/main" id="{24A5073D-8DD1-410D-9CC8-AF10763F1E3F}"/>
              </a:ext>
            </a:extLst>
          </p:cNvPr>
          <p:cNvSpPr/>
          <p:nvPr/>
        </p:nvSpPr>
        <p:spPr>
          <a:xfrm rot="16200000">
            <a:off x="5040586" y="3787812"/>
            <a:ext cx="1180183" cy="257763"/>
          </a:xfrm>
          <a:prstGeom prst="rect">
            <a:avLst/>
          </a:prstGeom>
          <a:solidFill>
            <a:srgbClr val="FFFFFF">
              <a:lumMod val="95000"/>
            </a:srgbClr>
          </a:solidFill>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a:ln>
                  <a:noFill/>
                </a:ln>
                <a:gradFill>
                  <a:gsLst>
                    <a:gs pos="0">
                      <a:srgbClr val="505050"/>
                    </a:gs>
                    <a:gs pos="100000">
                      <a:srgbClr val="505050"/>
                    </a:gs>
                  </a:gsLst>
                  <a:lin ang="5400000" scaled="1"/>
                </a:gradFill>
                <a:effectLst/>
                <a:uLnTx/>
                <a:uFillTx/>
                <a:latin typeface="Segoe"/>
              </a:rPr>
              <a:t>Intranet Servers</a:t>
            </a:r>
          </a:p>
        </p:txBody>
      </p:sp>
      <p:cxnSp>
        <p:nvCxnSpPr>
          <p:cNvPr id="278" name="Straight Connector 277">
            <a:extLst>
              <a:ext uri="{FF2B5EF4-FFF2-40B4-BE49-F238E27FC236}">
                <a16:creationId xmlns:a16="http://schemas.microsoft.com/office/drawing/2014/main" id="{37C4CA0E-07A7-4348-A938-D2273D8D9EA8}"/>
              </a:ext>
            </a:extLst>
          </p:cNvPr>
          <p:cNvCxnSpPr>
            <a:cxnSpLocks/>
          </p:cNvCxnSpPr>
          <p:nvPr/>
        </p:nvCxnSpPr>
        <p:spPr>
          <a:xfrm>
            <a:off x="6935695" y="2125722"/>
            <a:ext cx="0" cy="2203917"/>
          </a:xfrm>
          <a:prstGeom prst="line">
            <a:avLst/>
          </a:prstGeom>
          <a:noFill/>
          <a:ln w="19050" cap="flat" cmpd="sng" algn="ctr">
            <a:solidFill>
              <a:srgbClr val="505050"/>
            </a:solidFill>
            <a:prstDash val="solid"/>
            <a:headEnd type="none"/>
            <a:tailEnd type="none"/>
          </a:ln>
          <a:effectLst/>
        </p:spPr>
      </p:cxnSp>
      <p:sp>
        <p:nvSpPr>
          <p:cNvPr id="491" name="Rectangle 490">
            <a:extLst>
              <a:ext uri="{FF2B5EF4-FFF2-40B4-BE49-F238E27FC236}">
                <a16:creationId xmlns:a16="http://schemas.microsoft.com/office/drawing/2014/main" id="{3F358768-D004-4F72-BDD1-D8647980B49C}"/>
              </a:ext>
            </a:extLst>
          </p:cNvPr>
          <p:cNvSpPr/>
          <p:nvPr/>
        </p:nvSpPr>
        <p:spPr bwMode="auto">
          <a:xfrm>
            <a:off x="5499919" y="3326601"/>
            <a:ext cx="4213223" cy="1180184"/>
          </a:xfrm>
          <a:prstGeom prst="rect">
            <a:avLst/>
          </a:prstGeom>
          <a:noFill/>
          <a:ln w="19050" cap="flat" cmpd="sng" algn="ctr">
            <a:solidFill>
              <a:srgbClr val="0078D7"/>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6" name="Rectangle 485">
            <a:hlinkClick r:id="rId4" tooltip="The Enhanced Security Administrative Environment (ESAE) provides a highly secure administration environment for AD administrators (Tier 0) and PAWs. ESAE architectural approach at http://aka.ms/esae"/>
            <a:extLst>
              <a:ext uri="{FF2B5EF4-FFF2-40B4-BE49-F238E27FC236}">
                <a16:creationId xmlns:a16="http://schemas.microsoft.com/office/drawing/2014/main" id="{CC116C82-C92F-4C60-A382-46F4B2AE1819}"/>
              </a:ext>
            </a:extLst>
          </p:cNvPr>
          <p:cNvSpPr/>
          <p:nvPr/>
        </p:nvSpPr>
        <p:spPr>
          <a:xfrm>
            <a:off x="5886424" y="4208881"/>
            <a:ext cx="5723184" cy="228002"/>
          </a:xfrm>
          <a:prstGeom prst="rect">
            <a:avLst/>
          </a:prstGeom>
          <a:solidFill>
            <a:srgbClr val="FEECED"/>
          </a:solidFill>
          <a:ln w="14224" cap="flat" cmpd="sng" algn="ctr">
            <a:solidFill>
              <a:srgbClr val="D41123"/>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endParaRPr>
          </a:p>
        </p:txBody>
      </p:sp>
      <p:sp>
        <p:nvSpPr>
          <p:cNvPr id="3" name="Title 2">
            <a:extLst>
              <a:ext uri="{FF2B5EF4-FFF2-40B4-BE49-F238E27FC236}">
                <a16:creationId xmlns:a16="http://schemas.microsoft.com/office/drawing/2014/main" id="{F4B0EB00-2EB9-4F03-89DD-8F890B8054A0}"/>
              </a:ext>
            </a:extLst>
          </p:cNvPr>
          <p:cNvSpPr>
            <a:spLocks noGrp="1"/>
          </p:cNvSpPr>
          <p:nvPr>
            <p:ph type="title"/>
          </p:nvPr>
        </p:nvSpPr>
        <p:spPr/>
        <p:txBody>
          <a:bodyPr/>
          <a:lstStyle/>
          <a:p>
            <a:r>
              <a:rPr lang="en-US"/>
              <a:t>Hybrid Cloud Infrastructure</a:t>
            </a:r>
          </a:p>
        </p:txBody>
      </p:sp>
      <p:sp>
        <p:nvSpPr>
          <p:cNvPr id="280" name="Rectangle 279">
            <a:extLst>
              <a:ext uri="{FF2B5EF4-FFF2-40B4-BE49-F238E27FC236}">
                <a16:creationId xmlns:a16="http://schemas.microsoft.com/office/drawing/2014/main" id="{0650FC2D-CE49-463E-B0ED-E7C756928362}"/>
              </a:ext>
            </a:extLst>
          </p:cNvPr>
          <p:cNvSpPr/>
          <p:nvPr/>
        </p:nvSpPr>
        <p:spPr>
          <a:xfrm rot="16200000">
            <a:off x="5178158" y="2550009"/>
            <a:ext cx="950035" cy="257763"/>
          </a:xfrm>
          <a:prstGeom prst="rect">
            <a:avLst/>
          </a:prstGeom>
          <a:solidFill>
            <a:srgbClr val="FFFFFF">
              <a:lumMod val="95000"/>
            </a:srgbClr>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a:ln>
                  <a:noFill/>
                </a:ln>
                <a:gradFill>
                  <a:gsLst>
                    <a:gs pos="0">
                      <a:srgbClr val="505050"/>
                    </a:gs>
                    <a:gs pos="100000">
                      <a:srgbClr val="505050"/>
                    </a:gs>
                  </a:gsLst>
                  <a:lin ang="5400000" scaled="1"/>
                </a:gradFill>
                <a:effectLst/>
                <a:uLnTx/>
                <a:uFillTx/>
                <a:latin typeface="Segoe"/>
              </a:rPr>
              <a:t>Extranet</a:t>
            </a:r>
          </a:p>
        </p:txBody>
      </p:sp>
      <p:sp>
        <p:nvSpPr>
          <p:cNvPr id="288" name="Rounded Rectangle 804">
            <a:hlinkClick r:id="rId5"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id="{5DEE06E7-43E4-4FA5-B185-9CC913177E62}"/>
              </a:ext>
            </a:extLst>
          </p:cNvPr>
          <p:cNvSpPr/>
          <p:nvPr/>
        </p:nvSpPr>
        <p:spPr>
          <a:xfrm>
            <a:off x="5511028" y="5398174"/>
            <a:ext cx="6208871" cy="211725"/>
          </a:xfrm>
          <a:prstGeom prst="roundRect">
            <a:avLst>
              <a:gd name="adj" fmla="val 0"/>
            </a:avLst>
          </a:prstGeom>
          <a:noFill/>
          <a:ln w="14224" cap="flat" cmpd="sng" algn="ctr">
            <a:solidFill>
              <a:srgbClr val="0078D7"/>
            </a:solidFill>
            <a:prstDash val="solid"/>
          </a:ln>
          <a:effectLst/>
        </p:spPr>
        <p:txBody>
          <a:bodyPr wrap="square" lIns="45720" rIns="45720" rtlCol="0" anchor="ctr">
            <a:spAutoFit/>
          </a:bodyPr>
          <a:lstStyle/>
          <a:p>
            <a:pPr marL="0" marR="0" lvl="0" indent="0" algn="ctr" defTabSz="91440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Security Development Lifecycle (SDL)</a:t>
            </a:r>
          </a:p>
        </p:txBody>
      </p:sp>
      <p:sp>
        <p:nvSpPr>
          <p:cNvPr id="289" name="Rectangle 288">
            <a:extLst>
              <a:ext uri="{FF2B5EF4-FFF2-40B4-BE49-F238E27FC236}">
                <a16:creationId xmlns:a16="http://schemas.microsoft.com/office/drawing/2014/main" id="{925416B5-2C40-4E88-ACF4-97B35E18D552}"/>
              </a:ext>
            </a:extLst>
          </p:cNvPr>
          <p:cNvSpPr/>
          <p:nvPr/>
        </p:nvSpPr>
        <p:spPr bwMode="auto">
          <a:xfrm>
            <a:off x="10045534" y="2100346"/>
            <a:ext cx="1627632" cy="3175387"/>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0" name="Rectangle 289">
            <a:hlinkClick r:id="rId6" tooltip="Azure Security Center provides critical security hygiene issue detection and remediation (no additional charge) as well as threat detection to monitor for advanced and emerging threats across a hybrid environment (cloud + on premises) "/>
            <a:extLst>
              <a:ext uri="{FF2B5EF4-FFF2-40B4-BE49-F238E27FC236}">
                <a16:creationId xmlns:a16="http://schemas.microsoft.com/office/drawing/2014/main" id="{409D995F-983E-471A-84A4-7ADAF91BA7AC}"/>
              </a:ext>
            </a:extLst>
          </p:cNvPr>
          <p:cNvSpPr/>
          <p:nvPr/>
        </p:nvSpPr>
        <p:spPr>
          <a:xfrm>
            <a:off x="10297075" y="2173985"/>
            <a:ext cx="1322358" cy="2498896"/>
          </a:xfrm>
          <a:prstGeom prst="rect">
            <a:avLst/>
          </a:prstGeom>
          <a:noFill/>
          <a:ln w="14224" cap="flat" cmpd="sng" algn="ctr">
            <a:noFill/>
            <a:prstDash val="solid"/>
          </a:ln>
          <a:effectLst/>
        </p:spPr>
        <p:txBody>
          <a:bodyPr lIns="274320" rtlCol="0" anchor="t" anchorCtr="0">
            <a:noAutofit/>
          </a:bodyPr>
          <a:lstStyle/>
          <a:p>
            <a:pPr marL="0" marR="0" lvl="0" indent="0" defTabSz="914400" eaLnBrk="1" fontAlgn="auto" latinLnBrk="0" hangingPunct="1">
              <a:lnSpc>
                <a:spcPct val="97000"/>
              </a:lnSpc>
              <a:spcBef>
                <a:spcPts val="0"/>
              </a:spcBef>
              <a:spcAft>
                <a:spcPts val="300"/>
              </a:spcAft>
              <a:buClrTx/>
              <a:buSzTx/>
              <a:buFontTx/>
              <a:buNone/>
              <a:tabLst/>
              <a:defRPr/>
            </a:pPr>
            <a:endParaRPr kumimoji="0" lang="en-US" sz="8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endParaRPr>
          </a:p>
        </p:txBody>
      </p:sp>
      <p:sp>
        <p:nvSpPr>
          <p:cNvPr id="304" name="Rectangle 303">
            <a:hlinkClick r:id="rId7" tooltip="Privileged Access Workstation (PAW) provide a dedicated workstation operating system to isolate sensitive tasks and accounts (such as administration of Active Directory, Azure, Office 365, etc.)"/>
            <a:extLst>
              <a:ext uri="{FF2B5EF4-FFF2-40B4-BE49-F238E27FC236}">
                <a16:creationId xmlns:a16="http://schemas.microsoft.com/office/drawing/2014/main" id="{932B284B-D5AC-4AA1-BF3A-26F1605DA091}"/>
              </a:ext>
            </a:extLst>
          </p:cNvPr>
          <p:cNvSpPr/>
          <p:nvPr/>
        </p:nvSpPr>
        <p:spPr>
          <a:xfrm>
            <a:off x="6281519" y="4256800"/>
            <a:ext cx="2430474" cy="119392"/>
          </a:xfrm>
          <a:prstGeom prst="rect">
            <a:avLst/>
          </a:prstGeom>
          <a:noFill/>
          <a:ln w="14224" cap="flat" cmpd="sng" algn="ctr">
            <a:noFill/>
            <a:prstDash val="solid"/>
          </a:ln>
          <a:effectLst/>
        </p:spPr>
        <p:txBody>
          <a:bodyPr lIns="45720" tIns="0" rIns="45720" bIns="0" rtlCol="0" anchor="t" anchorCtr="0">
            <a:noAutofit/>
          </a:bodyPr>
          <a:lstStyle/>
          <a:p>
            <a:pPr marL="114300" marR="0" lvl="0" indent="0" defTabSz="91440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D41123"/>
                    </a:gs>
                    <a:gs pos="100000">
                      <a:srgbClr val="D41123"/>
                    </a:gs>
                  </a:gsLst>
                  <a:lin ang="5400000" scaled="1"/>
                </a:gradFill>
                <a:effectLst/>
                <a:uLnTx/>
                <a:uFillTx/>
                <a:latin typeface="Segoe UI"/>
                <a:ea typeface="+mn-ea"/>
                <a:cs typeface="Segoe UI" panose="020B0502040204020203" pitchFamily="34" charset="0"/>
              </a:rPr>
              <a:t>Privileged Access Workstations (PAWs)</a:t>
            </a:r>
          </a:p>
        </p:txBody>
      </p:sp>
      <p:sp>
        <p:nvSpPr>
          <p:cNvPr id="305" name="Laptop_E770">
            <a:extLst>
              <a:ext uri="{FF2B5EF4-FFF2-40B4-BE49-F238E27FC236}">
                <a16:creationId xmlns:a16="http://schemas.microsoft.com/office/drawing/2014/main" id="{B700380F-4007-4AA1-9D4D-485D0496162C}"/>
              </a:ext>
            </a:extLst>
          </p:cNvPr>
          <p:cNvSpPr>
            <a:spLocks noChangeAspect="1" noEditPoints="1"/>
          </p:cNvSpPr>
          <p:nvPr/>
        </p:nvSpPr>
        <p:spPr bwMode="auto">
          <a:xfrm>
            <a:off x="8962642" y="4247916"/>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rgbClr val="D411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gradFill>
              <a:effectLst/>
              <a:uLnTx/>
              <a:uFillTx/>
            </a:endParaRPr>
          </a:p>
        </p:txBody>
      </p:sp>
      <p:sp>
        <p:nvSpPr>
          <p:cNvPr id="306" name="Laptop_E770">
            <a:extLst>
              <a:ext uri="{FF2B5EF4-FFF2-40B4-BE49-F238E27FC236}">
                <a16:creationId xmlns:a16="http://schemas.microsoft.com/office/drawing/2014/main" id="{7FF7DF3F-057A-4048-AAE7-A6D70B8885C7}"/>
              </a:ext>
            </a:extLst>
          </p:cNvPr>
          <p:cNvSpPr>
            <a:spLocks noChangeAspect="1" noEditPoints="1"/>
          </p:cNvSpPr>
          <p:nvPr/>
        </p:nvSpPr>
        <p:spPr bwMode="auto">
          <a:xfrm>
            <a:off x="5940048" y="4247916"/>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rgbClr val="D411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gradFill>
              <a:effectLst/>
              <a:uLnTx/>
              <a:uFillTx/>
            </a:endParaRPr>
          </a:p>
        </p:txBody>
      </p:sp>
      <p:grpSp>
        <p:nvGrpSpPr>
          <p:cNvPr id="310" name="Group 309">
            <a:extLst>
              <a:ext uri="{FF2B5EF4-FFF2-40B4-BE49-F238E27FC236}">
                <a16:creationId xmlns:a16="http://schemas.microsoft.com/office/drawing/2014/main" id="{92D63E4B-295E-44A5-95DD-A93D18795530}"/>
              </a:ext>
            </a:extLst>
          </p:cNvPr>
          <p:cNvGrpSpPr/>
          <p:nvPr/>
        </p:nvGrpSpPr>
        <p:grpSpPr>
          <a:xfrm>
            <a:off x="8873559" y="2240723"/>
            <a:ext cx="764707" cy="694363"/>
            <a:chOff x="4952873" y="3102396"/>
            <a:chExt cx="764707" cy="694363"/>
          </a:xfrm>
        </p:grpSpPr>
        <p:sp>
          <p:nvSpPr>
            <p:cNvPr id="311" name="Rectangle 310">
              <a:hlinkClick r:id="rId8"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AAF83F01-2EFE-4320-A0D8-80B78425963A}"/>
                </a:ext>
              </a:extLst>
            </p:cNvPr>
            <p:cNvSpPr/>
            <p:nvPr/>
          </p:nvSpPr>
          <p:spPr>
            <a:xfrm>
              <a:off x="4952873" y="3102396"/>
              <a:ext cx="764707" cy="694363"/>
            </a:xfrm>
            <a:prstGeom prst="rect">
              <a:avLst/>
            </a:prstGeom>
            <a:solidFill>
              <a:srgbClr val="FFFFFF"/>
            </a:solidFill>
            <a:ln w="14224" cap="flat" cmpd="sng" algn="ctr">
              <a:solidFill>
                <a:srgbClr val="EAEAEA">
                  <a:lumMod val="90000"/>
                </a:srgbClr>
              </a:solidFill>
              <a:prstDash val="solid"/>
            </a:ln>
            <a:effectLst/>
          </p:spPr>
          <p:txBody>
            <a:bodyPr tIns="18288" rIns="18288"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Security </a:t>
              </a:r>
              <a:b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b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Appliances</a:t>
              </a:r>
            </a:p>
          </p:txBody>
        </p:sp>
        <p:grpSp>
          <p:nvGrpSpPr>
            <p:cNvPr id="312" name="Group 311">
              <a:extLst>
                <a:ext uri="{FF2B5EF4-FFF2-40B4-BE49-F238E27FC236}">
                  <a16:creationId xmlns:a16="http://schemas.microsoft.com/office/drawing/2014/main" id="{C7CA7D67-80C6-47EA-96F9-A7EE90B43024}"/>
                </a:ext>
              </a:extLst>
            </p:cNvPr>
            <p:cNvGrpSpPr/>
            <p:nvPr/>
          </p:nvGrpSpPr>
          <p:grpSpPr>
            <a:xfrm>
              <a:off x="5030265" y="3420535"/>
              <a:ext cx="627485" cy="363499"/>
              <a:chOff x="6109711" y="3090710"/>
              <a:chExt cx="627485" cy="363499"/>
            </a:xfrm>
          </p:grpSpPr>
          <p:pic>
            <p:nvPicPr>
              <p:cNvPr id="313" name="Picture 312">
                <a:extLst>
                  <a:ext uri="{FF2B5EF4-FFF2-40B4-BE49-F238E27FC236}">
                    <a16:creationId xmlns:a16="http://schemas.microsoft.com/office/drawing/2014/main" id="{471322F8-E38C-4E78-AFED-77D40EA9E9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314" name="Picture 313">
                <a:extLst>
                  <a:ext uri="{FF2B5EF4-FFF2-40B4-BE49-F238E27FC236}">
                    <a16:creationId xmlns:a16="http://schemas.microsoft.com/office/drawing/2014/main" id="{85034308-E021-4B59-87C7-9B84DB9173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315" name="Picture 314">
                <a:extLst>
                  <a:ext uri="{FF2B5EF4-FFF2-40B4-BE49-F238E27FC236}">
                    <a16:creationId xmlns:a16="http://schemas.microsoft.com/office/drawing/2014/main" id="{5845049A-B39D-4B3C-B4A4-42F22BA3176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316" name="Picture 315">
                <a:extLst>
                  <a:ext uri="{FF2B5EF4-FFF2-40B4-BE49-F238E27FC236}">
                    <a16:creationId xmlns:a16="http://schemas.microsoft.com/office/drawing/2014/main" id="{FC5016B6-1BB7-4868-9962-935F0384F4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317" name="Group 316">
                <a:extLst>
                  <a:ext uri="{FF2B5EF4-FFF2-40B4-BE49-F238E27FC236}">
                    <a16:creationId xmlns:a16="http://schemas.microsoft.com/office/drawing/2014/main" id="{D386B2C9-620A-4249-B7F6-0DCA46E54D92}"/>
                  </a:ext>
                </a:extLst>
              </p:cNvPr>
              <p:cNvGrpSpPr/>
              <p:nvPr/>
            </p:nvGrpSpPr>
            <p:grpSpPr>
              <a:xfrm>
                <a:off x="6548524" y="3342843"/>
                <a:ext cx="188672" cy="45740"/>
                <a:chOff x="1287209" y="960836"/>
                <a:chExt cx="418504" cy="101463"/>
              </a:xfrm>
              <a:solidFill>
                <a:srgbClr val="505050">
                  <a:lumMod val="65000"/>
                  <a:lumOff val="35000"/>
                </a:srgbClr>
              </a:solidFill>
            </p:grpSpPr>
            <p:sp>
              <p:nvSpPr>
                <p:cNvPr id="319" name="Oval 318">
                  <a:extLst>
                    <a:ext uri="{FF2B5EF4-FFF2-40B4-BE49-F238E27FC236}">
                      <a16:creationId xmlns:a16="http://schemas.microsoft.com/office/drawing/2014/main" id="{5EF4EDBA-CB4A-4B2F-9752-A00644958D73}"/>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0" name="Oval 319">
                  <a:extLst>
                    <a:ext uri="{FF2B5EF4-FFF2-40B4-BE49-F238E27FC236}">
                      <a16:creationId xmlns:a16="http://schemas.microsoft.com/office/drawing/2014/main" id="{26FAF21E-F0D3-4615-9B8A-DBE5D0E32E47}"/>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1" name="Oval 320">
                  <a:extLst>
                    <a:ext uri="{FF2B5EF4-FFF2-40B4-BE49-F238E27FC236}">
                      <a16:creationId xmlns:a16="http://schemas.microsoft.com/office/drawing/2014/main" id="{81C6B3AA-5D84-4F3F-B41B-D29219A4AD59}"/>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pic>
            <p:nvPicPr>
              <p:cNvPr id="318" name="Picture 317">
                <a:extLst>
                  <a:ext uri="{FF2B5EF4-FFF2-40B4-BE49-F238E27FC236}">
                    <a16:creationId xmlns:a16="http://schemas.microsoft.com/office/drawing/2014/main" id="{33F2A7CE-14F4-4A0A-9777-C8C2AFD9C26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sp>
        <p:nvSpPr>
          <p:cNvPr id="384" name="TextBox 383">
            <a:extLst>
              <a:ext uri="{FF2B5EF4-FFF2-40B4-BE49-F238E27FC236}">
                <a16:creationId xmlns:a16="http://schemas.microsoft.com/office/drawing/2014/main" id="{B59F022C-1445-4714-8740-5776184C9F17}"/>
              </a:ext>
            </a:extLst>
          </p:cNvPr>
          <p:cNvSpPr txBox="1"/>
          <p:nvPr/>
        </p:nvSpPr>
        <p:spPr>
          <a:xfrm>
            <a:off x="5518792" y="1487924"/>
            <a:ext cx="2142883" cy="246221"/>
          </a:xfrm>
          <a:prstGeom prst="rect">
            <a:avLst/>
          </a:prstGeom>
        </p:spPr>
        <p:txBody>
          <a:bodyPr wrap="square" rtlCol="0">
            <a:spAutoFit/>
          </a:bodyPr>
          <a:lstStyle/>
          <a:p>
            <a:pPr>
              <a:defRPr/>
            </a:pPr>
            <a:r>
              <a:rPr lang="en-US" sz="1000" b="1">
                <a:gradFill>
                  <a:gsLst>
                    <a:gs pos="0">
                      <a:srgbClr val="505050">
                        <a:lumMod val="75000"/>
                      </a:srgbClr>
                    </a:gs>
                    <a:gs pos="100000">
                      <a:srgbClr val="505050">
                        <a:lumMod val="75000"/>
                      </a:srgbClr>
                    </a:gs>
                  </a:gsLst>
                  <a:lin ang="5400000" scaled="1"/>
                </a:gradFill>
                <a:cs typeface="Segoe UI" panose="020B0502040204020203" pitchFamily="34" charset="0"/>
              </a:rPr>
              <a:t>On Premises Datacenter(s)</a:t>
            </a:r>
          </a:p>
        </p:txBody>
      </p:sp>
      <p:grpSp>
        <p:nvGrpSpPr>
          <p:cNvPr id="7" name="Group 6">
            <a:extLst>
              <a:ext uri="{FF2B5EF4-FFF2-40B4-BE49-F238E27FC236}">
                <a16:creationId xmlns:a16="http://schemas.microsoft.com/office/drawing/2014/main" id="{813381C2-F333-418C-B3B4-299208F75392}"/>
              </a:ext>
            </a:extLst>
          </p:cNvPr>
          <p:cNvGrpSpPr/>
          <p:nvPr/>
        </p:nvGrpSpPr>
        <p:grpSpPr>
          <a:xfrm>
            <a:off x="5513169" y="1062371"/>
            <a:ext cx="6281013" cy="702241"/>
            <a:chOff x="5897890" y="167873"/>
            <a:chExt cx="6281013" cy="702241"/>
          </a:xfrm>
        </p:grpSpPr>
        <p:sp>
          <p:nvSpPr>
            <p:cNvPr id="377" name="Rectangle 376">
              <a:extLst>
                <a:ext uri="{FF2B5EF4-FFF2-40B4-BE49-F238E27FC236}">
                  <a16:creationId xmlns:a16="http://schemas.microsoft.com/office/drawing/2014/main" id="{7FE4F0BB-CE5E-4E85-A42F-577329D2B948}"/>
                </a:ext>
              </a:extLst>
            </p:cNvPr>
            <p:cNvSpPr/>
            <p:nvPr/>
          </p:nvSpPr>
          <p:spPr>
            <a:xfrm>
              <a:off x="5897890" y="332381"/>
              <a:ext cx="6159022" cy="257763"/>
            </a:xfrm>
            <a:prstGeom prst="rect">
              <a:avLst/>
            </a:prstGeom>
            <a:solidFill>
              <a:srgbClr val="0078D7"/>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a:ln>
                    <a:noFill/>
                  </a:ln>
                  <a:gradFill>
                    <a:gsLst>
                      <a:gs pos="0">
                        <a:srgbClr val="FFFFFF"/>
                      </a:gs>
                      <a:gs pos="100000">
                        <a:srgbClr val="FFFFFF"/>
                      </a:gs>
                    </a:gsLst>
                    <a:lin ang="5400000" scaled="1"/>
                  </a:gradFill>
                  <a:effectLst/>
                  <a:uLnTx/>
                  <a:uFillTx/>
                  <a:latin typeface="Segoe"/>
                </a:rPr>
                <a:t>Hybrid Cloud Infrastructure</a:t>
              </a:r>
            </a:p>
          </p:txBody>
        </p:sp>
        <p:sp>
          <p:nvSpPr>
            <p:cNvPr id="383" name="TextBox 550">
              <a:extLst>
                <a:ext uri="{FF2B5EF4-FFF2-40B4-BE49-F238E27FC236}">
                  <a16:creationId xmlns:a16="http://schemas.microsoft.com/office/drawing/2014/main" id="{F6CEB0D4-08B1-4078-9750-920953AE9A87}"/>
                </a:ext>
              </a:extLst>
            </p:cNvPr>
            <p:cNvSpPr txBox="1"/>
            <p:nvPr/>
          </p:nvSpPr>
          <p:spPr>
            <a:xfrm>
              <a:off x="9865596" y="593115"/>
              <a:ext cx="12472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srgbClr val="0078D7"/>
                      </a:gs>
                      <a:gs pos="100000">
                        <a:srgbClr val="0078D7"/>
                      </a:gs>
                    </a:gsLst>
                    <a:lin ang="5400000" scaled="1"/>
                  </a:gradFill>
                  <a:effectLst/>
                  <a:uLnTx/>
                  <a:uFillTx/>
                  <a:latin typeface="Segoe UI"/>
                  <a:ea typeface="+mn-ea"/>
                  <a:cs typeface="+mn-cs"/>
                </a:rPr>
                <a:t>Microsoft Azure</a:t>
              </a:r>
            </a:p>
          </p:txBody>
        </p:sp>
        <p:sp>
          <p:nvSpPr>
            <p:cNvPr id="385" name="TextBox 384">
              <a:extLst>
                <a:ext uri="{FF2B5EF4-FFF2-40B4-BE49-F238E27FC236}">
                  <a16:creationId xmlns:a16="http://schemas.microsoft.com/office/drawing/2014/main" id="{E7F02CD9-8CCF-4492-8C40-6211031DBF09}"/>
                </a:ext>
              </a:extLst>
            </p:cNvPr>
            <p:cNvSpPr txBox="1"/>
            <p:nvPr/>
          </p:nvSpPr>
          <p:spPr>
            <a:xfrm>
              <a:off x="8029660" y="593426"/>
              <a:ext cx="1067054" cy="246221"/>
            </a:xfrm>
            <a:prstGeom prst="rect">
              <a:avLst/>
            </a:prstGeom>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a:defRPr/>
              </a:pPr>
              <a:r>
                <a:rPr lang="en-US" sz="10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3rd party IaaS</a:t>
              </a:r>
            </a:p>
          </p:txBody>
        </p:sp>
        <p:cxnSp>
          <p:nvCxnSpPr>
            <p:cNvPr id="398" name="Straight Connector 397">
              <a:extLst>
                <a:ext uri="{FF2B5EF4-FFF2-40B4-BE49-F238E27FC236}">
                  <a16:creationId xmlns:a16="http://schemas.microsoft.com/office/drawing/2014/main" id="{BE4AFC9B-8BCD-455C-981A-857A070694C0}"/>
                </a:ext>
              </a:extLst>
            </p:cNvPr>
            <p:cNvCxnSpPr>
              <a:cxnSpLocks/>
            </p:cNvCxnSpPr>
            <p:nvPr/>
          </p:nvCxnSpPr>
          <p:spPr>
            <a:xfrm flipH="1">
              <a:off x="11112816" y="765064"/>
              <a:ext cx="1066087" cy="0"/>
            </a:xfrm>
            <a:prstGeom prst="line">
              <a:avLst/>
            </a:prstGeom>
            <a:noFill/>
            <a:ln w="14224" cap="sq">
              <a:solidFill>
                <a:srgbClr val="D41123"/>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99" name="Connector: Elbow 398">
              <a:extLst>
                <a:ext uri="{FF2B5EF4-FFF2-40B4-BE49-F238E27FC236}">
                  <a16:creationId xmlns:a16="http://schemas.microsoft.com/office/drawing/2014/main" id="{8CA56AE7-E8B6-4A50-988A-9ECEDDA01DC7}"/>
                </a:ext>
              </a:extLst>
            </p:cNvPr>
            <p:cNvCxnSpPr>
              <a:cxnSpLocks/>
              <a:stCxn id="383" idx="3"/>
            </p:cNvCxnSpPr>
            <p:nvPr/>
          </p:nvCxnSpPr>
          <p:spPr>
            <a:xfrm flipV="1">
              <a:off x="11112816" y="167873"/>
              <a:ext cx="1009892" cy="563742"/>
            </a:xfrm>
            <a:prstGeom prst="bentConnector3">
              <a:avLst>
                <a:gd name="adj1" fmla="val 99045"/>
              </a:avLst>
            </a:prstGeom>
            <a:noFill/>
            <a:ln w="19050" cap="flat" cmpd="sng" algn="ctr">
              <a:solidFill>
                <a:srgbClr val="505050">
                  <a:lumMod val="60000"/>
                  <a:lumOff val="40000"/>
                </a:srgbClr>
              </a:solidFill>
              <a:prstDash val="sysDash"/>
              <a:headEnd type="none" w="med" len="med"/>
              <a:tailEnd type="none" w="med" len="med"/>
            </a:ln>
            <a:effectLst/>
          </p:spPr>
        </p:cxnSp>
      </p:grpSp>
      <p:grpSp>
        <p:nvGrpSpPr>
          <p:cNvPr id="2" name="Group 1">
            <a:extLst>
              <a:ext uri="{FF2B5EF4-FFF2-40B4-BE49-F238E27FC236}">
                <a16:creationId xmlns:a16="http://schemas.microsoft.com/office/drawing/2014/main" id="{BD03B2BD-E99E-40EF-A577-A968C6951BFD}"/>
              </a:ext>
            </a:extLst>
          </p:cNvPr>
          <p:cNvGrpSpPr/>
          <p:nvPr/>
        </p:nvGrpSpPr>
        <p:grpSpPr>
          <a:xfrm>
            <a:off x="5932678" y="1828379"/>
            <a:ext cx="5739513" cy="717660"/>
            <a:chOff x="6098508" y="1940774"/>
            <a:chExt cx="5739513" cy="717660"/>
          </a:xfrm>
        </p:grpSpPr>
        <p:sp>
          <p:nvSpPr>
            <p:cNvPr id="463" name="Rectangle 462">
              <a:extLst>
                <a:ext uri="{FF2B5EF4-FFF2-40B4-BE49-F238E27FC236}">
                  <a16:creationId xmlns:a16="http://schemas.microsoft.com/office/drawing/2014/main" id="{EF911DAB-5BEE-4A7B-ACA5-9EA1D97FF660}"/>
                </a:ext>
              </a:extLst>
            </p:cNvPr>
            <p:cNvSpPr/>
            <p:nvPr/>
          </p:nvSpPr>
          <p:spPr>
            <a:xfrm>
              <a:off x="6098508" y="1940774"/>
              <a:ext cx="5739513" cy="265176"/>
            </a:xfrm>
            <a:prstGeom prst="rect">
              <a:avLst/>
            </a:prstGeom>
            <a:solidFill>
              <a:srgbClr val="FFFFFF"/>
            </a:solidFill>
            <a:ln w="25400" cap="flat" cmpd="sng" algn="ctr">
              <a:solidFill>
                <a:srgbClr val="0078D7"/>
              </a:solidFill>
              <a:prstDash val="solid"/>
            </a:ln>
            <a:effectLst/>
          </p:spPr>
          <p:txBody>
            <a:bodyPr lIns="91440" tIns="45720" bIns="4572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Azure Security Center – </a:t>
              </a:r>
              <a:r>
                <a:rPr kumimoji="0" lang="en-US" sz="900" b="0"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Cross Platform Threat Protection and Threat Detection</a:t>
              </a:r>
            </a:p>
          </p:txBody>
        </p:sp>
        <p:sp>
          <p:nvSpPr>
            <p:cNvPr id="464" name="Rectangle 463">
              <a:hlinkClick r:id="rId14" tooltip="Microsoft protects Azure customers against DDoS attacks using the same global scale ntework defenses as we do our own online properties such as XBOX, Office 365, and Bing"/>
              <a:extLst>
                <a:ext uri="{FF2B5EF4-FFF2-40B4-BE49-F238E27FC236}">
                  <a16:creationId xmlns:a16="http://schemas.microsoft.com/office/drawing/2014/main" id="{01A8AD31-549E-4E56-9696-9FB8A5EBD86B}"/>
                </a:ext>
              </a:extLst>
            </p:cNvPr>
            <p:cNvSpPr/>
            <p:nvPr/>
          </p:nvSpPr>
          <p:spPr>
            <a:xfrm>
              <a:off x="10345948" y="2131427"/>
              <a:ext cx="1492073" cy="527007"/>
            </a:xfrm>
            <a:prstGeom prst="rect">
              <a:avLst/>
            </a:prstGeom>
            <a:solidFill>
              <a:srgbClr val="FFFFFF"/>
            </a:solidFill>
            <a:ln w="25400" cap="flat" cmpd="sng" algn="ctr">
              <a:solidFill>
                <a:srgbClr val="0078D7"/>
              </a:solidFill>
              <a:prstDash val="solid"/>
            </a:ln>
            <a:effectLst/>
          </p:spPr>
          <p:txBody>
            <a:bodyPr lIns="91440" tIns="18288" bIns="4572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900" b="1"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endParaRPr>
            </a:p>
          </p:txBody>
        </p:sp>
        <p:sp>
          <p:nvSpPr>
            <p:cNvPr id="465" name="Rectangle 464">
              <a:extLst>
                <a:ext uri="{FF2B5EF4-FFF2-40B4-BE49-F238E27FC236}">
                  <a16:creationId xmlns:a16="http://schemas.microsoft.com/office/drawing/2014/main" id="{1F2D8377-C57F-498A-B0AE-999FCD27DB1D}"/>
                </a:ext>
              </a:extLst>
            </p:cNvPr>
            <p:cNvSpPr/>
            <p:nvPr/>
          </p:nvSpPr>
          <p:spPr bwMode="auto">
            <a:xfrm>
              <a:off x="10307959" y="2079871"/>
              <a:ext cx="1517904" cy="11414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 name="Group 4">
            <a:extLst>
              <a:ext uri="{FF2B5EF4-FFF2-40B4-BE49-F238E27FC236}">
                <a16:creationId xmlns:a16="http://schemas.microsoft.com/office/drawing/2014/main" id="{F692FFE2-1288-4614-AB1A-6DDD4C3D999D}"/>
              </a:ext>
            </a:extLst>
          </p:cNvPr>
          <p:cNvGrpSpPr/>
          <p:nvPr/>
        </p:nvGrpSpPr>
        <p:grpSpPr>
          <a:xfrm>
            <a:off x="10271305" y="1888523"/>
            <a:ext cx="1326220" cy="607156"/>
            <a:chOff x="10437135" y="2000918"/>
            <a:chExt cx="1326220" cy="607156"/>
          </a:xfrm>
        </p:grpSpPr>
        <p:sp>
          <p:nvSpPr>
            <p:cNvPr id="466" name="Rectangle 465">
              <a:hlinkClick r:id="rId15" tooltip="Azure Key Vault enables you to encrypt keys and small secrets like passwords using keys stored in hardware security modules (HSMs)."/>
              <a:extLst>
                <a:ext uri="{FF2B5EF4-FFF2-40B4-BE49-F238E27FC236}">
                  <a16:creationId xmlns:a16="http://schemas.microsoft.com/office/drawing/2014/main" id="{4BE07128-3B5C-4D42-8A9D-032269E295E9}"/>
                </a:ext>
              </a:extLst>
            </p:cNvPr>
            <p:cNvSpPr/>
            <p:nvPr/>
          </p:nvSpPr>
          <p:spPr>
            <a:xfrm>
              <a:off x="10439297" y="2176161"/>
              <a:ext cx="1322029" cy="176612"/>
            </a:xfrm>
            <a:prstGeom prst="rect">
              <a:avLst/>
            </a:prstGeom>
            <a:solidFill>
              <a:srgbClr val="EAEAEA"/>
            </a:solidFill>
            <a:ln w="14224" cap="flat" cmpd="sng" algn="ctr">
              <a:solidFill>
                <a:srgbClr val="EAEAEA">
                  <a:lumMod val="90000"/>
                </a:srgbClr>
              </a:solidFill>
              <a:prstDash val="solid"/>
            </a:ln>
            <a:effectLst/>
          </p:spPr>
          <p:txBody>
            <a:bodyPr lIns="45720" rIns="4572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Just in Time VM Access</a:t>
              </a:r>
            </a:p>
          </p:txBody>
        </p:sp>
        <p:sp>
          <p:nvSpPr>
            <p:cNvPr id="467" name="Rectangle 466">
              <a:hlinkClick r:id="rId16"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A618057B-B1F4-49A9-B842-E397B3FC7172}"/>
                </a:ext>
              </a:extLst>
            </p:cNvPr>
            <p:cNvSpPr/>
            <p:nvPr/>
          </p:nvSpPr>
          <p:spPr>
            <a:xfrm>
              <a:off x="10437475" y="2000918"/>
              <a:ext cx="1325880" cy="176612"/>
            </a:xfrm>
            <a:prstGeom prst="rect">
              <a:avLst/>
            </a:prstGeom>
            <a:solidFill>
              <a:srgbClr val="FFFFFF"/>
            </a:solidFill>
            <a:ln w="14224" cap="flat" cmpd="sng" algn="ctr">
              <a:solidFill>
                <a:srgbClr val="EAEAEA">
                  <a:lumMod val="90000"/>
                </a:srgbClr>
              </a:solidFill>
              <a:prstDash val="solid"/>
            </a:ln>
            <a:effectLst/>
          </p:spPr>
          <p:txBody>
            <a:bodyPr lIns="45720" rIns="4572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800" b="0"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Configuration Hygiene</a:t>
              </a:r>
            </a:p>
          </p:txBody>
        </p:sp>
        <p:grpSp>
          <p:nvGrpSpPr>
            <p:cNvPr id="468" name="Group 467">
              <a:extLst>
                <a:ext uri="{FF2B5EF4-FFF2-40B4-BE49-F238E27FC236}">
                  <a16:creationId xmlns:a16="http://schemas.microsoft.com/office/drawing/2014/main" id="{058A6B5C-358B-499A-A3C8-4F896FF65617}"/>
                </a:ext>
              </a:extLst>
            </p:cNvPr>
            <p:cNvGrpSpPr/>
            <p:nvPr/>
          </p:nvGrpSpPr>
          <p:grpSpPr>
            <a:xfrm>
              <a:off x="10997136" y="2562355"/>
              <a:ext cx="188672" cy="45719"/>
              <a:chOff x="6660452" y="3094221"/>
              <a:chExt cx="188672" cy="45719"/>
            </a:xfrm>
          </p:grpSpPr>
          <p:sp>
            <p:nvSpPr>
              <p:cNvPr id="469" name="Oval 468">
                <a:extLst>
                  <a:ext uri="{FF2B5EF4-FFF2-40B4-BE49-F238E27FC236}">
                    <a16:creationId xmlns:a16="http://schemas.microsoft.com/office/drawing/2014/main" id="{575F3BE1-65CB-436F-AE77-2FA303FC74F6}"/>
                  </a:ext>
                </a:extLst>
              </p:cNvPr>
              <p:cNvSpPr/>
              <p:nvPr/>
            </p:nvSpPr>
            <p:spPr bwMode="auto">
              <a:xfrm>
                <a:off x="6660452" y="3094221"/>
                <a:ext cx="45720" cy="45719"/>
              </a:xfrm>
              <a:prstGeom prst="ellipse">
                <a:avLst/>
              </a:prstGeom>
              <a:solidFill>
                <a:srgbClr val="505050">
                  <a:lumMod val="65000"/>
                  <a:lumOff val="3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0" name="Oval 469">
                <a:extLst>
                  <a:ext uri="{FF2B5EF4-FFF2-40B4-BE49-F238E27FC236}">
                    <a16:creationId xmlns:a16="http://schemas.microsoft.com/office/drawing/2014/main" id="{16F165A4-16F6-4669-A092-D89CA096BA7C}"/>
                  </a:ext>
                </a:extLst>
              </p:cNvPr>
              <p:cNvSpPr/>
              <p:nvPr/>
            </p:nvSpPr>
            <p:spPr bwMode="auto">
              <a:xfrm>
                <a:off x="6731928" y="3094221"/>
                <a:ext cx="45720" cy="45719"/>
              </a:xfrm>
              <a:prstGeom prst="ellipse">
                <a:avLst/>
              </a:prstGeom>
              <a:solidFill>
                <a:srgbClr val="505050">
                  <a:lumMod val="65000"/>
                  <a:lumOff val="3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1" name="Oval 470">
                <a:extLst>
                  <a:ext uri="{FF2B5EF4-FFF2-40B4-BE49-F238E27FC236}">
                    <a16:creationId xmlns:a16="http://schemas.microsoft.com/office/drawing/2014/main" id="{F832858C-2E7A-43DD-81E0-625A504C9BE4}"/>
                  </a:ext>
                </a:extLst>
              </p:cNvPr>
              <p:cNvSpPr/>
              <p:nvPr/>
            </p:nvSpPr>
            <p:spPr bwMode="auto">
              <a:xfrm>
                <a:off x="6803404" y="3094221"/>
                <a:ext cx="45720" cy="45719"/>
              </a:xfrm>
              <a:prstGeom prst="ellipse">
                <a:avLst/>
              </a:prstGeom>
              <a:solidFill>
                <a:srgbClr val="505050">
                  <a:lumMod val="65000"/>
                  <a:lumOff val="3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74" name="Rectangle 473">
              <a:hlinkClick r:id="rId16"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99EF3D96-8E9C-4F07-8859-0E6F9F4B943E}"/>
                </a:ext>
              </a:extLst>
            </p:cNvPr>
            <p:cNvSpPr/>
            <p:nvPr/>
          </p:nvSpPr>
          <p:spPr>
            <a:xfrm>
              <a:off x="10437135" y="2350362"/>
              <a:ext cx="1325880" cy="173592"/>
            </a:xfrm>
            <a:prstGeom prst="rect">
              <a:avLst/>
            </a:prstGeom>
            <a:solidFill>
              <a:srgbClr val="FFFFFF"/>
            </a:solidFill>
            <a:ln w="14224" cap="flat" cmpd="sng" algn="ctr">
              <a:solidFill>
                <a:srgbClr val="EAEAEA">
                  <a:lumMod val="90000"/>
                </a:srgbClr>
              </a:solidFill>
              <a:prstDash val="solid"/>
            </a:ln>
            <a:effectLst/>
          </p:spPr>
          <p:txBody>
            <a:bodyPr lIns="45720" rIns="4572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800" b="0"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Adaptive App Control</a:t>
              </a:r>
            </a:p>
          </p:txBody>
        </p:sp>
      </p:grpSp>
      <p:sp>
        <p:nvSpPr>
          <p:cNvPr id="232" name="Rectangle 231">
            <a:hlinkClick r:id="rId17" tooltip="System Center Configuration Manager + Intune provide management of Windows, Mac OS X devices, and mobile devices running Android, iOS, and Windows. "/>
            <a:extLst>
              <a:ext uri="{FF2B5EF4-FFF2-40B4-BE49-F238E27FC236}">
                <a16:creationId xmlns:a16="http://schemas.microsoft.com/office/drawing/2014/main" id="{08D6BB05-920B-44A2-BBF7-27D35A522C76}"/>
              </a:ext>
            </a:extLst>
          </p:cNvPr>
          <p:cNvSpPr/>
          <p:nvPr/>
        </p:nvSpPr>
        <p:spPr>
          <a:xfrm>
            <a:off x="5502033" y="5729538"/>
            <a:ext cx="6217866"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Compliance Manager</a:t>
            </a:r>
          </a:p>
        </p:txBody>
      </p:sp>
      <p:sp>
        <p:nvSpPr>
          <p:cNvPr id="202" name="Rectangle 201">
            <a:extLst>
              <a:ext uri="{FF2B5EF4-FFF2-40B4-BE49-F238E27FC236}">
                <a16:creationId xmlns:a16="http://schemas.microsoft.com/office/drawing/2014/main" id="{07F8C643-4441-4464-A916-4D68BC63C494}"/>
              </a:ext>
            </a:extLst>
          </p:cNvPr>
          <p:cNvSpPr/>
          <p:nvPr/>
        </p:nvSpPr>
        <p:spPr bwMode="auto">
          <a:xfrm>
            <a:off x="8946478" y="4747036"/>
            <a:ext cx="1009319" cy="57448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Included with Azure (VMs/etc.)</a:t>
            </a:r>
          </a:p>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Premium Security Feature</a:t>
            </a:r>
          </a:p>
        </p:txBody>
      </p:sp>
      <p:grpSp>
        <p:nvGrpSpPr>
          <p:cNvPr id="257" name="Group 256">
            <a:extLst>
              <a:ext uri="{FF2B5EF4-FFF2-40B4-BE49-F238E27FC236}">
                <a16:creationId xmlns:a16="http://schemas.microsoft.com/office/drawing/2014/main" id="{88D45BB5-BC1B-4F82-AE1E-835039A62779}"/>
              </a:ext>
            </a:extLst>
          </p:cNvPr>
          <p:cNvGrpSpPr/>
          <p:nvPr/>
        </p:nvGrpSpPr>
        <p:grpSpPr>
          <a:xfrm>
            <a:off x="10121156" y="2582182"/>
            <a:ext cx="1507613" cy="2626000"/>
            <a:chOff x="6646548" y="3493510"/>
            <a:chExt cx="1507613" cy="2626000"/>
          </a:xfrm>
        </p:grpSpPr>
        <p:sp>
          <p:nvSpPr>
            <p:cNvPr id="258" name="Rectangle 257">
              <a:hlinkClick r:id="rId18"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69467A62-2419-4D96-9EAD-84F0A6045EFE}"/>
                </a:ext>
              </a:extLst>
            </p:cNvPr>
            <p:cNvSpPr/>
            <p:nvPr/>
          </p:nvSpPr>
          <p:spPr>
            <a:xfrm>
              <a:off x="6824319" y="3771046"/>
              <a:ext cx="1328356" cy="219445"/>
            </a:xfrm>
            <a:prstGeom prst="rect">
              <a:avLst/>
            </a:prstGeom>
            <a:solidFill>
              <a:srgbClr val="EAEAEA"/>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Azure Key Vault</a:t>
              </a:r>
            </a:p>
          </p:txBody>
        </p:sp>
        <p:pic>
          <p:nvPicPr>
            <p:cNvPr id="259" name="Picture 258">
              <a:extLst>
                <a:ext uri="{FF2B5EF4-FFF2-40B4-BE49-F238E27FC236}">
                  <a16:creationId xmlns:a16="http://schemas.microsoft.com/office/drawing/2014/main" id="{881BAF44-F15B-4844-B31B-1082A7F760C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260" name="Rectangle 259">
              <a:hlinkClick r:id="rId20" tooltip="A network security group (NSG) provides access control list (ACL) rules to allow or deny network traffic. Application security groups significantly simplify network security by grouping virtual machines and assigning policies to them (vs. explicit IPs). "/>
              <a:extLst>
                <a:ext uri="{FF2B5EF4-FFF2-40B4-BE49-F238E27FC236}">
                  <a16:creationId xmlns:a16="http://schemas.microsoft.com/office/drawing/2014/main" id="{7C535D72-AEBA-4E68-A3A7-957D8DB4DBBA}"/>
                </a:ext>
              </a:extLst>
            </p:cNvPr>
            <p:cNvSpPr/>
            <p:nvPr/>
          </p:nvSpPr>
          <p:spPr>
            <a:xfrm>
              <a:off x="6824319" y="4430016"/>
              <a:ext cx="1328356" cy="322253"/>
            </a:xfrm>
            <a:prstGeom prst="rect">
              <a:avLst/>
            </a:prstGeom>
            <a:solidFill>
              <a:srgbClr val="FFFFFF"/>
            </a:solidFill>
            <a:ln w="14224" cap="flat" cmpd="sng" algn="ctr">
              <a:solidFill>
                <a:srgbClr val="EAEAEA">
                  <a:lumMod val="90000"/>
                </a:srgbClr>
              </a:solidFill>
              <a:prstDash val="solid"/>
            </a:ln>
            <a:effectLst/>
          </p:spPr>
          <p:txBody>
            <a:bodyPr lIns="228600" rtlCol="0" anchor="ctr"/>
            <a:lstStyle/>
            <a:p>
              <a:pPr lvl="0">
                <a:defRPr/>
              </a:pPr>
              <a:r>
                <a:rPr lang="en-US" altLang="en-US" sz="750">
                  <a:gradFill>
                    <a:gsLst>
                      <a:gs pos="0">
                        <a:srgbClr val="0078D7"/>
                      </a:gs>
                      <a:gs pos="100000">
                        <a:srgbClr val="0078D7"/>
                      </a:gs>
                    </a:gsLst>
                    <a:lin ang="5400000" scaled="1"/>
                  </a:gradFill>
                  <a:latin typeface="Segoe UI" panose="020B0502040204020203" pitchFamily="34" charset="0"/>
                  <a:cs typeface="Segoe UI" panose="020B0502040204020203" pitchFamily="34" charset="0"/>
                </a:rPr>
                <a:t>Application &amp; Network Security Groups</a:t>
              </a:r>
            </a:p>
          </p:txBody>
        </p:sp>
        <p:sp>
          <p:nvSpPr>
            <p:cNvPr id="261" name="Rectangle 260">
              <a:hlinkClick r:id="rId21"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D4E695D5-C877-490E-ADC1-AE7A9599C06F}"/>
                </a:ext>
              </a:extLst>
            </p:cNvPr>
            <p:cNvSpPr/>
            <p:nvPr/>
          </p:nvSpPr>
          <p:spPr>
            <a:xfrm>
              <a:off x="6824319" y="3990703"/>
              <a:ext cx="1328356" cy="219445"/>
            </a:xfrm>
            <a:prstGeom prst="rect">
              <a:avLst/>
            </a:prstGeom>
            <a:solidFill>
              <a:srgbClr val="FFFFFF"/>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Azure WAF</a:t>
              </a:r>
            </a:p>
          </p:txBody>
        </p:sp>
        <p:pic>
          <p:nvPicPr>
            <p:cNvPr id="262" name="Picture 261" descr="A picture containing text&#10;&#10;Description generated with high confidence">
              <a:extLst>
                <a:ext uri="{FF2B5EF4-FFF2-40B4-BE49-F238E27FC236}">
                  <a16:creationId xmlns:a16="http://schemas.microsoft.com/office/drawing/2014/main" id="{CE441E62-437E-40F8-A703-546C5F9AB183}"/>
                </a:ext>
              </a:extLst>
            </p:cNvPr>
            <p:cNvPicPr>
              <a:picLocks noChangeAspect="1"/>
            </p:cNvPicPr>
            <p:nvPr/>
          </p:nvPicPr>
          <p:blipFill rotWithShape="1">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263" name="Rectangle 262">
              <a:hlinkClick r:id="rId23"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476A5A27-FD39-4EF3-A36B-2B9E6C12462E}"/>
                </a:ext>
              </a:extLst>
            </p:cNvPr>
            <p:cNvSpPr/>
            <p:nvPr/>
          </p:nvSpPr>
          <p:spPr>
            <a:xfrm>
              <a:off x="6824319" y="4210360"/>
              <a:ext cx="1328356" cy="219445"/>
            </a:xfrm>
            <a:prstGeom prst="rect">
              <a:avLst/>
            </a:prstGeom>
            <a:solidFill>
              <a:srgbClr val="EAEAEA"/>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900" b="0"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Azure Antimalware</a:t>
              </a:r>
            </a:p>
          </p:txBody>
        </p:sp>
        <p:grpSp>
          <p:nvGrpSpPr>
            <p:cNvPr id="264" name="Group 263">
              <a:extLst>
                <a:ext uri="{FF2B5EF4-FFF2-40B4-BE49-F238E27FC236}">
                  <a16:creationId xmlns:a16="http://schemas.microsoft.com/office/drawing/2014/main" id="{F2E0B83E-2ADD-4930-B9D7-D6EA0F33D7CF}"/>
                </a:ext>
              </a:extLst>
            </p:cNvPr>
            <p:cNvGrpSpPr/>
            <p:nvPr/>
          </p:nvGrpSpPr>
          <p:grpSpPr>
            <a:xfrm>
              <a:off x="6870812" y="4246340"/>
              <a:ext cx="143785" cy="139115"/>
              <a:chOff x="7418198" y="4292156"/>
              <a:chExt cx="173353" cy="167723"/>
            </a:xfrm>
          </p:grpSpPr>
          <p:sp>
            <p:nvSpPr>
              <p:cNvPr id="387" name="Rectangle: Rounded Corners 386">
                <a:extLst>
                  <a:ext uri="{FF2B5EF4-FFF2-40B4-BE49-F238E27FC236}">
                    <a16:creationId xmlns:a16="http://schemas.microsoft.com/office/drawing/2014/main" id="{D9177E0B-BAC0-40FA-A591-A927CFEF053B}"/>
                  </a:ext>
                </a:extLst>
              </p:cNvPr>
              <p:cNvSpPr/>
              <p:nvPr/>
            </p:nvSpPr>
            <p:spPr>
              <a:xfrm>
                <a:off x="7418198" y="4292156"/>
                <a:ext cx="173353" cy="167723"/>
              </a:xfrm>
              <a:prstGeom prst="roundRect">
                <a:avLst/>
              </a:prstGeom>
              <a:solidFill>
                <a:srgbClr val="0079D6"/>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88" name="Picture 387">
                <a:extLst>
                  <a:ext uri="{FF2B5EF4-FFF2-40B4-BE49-F238E27FC236}">
                    <a16:creationId xmlns:a16="http://schemas.microsoft.com/office/drawing/2014/main" id="{DDD3578B-412C-43B0-B084-20CF3F298861}"/>
                  </a:ext>
                </a:extLst>
              </p:cNvPr>
              <p:cNvPicPr>
                <a:picLocks noChangeAspect="1"/>
              </p:cNvPicPr>
              <p:nvPr/>
            </p:nvPicPr>
            <p:blipFill>
              <a:blip r:embed="rId24">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265" name="Picture 264">
              <a:extLst>
                <a:ext uri="{FF2B5EF4-FFF2-40B4-BE49-F238E27FC236}">
                  <a16:creationId xmlns:a16="http://schemas.microsoft.com/office/drawing/2014/main" id="{FE0CCF5E-8282-446C-A1FD-B23DF894C19F}"/>
                </a:ext>
              </a:extLst>
            </p:cNvPr>
            <p:cNvPicPr>
              <a:picLocks noChangeAspect="1"/>
            </p:cNvPicPr>
            <p:nvPr/>
          </p:nvPicPr>
          <p:blipFill>
            <a:blip r:embed="rId25">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266" name="Rectangle 265">
              <a:hlinkClick r:id="rId26" tooltip="In additional to encryption of all disks in the Azure fabric, you can also encrypt storage blobs, Windows VM disks, and Linux VM Disks"/>
              <a:extLst>
                <a:ext uri="{FF2B5EF4-FFF2-40B4-BE49-F238E27FC236}">
                  <a16:creationId xmlns:a16="http://schemas.microsoft.com/office/drawing/2014/main" id="{F8B43817-863B-4F7D-A415-45C5D453B797}"/>
                </a:ext>
              </a:extLst>
            </p:cNvPr>
            <p:cNvSpPr/>
            <p:nvPr/>
          </p:nvSpPr>
          <p:spPr>
            <a:xfrm>
              <a:off x="6825805" y="5049853"/>
              <a:ext cx="1328356" cy="356616"/>
            </a:xfrm>
            <a:prstGeom prst="rect">
              <a:avLst/>
            </a:prstGeom>
            <a:solidFill>
              <a:srgbClr val="FFFFFF"/>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900" b="0"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Disk &amp; Storage Encryption</a:t>
              </a:r>
            </a:p>
          </p:txBody>
        </p:sp>
        <p:sp>
          <p:nvSpPr>
            <p:cNvPr id="267" name="Rectangle 266">
              <a:hlinkClick r:id="rId27"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70891498-EFA7-4DE7-9D56-D7BB7AD15107}"/>
                </a:ext>
              </a:extLst>
            </p:cNvPr>
            <p:cNvSpPr/>
            <p:nvPr/>
          </p:nvSpPr>
          <p:spPr>
            <a:xfrm>
              <a:off x="6823845" y="5701414"/>
              <a:ext cx="1328356" cy="329001"/>
            </a:xfrm>
            <a:prstGeom prst="rect">
              <a:avLst/>
            </a:prstGeom>
            <a:solidFill>
              <a:srgbClr val="FFFFFF"/>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900" b="0"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DDoS attack </a:t>
              </a:r>
              <a:r>
                <a:rPr kumimoji="0" lang="en-US" altLang="en-US" sz="900" b="0" i="0" u="none" strike="noStrike" kern="0" cap="none" spc="0" normalizeH="0" baseline="0" noProof="0" err="1">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Mitigation</a:t>
              </a:r>
              <a:r>
                <a:rPr kumimoji="0" lang="en-US" altLang="en-US" sz="900" b="0" i="0" u="none" strike="noStrike" kern="0" cap="none" spc="0" normalizeH="0" baseline="0" noProof="0" err="1">
                  <a:ln>
                    <a:noFill/>
                  </a:ln>
                  <a:solidFill>
                    <a:srgbClr val="505050"/>
                  </a:solidFill>
                  <a:effectLst/>
                  <a:uLnTx/>
                  <a:uFillTx/>
                  <a:latin typeface="Segoe UI"/>
                  <a:ea typeface="+mn-ea"/>
                  <a:cs typeface="Segoe UI" panose="020B0502040204020203" pitchFamily="34" charset="0"/>
                </a:rPr>
                <a:t>+Monitor</a:t>
              </a:r>
              <a:endParaRPr kumimoji="0" lang="en-US" altLang="en-US" sz="900" b="0" i="0" u="none" strike="noStrike" kern="0" cap="none" spc="0" normalizeH="0" baseline="0" noProof="0">
                <a:ln>
                  <a:noFill/>
                </a:ln>
                <a:solidFill>
                  <a:srgbClr val="505050"/>
                </a:solidFill>
                <a:effectLst/>
                <a:highlight>
                  <a:srgbClr val="FFFF00"/>
                </a:highlight>
                <a:uLnTx/>
                <a:uFillTx/>
                <a:latin typeface="Segoe UI"/>
                <a:ea typeface="+mn-ea"/>
                <a:cs typeface="Segoe UI" panose="020B0502040204020203" pitchFamily="34" charset="0"/>
              </a:endParaRPr>
            </a:p>
          </p:txBody>
        </p:sp>
        <p:sp>
          <p:nvSpPr>
            <p:cNvPr id="268" name="Rectangle 267">
              <a:hlinkClick r:id="rId28"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94B51AE2-0883-45A5-9C42-D224A789AC9E}"/>
                </a:ext>
              </a:extLst>
            </p:cNvPr>
            <p:cNvSpPr/>
            <p:nvPr/>
          </p:nvSpPr>
          <p:spPr>
            <a:xfrm>
              <a:off x="6824319" y="4750543"/>
              <a:ext cx="1328356" cy="301827"/>
            </a:xfrm>
            <a:prstGeom prst="rect">
              <a:avLst/>
            </a:prstGeom>
            <a:solidFill>
              <a:srgbClr val="EAEAEA"/>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900" b="0"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Backup &amp; Site Recovery</a:t>
              </a:r>
            </a:p>
          </p:txBody>
        </p:sp>
        <p:cxnSp>
          <p:nvCxnSpPr>
            <p:cNvPr id="269" name="Straight Connector 268">
              <a:extLst>
                <a:ext uri="{FF2B5EF4-FFF2-40B4-BE49-F238E27FC236}">
                  <a16:creationId xmlns:a16="http://schemas.microsoft.com/office/drawing/2014/main" id="{5BBD8115-3E58-4852-BCB0-5082809EFAFE}"/>
                </a:ext>
              </a:extLst>
            </p:cNvPr>
            <p:cNvCxnSpPr>
              <a:cxnSpLocks/>
              <a:stCxn id="265" idx="2"/>
            </p:cNvCxnSpPr>
            <p:nvPr/>
          </p:nvCxnSpPr>
          <p:spPr>
            <a:xfrm>
              <a:off x="6730153" y="3636847"/>
              <a:ext cx="0" cy="2454929"/>
            </a:xfrm>
            <a:prstGeom prst="line">
              <a:avLst/>
            </a:prstGeom>
            <a:noFill/>
            <a:ln w="19050" cap="flat" cmpd="sng" algn="ctr">
              <a:solidFill>
                <a:srgbClr val="0078D7"/>
              </a:solidFill>
              <a:prstDash val="solid"/>
              <a:headEnd type="none"/>
              <a:tailEnd type="none"/>
            </a:ln>
            <a:effectLst/>
          </p:spPr>
        </p:cxnSp>
        <p:pic>
          <p:nvPicPr>
            <p:cNvPr id="270" name="Picture 232" descr="Storage blob.png">
              <a:extLst>
                <a:ext uri="{FF2B5EF4-FFF2-40B4-BE49-F238E27FC236}">
                  <a16:creationId xmlns:a16="http://schemas.microsoft.com/office/drawing/2014/main" id="{84EB95D2-C973-43AF-88AD-D6249489169A}"/>
                </a:ext>
              </a:extLst>
            </p:cNvPr>
            <p:cNvPicPr>
              <a:picLocks noChangeAspect="1"/>
            </p:cNvPicPr>
            <p:nvPr/>
          </p:nvPicPr>
          <p:blipFill>
            <a:blip r:embed="rId29">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rgbClr val="FFFFFF"/>
            </a:solidFill>
            <a:ln w="9525">
              <a:noFill/>
              <a:miter lim="800000"/>
              <a:headEnd/>
              <a:tailEnd/>
            </a:ln>
          </p:spPr>
        </p:pic>
        <p:grpSp>
          <p:nvGrpSpPr>
            <p:cNvPr id="271" name="Group 270">
              <a:extLst>
                <a:ext uri="{FF2B5EF4-FFF2-40B4-BE49-F238E27FC236}">
                  <a16:creationId xmlns:a16="http://schemas.microsoft.com/office/drawing/2014/main" id="{42509043-6EAE-47FF-A855-C2846AAE9A38}"/>
                </a:ext>
              </a:extLst>
            </p:cNvPr>
            <p:cNvGrpSpPr/>
            <p:nvPr/>
          </p:nvGrpSpPr>
          <p:grpSpPr>
            <a:xfrm>
              <a:off x="7338348" y="6073791"/>
              <a:ext cx="188672" cy="45719"/>
              <a:chOff x="6660452" y="3094221"/>
              <a:chExt cx="188672" cy="45719"/>
            </a:xfrm>
          </p:grpSpPr>
          <p:sp>
            <p:nvSpPr>
              <p:cNvPr id="380" name="Oval 379">
                <a:extLst>
                  <a:ext uri="{FF2B5EF4-FFF2-40B4-BE49-F238E27FC236}">
                    <a16:creationId xmlns:a16="http://schemas.microsoft.com/office/drawing/2014/main" id="{0D8F625D-2531-4E81-AEB5-518FB23A1875}"/>
                  </a:ext>
                </a:extLst>
              </p:cNvPr>
              <p:cNvSpPr/>
              <p:nvPr/>
            </p:nvSpPr>
            <p:spPr bwMode="auto">
              <a:xfrm>
                <a:off x="6660452" y="3094221"/>
                <a:ext cx="45720" cy="45719"/>
              </a:xfrm>
              <a:prstGeom prst="ellipse">
                <a:avLst/>
              </a:prstGeom>
              <a:solidFill>
                <a:srgbClr val="505050">
                  <a:lumMod val="65000"/>
                  <a:lumOff val="3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1" name="Oval 380">
                <a:extLst>
                  <a:ext uri="{FF2B5EF4-FFF2-40B4-BE49-F238E27FC236}">
                    <a16:creationId xmlns:a16="http://schemas.microsoft.com/office/drawing/2014/main" id="{CE924208-D3E5-430B-A2F3-2D70CE649717}"/>
                  </a:ext>
                </a:extLst>
              </p:cNvPr>
              <p:cNvSpPr/>
              <p:nvPr/>
            </p:nvSpPr>
            <p:spPr bwMode="auto">
              <a:xfrm>
                <a:off x="6731928" y="3094221"/>
                <a:ext cx="45720" cy="45719"/>
              </a:xfrm>
              <a:prstGeom prst="ellipse">
                <a:avLst/>
              </a:prstGeom>
              <a:solidFill>
                <a:srgbClr val="505050">
                  <a:lumMod val="65000"/>
                  <a:lumOff val="3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2" name="Oval 381">
                <a:extLst>
                  <a:ext uri="{FF2B5EF4-FFF2-40B4-BE49-F238E27FC236}">
                    <a16:creationId xmlns:a16="http://schemas.microsoft.com/office/drawing/2014/main" id="{2BBA443B-8140-4BD1-B86D-323761C934F7}"/>
                  </a:ext>
                </a:extLst>
              </p:cNvPr>
              <p:cNvSpPr/>
              <p:nvPr/>
            </p:nvSpPr>
            <p:spPr bwMode="auto">
              <a:xfrm>
                <a:off x="6803404" y="3094221"/>
                <a:ext cx="45720" cy="45719"/>
              </a:xfrm>
              <a:prstGeom prst="ellipse">
                <a:avLst/>
              </a:prstGeom>
              <a:solidFill>
                <a:srgbClr val="505050">
                  <a:lumMod val="65000"/>
                  <a:lumOff val="3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272" name="Rectangle 271">
              <a:hlinkClick r:id="rId30"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60E663A0-F2FD-474C-9C6A-4EA72463386D}"/>
                </a:ext>
              </a:extLst>
            </p:cNvPr>
            <p:cNvSpPr/>
            <p:nvPr/>
          </p:nvSpPr>
          <p:spPr>
            <a:xfrm>
              <a:off x="6824319" y="3556287"/>
              <a:ext cx="1328356" cy="219445"/>
            </a:xfrm>
            <a:prstGeom prst="rect">
              <a:avLst/>
            </a:prstGeom>
            <a:solidFill>
              <a:srgbClr val="FFFFFF"/>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900" b="0" i="0" u="none" strike="noStrike" kern="0" cap="none" spc="0" normalizeH="0" baseline="0" noProof="0">
                  <a:ln>
                    <a:noFill/>
                  </a:ln>
                  <a:gradFill>
                    <a:gsLst>
                      <a:gs pos="0">
                        <a:srgbClr val="0078D7"/>
                      </a:gs>
                      <a:gs pos="100000">
                        <a:srgbClr val="0078D7"/>
                      </a:gs>
                    </a:gsLst>
                    <a:lin ang="5400000" scaled="1"/>
                  </a:gradFill>
                  <a:effectLst/>
                  <a:uLnTx/>
                  <a:uFillTx/>
                  <a:latin typeface="Segoe UI"/>
                  <a:ea typeface="+mn-ea"/>
                  <a:cs typeface="Segoe UI" panose="020B0502040204020203" pitchFamily="34" charset="0"/>
                </a:rPr>
                <a:t>Azure Policy</a:t>
              </a:r>
            </a:p>
          </p:txBody>
        </p:sp>
        <p:sp>
          <p:nvSpPr>
            <p:cNvPr id="273" name="Rectangle 272">
              <a:hlinkClick r:id="rId31"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8FCDFE86-ED09-4737-AA84-0CE80D39A7CD}"/>
                </a:ext>
              </a:extLst>
            </p:cNvPr>
            <p:cNvSpPr/>
            <p:nvPr/>
          </p:nvSpPr>
          <p:spPr>
            <a:xfrm>
              <a:off x="6824119" y="5406469"/>
              <a:ext cx="1328356" cy="299310"/>
            </a:xfrm>
            <a:prstGeom prst="rect">
              <a:avLst/>
            </a:prstGeom>
            <a:solidFill>
              <a:srgbClr val="EAEAEA"/>
            </a:solidFill>
            <a:ln w="14224" cap="flat" cmpd="sng" algn="ctr">
              <a:solidFill>
                <a:srgbClr val="EAEAEA">
                  <a:lumMod val="90000"/>
                </a:srgbClr>
              </a:solidFill>
              <a:prstDash val="solid"/>
            </a:ln>
            <a:effectLst/>
          </p:spPr>
          <p:txBody>
            <a:bodyPr lIns="228600" r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Confidential Computing</a:t>
              </a:r>
            </a:p>
          </p:txBody>
        </p:sp>
        <p:pic>
          <p:nvPicPr>
            <p:cNvPr id="274" name="Picture 273">
              <a:extLst>
                <a:ext uri="{FF2B5EF4-FFF2-40B4-BE49-F238E27FC236}">
                  <a16:creationId xmlns:a16="http://schemas.microsoft.com/office/drawing/2014/main" id="{600F6EB2-349A-4F1A-9B17-8CD0524501A2}"/>
                </a:ext>
              </a:extLst>
            </p:cNvPr>
            <p:cNvPicPr>
              <a:picLocks noChangeAspect="1"/>
            </p:cNvPicPr>
            <p:nvPr/>
          </p:nvPicPr>
          <p:blipFill>
            <a:blip r:embed="rId3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275" name="Picture 274">
              <a:extLst>
                <a:ext uri="{FF2B5EF4-FFF2-40B4-BE49-F238E27FC236}">
                  <a16:creationId xmlns:a16="http://schemas.microsoft.com/office/drawing/2014/main" id="{C637DFF8-67BF-4ECA-921B-44B737041EA7}"/>
                </a:ext>
              </a:extLst>
            </p:cNvPr>
            <p:cNvPicPr>
              <a:picLocks noChangeAspect="1"/>
            </p:cNvPicPr>
            <p:nvPr/>
          </p:nvPicPr>
          <p:blipFill>
            <a:blip r:embed="rId3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279" name="Picture 278">
              <a:extLst>
                <a:ext uri="{FF2B5EF4-FFF2-40B4-BE49-F238E27FC236}">
                  <a16:creationId xmlns:a16="http://schemas.microsoft.com/office/drawing/2014/main" id="{D9D3D747-F5E3-4777-B2C7-F727146D6918}"/>
                </a:ext>
              </a:extLst>
            </p:cNvPr>
            <p:cNvPicPr>
              <a:picLocks noChangeAspect="1"/>
            </p:cNvPicPr>
            <p:nvPr/>
          </p:nvPicPr>
          <p:blipFill>
            <a:blip r:embed="rId3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378" name="Picture 377">
              <a:extLst>
                <a:ext uri="{FF2B5EF4-FFF2-40B4-BE49-F238E27FC236}">
                  <a16:creationId xmlns:a16="http://schemas.microsoft.com/office/drawing/2014/main" id="{A34BB88A-86E0-470C-8E05-3CD289FA2DBF}"/>
                </a:ext>
              </a:extLst>
            </p:cNvPr>
            <p:cNvPicPr>
              <a:picLocks noChangeAspect="1"/>
            </p:cNvPicPr>
            <p:nvPr/>
          </p:nvPicPr>
          <p:blipFill>
            <a:blip r:embed="rId3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379" name="Picture 378">
              <a:extLst>
                <a:ext uri="{FF2B5EF4-FFF2-40B4-BE49-F238E27FC236}">
                  <a16:creationId xmlns:a16="http://schemas.microsoft.com/office/drawing/2014/main" id="{8D34D126-06F5-421D-98DF-DD38D9059E4D}"/>
                </a:ext>
              </a:extLst>
            </p:cNvPr>
            <p:cNvPicPr>
              <a:picLocks noChangeAspect="1"/>
            </p:cNvPicPr>
            <p:nvPr/>
          </p:nvPicPr>
          <p:blipFill>
            <a:blip r:embed="rId3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sp>
        <p:nvSpPr>
          <p:cNvPr id="389" name="Rectangle 388">
            <a:extLst>
              <a:ext uri="{FF2B5EF4-FFF2-40B4-BE49-F238E27FC236}">
                <a16:creationId xmlns:a16="http://schemas.microsoft.com/office/drawing/2014/main" id="{2E99A9A9-4B9A-4D0E-A949-E5FAFF57045C}"/>
              </a:ext>
            </a:extLst>
          </p:cNvPr>
          <p:cNvSpPr/>
          <p:nvPr/>
        </p:nvSpPr>
        <p:spPr bwMode="auto">
          <a:xfrm>
            <a:off x="7706562" y="2219840"/>
            <a:ext cx="524589" cy="1885687"/>
          </a:xfrm>
          <a:prstGeom prst="rect">
            <a:avLst/>
          </a:prstGeom>
          <a:solidFill>
            <a:srgbClr val="F5B80B">
              <a:alpha val="2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91440" rIns="4572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90" name="Rectangle 389">
            <a:extLst>
              <a:ext uri="{FF2B5EF4-FFF2-40B4-BE49-F238E27FC236}">
                <a16:creationId xmlns:a16="http://schemas.microsoft.com/office/drawing/2014/main" id="{6B03214A-A08B-4EB1-936A-17C678A56078}"/>
              </a:ext>
            </a:extLst>
          </p:cNvPr>
          <p:cNvSpPr/>
          <p:nvPr/>
        </p:nvSpPr>
        <p:spPr bwMode="auto">
          <a:xfrm>
            <a:off x="5515495" y="2211763"/>
            <a:ext cx="4197807" cy="923925"/>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391" name="Group 390">
            <a:extLst>
              <a:ext uri="{FF2B5EF4-FFF2-40B4-BE49-F238E27FC236}">
                <a16:creationId xmlns:a16="http://schemas.microsoft.com/office/drawing/2014/main" id="{C813321C-E529-4304-A6D1-FD54DC090537}"/>
              </a:ext>
            </a:extLst>
          </p:cNvPr>
          <p:cNvGrpSpPr/>
          <p:nvPr/>
        </p:nvGrpSpPr>
        <p:grpSpPr>
          <a:xfrm>
            <a:off x="6065041" y="2100467"/>
            <a:ext cx="3057775" cy="2042956"/>
            <a:chOff x="2614674" y="3027330"/>
            <a:chExt cx="3057775" cy="2042956"/>
          </a:xfrm>
        </p:grpSpPr>
        <p:cxnSp>
          <p:nvCxnSpPr>
            <p:cNvPr id="392" name="Straight Connector 391">
              <a:extLst>
                <a:ext uri="{FF2B5EF4-FFF2-40B4-BE49-F238E27FC236}">
                  <a16:creationId xmlns:a16="http://schemas.microsoft.com/office/drawing/2014/main" id="{1F50E703-CD5B-4DAF-ADFC-E851B8F431CE}"/>
                </a:ext>
              </a:extLst>
            </p:cNvPr>
            <p:cNvCxnSpPr>
              <a:cxnSpLocks/>
              <a:endCxn id="418" idx="2"/>
            </p:cNvCxnSpPr>
            <p:nvPr/>
          </p:nvCxnSpPr>
          <p:spPr>
            <a:xfrm flipH="1">
              <a:off x="3483099" y="3027330"/>
              <a:ext cx="2390" cy="20429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93" name="Group 392">
              <a:extLst>
                <a:ext uri="{FF2B5EF4-FFF2-40B4-BE49-F238E27FC236}">
                  <a16:creationId xmlns:a16="http://schemas.microsoft.com/office/drawing/2014/main" id="{623CBAD4-9BDB-4841-A42C-55134F1AF216}"/>
                </a:ext>
              </a:extLst>
            </p:cNvPr>
            <p:cNvGrpSpPr/>
            <p:nvPr/>
          </p:nvGrpSpPr>
          <p:grpSpPr>
            <a:xfrm>
              <a:off x="3263369" y="4932189"/>
              <a:ext cx="2409080" cy="100096"/>
              <a:chOff x="1121512" y="4577223"/>
              <a:chExt cx="2941905" cy="110522"/>
            </a:xfrm>
          </p:grpSpPr>
          <p:cxnSp>
            <p:nvCxnSpPr>
              <p:cNvPr id="462" name="Straight Connector 461">
                <a:extLst>
                  <a:ext uri="{FF2B5EF4-FFF2-40B4-BE49-F238E27FC236}">
                    <a16:creationId xmlns:a16="http://schemas.microsoft.com/office/drawing/2014/main" id="{5F9A0472-6F6C-454E-AF21-4ACAB342B317}"/>
                  </a:ext>
                </a:extLst>
              </p:cNvPr>
              <p:cNvCxnSpPr>
                <a:cxnSpLocks/>
              </p:cNvCxnSpPr>
              <p:nvPr/>
            </p:nvCxnSpPr>
            <p:spPr>
              <a:xfrm>
                <a:off x="1121512" y="4687745"/>
                <a:ext cx="2941905"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72" name="Straight Connector 471">
                <a:extLst>
                  <a:ext uri="{FF2B5EF4-FFF2-40B4-BE49-F238E27FC236}">
                    <a16:creationId xmlns:a16="http://schemas.microsoft.com/office/drawing/2014/main" id="{F87D0565-45FF-4B49-A480-30C3D5A6B64A}"/>
                  </a:ext>
                </a:extLst>
              </p:cNvPr>
              <p:cNvCxnSpPr>
                <a:cxnSpLocks/>
              </p:cNvCxnSpPr>
              <p:nvPr/>
            </p:nvCxnSpPr>
            <p:spPr>
              <a:xfrm>
                <a:off x="4063417" y="4590891"/>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76" name="Straight Connector 475">
                <a:extLst>
                  <a:ext uri="{FF2B5EF4-FFF2-40B4-BE49-F238E27FC236}">
                    <a16:creationId xmlns:a16="http://schemas.microsoft.com/office/drawing/2014/main" id="{700E2F46-A9F0-49E6-81C1-20C3FF44F72C}"/>
                  </a:ext>
                </a:extLst>
              </p:cNvPr>
              <p:cNvCxnSpPr>
                <a:cxnSpLocks/>
              </p:cNvCxnSpPr>
              <p:nvPr/>
            </p:nvCxnSpPr>
            <p:spPr>
              <a:xfrm>
                <a:off x="1125389" y="4585112"/>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78" name="Straight Connector 477">
                <a:extLst>
                  <a:ext uri="{FF2B5EF4-FFF2-40B4-BE49-F238E27FC236}">
                    <a16:creationId xmlns:a16="http://schemas.microsoft.com/office/drawing/2014/main" id="{3B9436C4-2F99-4E73-A29D-E7131753B5C1}"/>
                  </a:ext>
                </a:extLst>
              </p:cNvPr>
              <p:cNvCxnSpPr>
                <a:cxnSpLocks/>
              </p:cNvCxnSpPr>
              <p:nvPr/>
            </p:nvCxnSpPr>
            <p:spPr>
              <a:xfrm>
                <a:off x="1878817" y="45772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79" name="Straight Connector 478">
                <a:extLst>
                  <a:ext uri="{FF2B5EF4-FFF2-40B4-BE49-F238E27FC236}">
                    <a16:creationId xmlns:a16="http://schemas.microsoft.com/office/drawing/2014/main" id="{90F92113-8EBE-4DA8-A389-7B03129BBC2C}"/>
                  </a:ext>
                </a:extLst>
              </p:cNvPr>
              <p:cNvCxnSpPr>
                <a:cxnSpLocks/>
              </p:cNvCxnSpPr>
              <p:nvPr/>
            </p:nvCxnSpPr>
            <p:spPr>
              <a:xfrm>
                <a:off x="2645526" y="45836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418" name="Graphic 417">
              <a:extLst>
                <a:ext uri="{FF2B5EF4-FFF2-40B4-BE49-F238E27FC236}">
                  <a16:creationId xmlns:a16="http://schemas.microsoft.com/office/drawing/2014/main" id="{A98D881C-BF9B-49B6-A7BB-52B13C0297E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296121" y="4968297"/>
              <a:ext cx="373956" cy="101989"/>
            </a:xfrm>
            <a:prstGeom prst="rect">
              <a:avLst/>
            </a:prstGeom>
          </p:spPr>
        </p:pic>
        <p:pic>
          <p:nvPicPr>
            <p:cNvPr id="419" name="Graphic 418">
              <a:extLst>
                <a:ext uri="{FF2B5EF4-FFF2-40B4-BE49-F238E27FC236}">
                  <a16:creationId xmlns:a16="http://schemas.microsoft.com/office/drawing/2014/main" id="{145A3DCA-5E62-4898-98C2-B05DDEC861F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412268" y="3989053"/>
              <a:ext cx="155363" cy="144264"/>
            </a:xfrm>
            <a:prstGeom prst="rect">
              <a:avLst/>
            </a:prstGeom>
          </p:spPr>
        </p:pic>
        <p:cxnSp>
          <p:nvCxnSpPr>
            <p:cNvPr id="420" name="Straight Connector 419">
              <a:extLst>
                <a:ext uri="{FF2B5EF4-FFF2-40B4-BE49-F238E27FC236}">
                  <a16:creationId xmlns:a16="http://schemas.microsoft.com/office/drawing/2014/main" id="{E6C72557-FD3B-4B8E-BDDF-85F9F523F4D2}"/>
                </a:ext>
              </a:extLst>
            </p:cNvPr>
            <p:cNvCxnSpPr>
              <a:cxnSpLocks/>
            </p:cNvCxnSpPr>
            <p:nvPr/>
          </p:nvCxnSpPr>
          <p:spPr>
            <a:xfrm>
              <a:off x="2614674" y="3915841"/>
              <a:ext cx="1824456"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1" name="Straight Connector 420">
              <a:extLst>
                <a:ext uri="{FF2B5EF4-FFF2-40B4-BE49-F238E27FC236}">
                  <a16:creationId xmlns:a16="http://schemas.microsoft.com/office/drawing/2014/main" id="{5663B917-D942-41AC-89E8-BB2316ED3EA2}"/>
                </a:ext>
              </a:extLst>
            </p:cNvPr>
            <p:cNvCxnSpPr/>
            <p:nvPr/>
          </p:nvCxnSpPr>
          <p:spPr>
            <a:xfrm>
              <a:off x="4447393"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2" name="Straight Connector 421">
              <a:extLst>
                <a:ext uri="{FF2B5EF4-FFF2-40B4-BE49-F238E27FC236}">
                  <a16:creationId xmlns:a16="http://schemas.microsoft.com/office/drawing/2014/main" id="{F89864A4-FDD0-4CDB-BCAF-FDAA8AAA7608}"/>
                </a:ext>
              </a:extLst>
            </p:cNvPr>
            <p:cNvCxnSpPr/>
            <p:nvPr/>
          </p:nvCxnSpPr>
          <p:spPr>
            <a:xfrm>
              <a:off x="3857342"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423" name="Graphic 422">
              <a:extLst>
                <a:ext uri="{FF2B5EF4-FFF2-40B4-BE49-F238E27FC236}">
                  <a16:creationId xmlns:a16="http://schemas.microsoft.com/office/drawing/2014/main" id="{C38AA5C2-A159-4AB4-BDD5-052D89B1DABC}"/>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390454" y="3455968"/>
              <a:ext cx="179094" cy="97688"/>
            </a:xfrm>
            <a:prstGeom prst="rect">
              <a:avLst/>
            </a:prstGeom>
          </p:spPr>
        </p:pic>
        <p:pic>
          <p:nvPicPr>
            <p:cNvPr id="424" name="Graphic 423">
              <a:extLst>
                <a:ext uri="{FF2B5EF4-FFF2-40B4-BE49-F238E27FC236}">
                  <a16:creationId xmlns:a16="http://schemas.microsoft.com/office/drawing/2014/main" id="{1F71858D-0961-457F-B5BF-FC0790D2AF0C}"/>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394372" y="3853121"/>
              <a:ext cx="179094" cy="97688"/>
            </a:xfrm>
            <a:prstGeom prst="rect">
              <a:avLst/>
            </a:prstGeom>
          </p:spPr>
        </p:pic>
        <p:pic>
          <p:nvPicPr>
            <p:cNvPr id="425" name="Graphic 424">
              <a:extLst>
                <a:ext uri="{FF2B5EF4-FFF2-40B4-BE49-F238E27FC236}">
                  <a16:creationId xmlns:a16="http://schemas.microsoft.com/office/drawing/2014/main" id="{9D0D6B9A-E958-450B-8448-861C17EE02AA}"/>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394372" y="3083790"/>
              <a:ext cx="179094" cy="97688"/>
            </a:xfrm>
            <a:prstGeom prst="rect">
              <a:avLst/>
            </a:prstGeom>
          </p:spPr>
        </p:pic>
      </p:grpSp>
      <p:sp>
        <p:nvSpPr>
          <p:cNvPr id="480" name="Rectangle 479">
            <a:extLst>
              <a:ext uri="{FF2B5EF4-FFF2-40B4-BE49-F238E27FC236}">
                <a16:creationId xmlns:a16="http://schemas.microsoft.com/office/drawing/2014/main" id="{2C15DBB8-4C88-4FC1-B4CE-A18273E0CD74}"/>
              </a:ext>
            </a:extLst>
          </p:cNvPr>
          <p:cNvSpPr/>
          <p:nvPr/>
        </p:nvSpPr>
        <p:spPr bwMode="auto">
          <a:xfrm>
            <a:off x="6357763" y="3498531"/>
            <a:ext cx="314436" cy="184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5" name="Group 494">
            <a:extLst>
              <a:ext uri="{FF2B5EF4-FFF2-40B4-BE49-F238E27FC236}">
                <a16:creationId xmlns:a16="http://schemas.microsoft.com/office/drawing/2014/main" id="{E5E0BAD5-1309-44DC-A2B2-3D54A7F781C1}"/>
              </a:ext>
            </a:extLst>
          </p:cNvPr>
          <p:cNvGrpSpPr/>
          <p:nvPr/>
        </p:nvGrpSpPr>
        <p:grpSpPr>
          <a:xfrm>
            <a:off x="7816731" y="2620567"/>
            <a:ext cx="370338" cy="327772"/>
            <a:chOff x="4723767" y="3080378"/>
            <a:chExt cx="439858" cy="389301"/>
          </a:xfrm>
        </p:grpSpPr>
        <p:pic>
          <p:nvPicPr>
            <p:cNvPr id="496" name="Picture 495">
              <a:extLst>
                <a:ext uri="{FF2B5EF4-FFF2-40B4-BE49-F238E27FC236}">
                  <a16:creationId xmlns:a16="http://schemas.microsoft.com/office/drawing/2014/main" id="{FD7721AD-BD29-45D5-A193-D487818FE66F}"/>
                </a:ext>
              </a:extLst>
            </p:cNvPr>
            <p:cNvPicPr>
              <a:picLocks noChangeAspect="1"/>
            </p:cNvPicPr>
            <p:nvPr/>
          </p:nvPicPr>
          <p:blipFill rotWithShape="1">
            <a:blip r:embed="rId39"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497" name="Group 496">
              <a:extLst>
                <a:ext uri="{FF2B5EF4-FFF2-40B4-BE49-F238E27FC236}">
                  <a16:creationId xmlns:a16="http://schemas.microsoft.com/office/drawing/2014/main" id="{EDACD206-8490-433E-A925-4C4296BDF955}"/>
                </a:ext>
              </a:extLst>
            </p:cNvPr>
            <p:cNvGrpSpPr/>
            <p:nvPr/>
          </p:nvGrpSpPr>
          <p:grpSpPr>
            <a:xfrm>
              <a:off x="4723767" y="3080378"/>
              <a:ext cx="439858" cy="389301"/>
              <a:chOff x="3131835" y="4047725"/>
              <a:chExt cx="439858" cy="389301"/>
            </a:xfrm>
          </p:grpSpPr>
          <p:grpSp>
            <p:nvGrpSpPr>
              <p:cNvPr id="498" name="Group 497">
                <a:extLst>
                  <a:ext uri="{FF2B5EF4-FFF2-40B4-BE49-F238E27FC236}">
                    <a16:creationId xmlns:a16="http://schemas.microsoft.com/office/drawing/2014/main" id="{8BAD9C67-AD04-4A20-AB10-6545021D752D}"/>
                  </a:ext>
                </a:extLst>
              </p:cNvPr>
              <p:cNvGrpSpPr/>
              <p:nvPr/>
            </p:nvGrpSpPr>
            <p:grpSpPr>
              <a:xfrm>
                <a:off x="3131835" y="4047725"/>
                <a:ext cx="182560" cy="348911"/>
                <a:chOff x="2136298" y="4226790"/>
                <a:chExt cx="196678" cy="375893"/>
              </a:xfrm>
            </p:grpSpPr>
            <p:sp>
              <p:nvSpPr>
                <p:cNvPr id="502" name="Rectangle 501">
                  <a:extLst>
                    <a:ext uri="{FF2B5EF4-FFF2-40B4-BE49-F238E27FC236}">
                      <a16:creationId xmlns:a16="http://schemas.microsoft.com/office/drawing/2014/main" id="{52887111-C36A-496E-844C-072F7772115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3" name="server">
                  <a:extLst>
                    <a:ext uri="{FF2B5EF4-FFF2-40B4-BE49-F238E27FC236}">
                      <a16:creationId xmlns:a16="http://schemas.microsoft.com/office/drawing/2014/main" id="{DB7AC3B7-9832-41FA-AA40-5612962728B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499" name="Oval 498">
                <a:extLst>
                  <a:ext uri="{FF2B5EF4-FFF2-40B4-BE49-F238E27FC236}">
                    <a16:creationId xmlns:a16="http://schemas.microsoft.com/office/drawing/2014/main" id="{BFCC984B-5CCA-4D2C-989A-6B10BD4F1545}"/>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00" name="Picture 499">
                <a:extLst>
                  <a:ext uri="{FF2B5EF4-FFF2-40B4-BE49-F238E27FC236}">
                    <a16:creationId xmlns:a16="http://schemas.microsoft.com/office/drawing/2014/main" id="{C1929E50-09D8-48DE-B7BF-54C074CFC8C8}"/>
                  </a:ext>
                </a:extLst>
              </p:cNvPr>
              <p:cNvPicPr>
                <a:picLocks noChangeAspect="1"/>
              </p:cNvPicPr>
              <p:nvPr/>
            </p:nvPicPr>
            <p:blipFill rotWithShape="1">
              <a:blip r:embed="rId40"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01" name="Freeform 6">
                <a:extLst>
                  <a:ext uri="{FF2B5EF4-FFF2-40B4-BE49-F238E27FC236}">
                    <a16:creationId xmlns:a16="http://schemas.microsoft.com/office/drawing/2014/main" id="{8809B6EA-7791-4974-9D8E-2A85490219F0}"/>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04" name="Group 503">
            <a:extLst>
              <a:ext uri="{FF2B5EF4-FFF2-40B4-BE49-F238E27FC236}">
                <a16:creationId xmlns:a16="http://schemas.microsoft.com/office/drawing/2014/main" id="{43E1F88F-F073-4536-A210-7A5D87327A9A}"/>
              </a:ext>
            </a:extLst>
          </p:cNvPr>
          <p:cNvGrpSpPr/>
          <p:nvPr/>
        </p:nvGrpSpPr>
        <p:grpSpPr>
          <a:xfrm>
            <a:off x="7227587" y="2620567"/>
            <a:ext cx="370338" cy="327772"/>
            <a:chOff x="4723767" y="3080378"/>
            <a:chExt cx="439858" cy="389301"/>
          </a:xfrm>
        </p:grpSpPr>
        <p:pic>
          <p:nvPicPr>
            <p:cNvPr id="505" name="Picture 504">
              <a:extLst>
                <a:ext uri="{FF2B5EF4-FFF2-40B4-BE49-F238E27FC236}">
                  <a16:creationId xmlns:a16="http://schemas.microsoft.com/office/drawing/2014/main" id="{DE937633-2255-4F1D-9059-0FC656E45B5E}"/>
                </a:ext>
              </a:extLst>
            </p:cNvPr>
            <p:cNvPicPr>
              <a:picLocks noChangeAspect="1"/>
            </p:cNvPicPr>
            <p:nvPr/>
          </p:nvPicPr>
          <p:blipFill rotWithShape="1">
            <a:blip r:embed="rId39"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06" name="Group 505">
              <a:extLst>
                <a:ext uri="{FF2B5EF4-FFF2-40B4-BE49-F238E27FC236}">
                  <a16:creationId xmlns:a16="http://schemas.microsoft.com/office/drawing/2014/main" id="{DACDB8BF-6AE1-4136-B3A0-097D73748A18}"/>
                </a:ext>
              </a:extLst>
            </p:cNvPr>
            <p:cNvGrpSpPr/>
            <p:nvPr/>
          </p:nvGrpSpPr>
          <p:grpSpPr>
            <a:xfrm>
              <a:off x="4723767" y="3080378"/>
              <a:ext cx="439858" cy="389301"/>
              <a:chOff x="3131835" y="4047725"/>
              <a:chExt cx="439858" cy="389301"/>
            </a:xfrm>
          </p:grpSpPr>
          <p:grpSp>
            <p:nvGrpSpPr>
              <p:cNvPr id="507" name="Group 506">
                <a:extLst>
                  <a:ext uri="{FF2B5EF4-FFF2-40B4-BE49-F238E27FC236}">
                    <a16:creationId xmlns:a16="http://schemas.microsoft.com/office/drawing/2014/main" id="{48C95DC0-097B-496F-9093-CD245607E4DA}"/>
                  </a:ext>
                </a:extLst>
              </p:cNvPr>
              <p:cNvGrpSpPr/>
              <p:nvPr/>
            </p:nvGrpSpPr>
            <p:grpSpPr>
              <a:xfrm>
                <a:off x="3131835" y="4047725"/>
                <a:ext cx="182560" cy="348911"/>
                <a:chOff x="2136298" y="4226790"/>
                <a:chExt cx="196678" cy="375893"/>
              </a:xfrm>
            </p:grpSpPr>
            <p:sp>
              <p:nvSpPr>
                <p:cNvPr id="511" name="Rectangle 510">
                  <a:extLst>
                    <a:ext uri="{FF2B5EF4-FFF2-40B4-BE49-F238E27FC236}">
                      <a16:creationId xmlns:a16="http://schemas.microsoft.com/office/drawing/2014/main" id="{32C83D9A-49B5-4B4E-A132-55766DA51857}"/>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2" name="server">
                  <a:extLst>
                    <a:ext uri="{FF2B5EF4-FFF2-40B4-BE49-F238E27FC236}">
                      <a16:creationId xmlns:a16="http://schemas.microsoft.com/office/drawing/2014/main" id="{BC00B10E-1EF4-40BA-BDCC-2121123F8D86}"/>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08" name="Oval 507">
                <a:extLst>
                  <a:ext uri="{FF2B5EF4-FFF2-40B4-BE49-F238E27FC236}">
                    <a16:creationId xmlns:a16="http://schemas.microsoft.com/office/drawing/2014/main" id="{EC9AA684-65BF-4C73-AE5D-1E5201BAC2D9}"/>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09" name="Picture 508">
                <a:extLst>
                  <a:ext uri="{FF2B5EF4-FFF2-40B4-BE49-F238E27FC236}">
                    <a16:creationId xmlns:a16="http://schemas.microsoft.com/office/drawing/2014/main" id="{43212D8E-34F3-42FF-8354-238E400ED70C}"/>
                  </a:ext>
                </a:extLst>
              </p:cNvPr>
              <p:cNvPicPr>
                <a:picLocks noChangeAspect="1"/>
              </p:cNvPicPr>
              <p:nvPr/>
            </p:nvPicPr>
            <p:blipFill rotWithShape="1">
              <a:blip r:embed="rId40"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10" name="Freeform 6">
                <a:extLst>
                  <a:ext uri="{FF2B5EF4-FFF2-40B4-BE49-F238E27FC236}">
                    <a16:creationId xmlns:a16="http://schemas.microsoft.com/office/drawing/2014/main" id="{49725E13-786E-4EE2-A0F2-96C14D58AAC7}"/>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513" name="Rectangle 10">
            <a:extLst>
              <a:ext uri="{FF2B5EF4-FFF2-40B4-BE49-F238E27FC236}">
                <a16:creationId xmlns:a16="http://schemas.microsoft.com/office/drawing/2014/main" id="{13852F78-FC76-4B9D-AA81-1090DAAD055D}"/>
              </a:ext>
            </a:extLst>
          </p:cNvPr>
          <p:cNvSpPr/>
          <p:nvPr/>
        </p:nvSpPr>
        <p:spPr bwMode="auto">
          <a:xfrm>
            <a:off x="8463652" y="2146872"/>
            <a:ext cx="1375204" cy="184678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03C6C"/>
              </a:solidFill>
              <a:effectLst/>
              <a:uLnTx/>
              <a:uFillTx/>
              <a:latin typeface="Segoe UI"/>
              <a:ea typeface="Segoe UI" pitchFamily="34" charset="0"/>
              <a:cs typeface="Segoe UI" pitchFamily="34" charset="0"/>
            </a:endParaRPr>
          </a:p>
        </p:txBody>
      </p:sp>
      <p:sp>
        <p:nvSpPr>
          <p:cNvPr id="514" name="Rectangle 10">
            <a:extLst>
              <a:ext uri="{FF2B5EF4-FFF2-40B4-BE49-F238E27FC236}">
                <a16:creationId xmlns:a16="http://schemas.microsoft.com/office/drawing/2014/main" id="{4DE44BDF-F9B6-4554-8F9E-E0EB63C3095C}"/>
              </a:ext>
            </a:extLst>
          </p:cNvPr>
          <p:cNvSpPr/>
          <p:nvPr/>
        </p:nvSpPr>
        <p:spPr bwMode="auto">
          <a:xfrm rot="10800000">
            <a:off x="8277949" y="2147786"/>
            <a:ext cx="1518012" cy="1845947"/>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3192673 w 4107073"/>
              <a:gd name="connsiteY0" fmla="*/ 0 h 914400"/>
              <a:gd name="connsiteX1" fmla="*/ 4107073 w 4107073"/>
              <a:gd name="connsiteY1" fmla="*/ 0 h 914400"/>
              <a:gd name="connsiteX2" fmla="*/ 4107073 w 4107073"/>
              <a:gd name="connsiteY2" fmla="*/ 914400 h 914400"/>
              <a:gd name="connsiteX3" fmla="*/ 0 w 4107073"/>
              <a:gd name="connsiteY3" fmla="*/ 914400 h 914400"/>
              <a:gd name="connsiteX0" fmla="*/ 2243407 w 4107073"/>
              <a:gd name="connsiteY0" fmla="*/ 1404 h 914400"/>
              <a:gd name="connsiteX1" fmla="*/ 4107073 w 4107073"/>
              <a:gd name="connsiteY1" fmla="*/ 0 h 914400"/>
              <a:gd name="connsiteX2" fmla="*/ 4107073 w 4107073"/>
              <a:gd name="connsiteY2" fmla="*/ 914400 h 914400"/>
              <a:gd name="connsiteX3" fmla="*/ 0 w 4107073"/>
              <a:gd name="connsiteY3" fmla="*/ 914400 h 914400"/>
              <a:gd name="connsiteX0" fmla="*/ 2213109 w 4107073"/>
              <a:gd name="connsiteY0" fmla="*/ 0 h 918614"/>
              <a:gd name="connsiteX1" fmla="*/ 4107073 w 4107073"/>
              <a:gd name="connsiteY1" fmla="*/ 4214 h 918614"/>
              <a:gd name="connsiteX2" fmla="*/ 4107073 w 4107073"/>
              <a:gd name="connsiteY2" fmla="*/ 918614 h 918614"/>
              <a:gd name="connsiteX3" fmla="*/ 0 w 4107073"/>
              <a:gd name="connsiteY3" fmla="*/ 918614 h 918614"/>
              <a:gd name="connsiteX0" fmla="*/ 2213109 w 4107073"/>
              <a:gd name="connsiteY0" fmla="*/ 0 h 915805"/>
              <a:gd name="connsiteX1" fmla="*/ 4107073 w 4107073"/>
              <a:gd name="connsiteY1" fmla="*/ 1405 h 915805"/>
              <a:gd name="connsiteX2" fmla="*/ 4107073 w 4107073"/>
              <a:gd name="connsiteY2" fmla="*/ 915805 h 915805"/>
              <a:gd name="connsiteX3" fmla="*/ 0 w 4107073"/>
              <a:gd name="connsiteY3" fmla="*/ 915805 h 915805"/>
              <a:gd name="connsiteX0" fmla="*/ 2658011 w 4551975"/>
              <a:gd name="connsiteY0" fmla="*/ 0 h 915805"/>
              <a:gd name="connsiteX1" fmla="*/ 4551975 w 4551975"/>
              <a:gd name="connsiteY1" fmla="*/ 1405 h 915805"/>
              <a:gd name="connsiteX2" fmla="*/ 4551975 w 4551975"/>
              <a:gd name="connsiteY2" fmla="*/ 915805 h 915805"/>
              <a:gd name="connsiteX3" fmla="*/ 0 w 4551975"/>
              <a:gd name="connsiteY3" fmla="*/ 915805 h 915805"/>
              <a:gd name="connsiteX0" fmla="*/ 2185614 w 4551975"/>
              <a:gd name="connsiteY0" fmla="*/ 130 h 914400"/>
              <a:gd name="connsiteX1" fmla="*/ 4551975 w 4551975"/>
              <a:gd name="connsiteY1" fmla="*/ 0 h 914400"/>
              <a:gd name="connsiteX2" fmla="*/ 4551975 w 4551975"/>
              <a:gd name="connsiteY2" fmla="*/ 914400 h 914400"/>
              <a:gd name="connsiteX3" fmla="*/ 0 w 455197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551975" h="914400">
                <a:moveTo>
                  <a:pt x="2185614" y="130"/>
                </a:moveTo>
                <a:lnTo>
                  <a:pt x="4551975" y="0"/>
                </a:lnTo>
                <a:lnTo>
                  <a:pt x="4551975"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5" name="Rectangle 115">
            <a:extLst>
              <a:ext uri="{FF2B5EF4-FFF2-40B4-BE49-F238E27FC236}">
                <a16:creationId xmlns:a16="http://schemas.microsoft.com/office/drawing/2014/main" id="{03EF79C1-2643-45E1-A911-4E66673ACFBB}"/>
              </a:ext>
            </a:extLst>
          </p:cNvPr>
          <p:cNvSpPr/>
          <p:nvPr/>
        </p:nvSpPr>
        <p:spPr bwMode="auto">
          <a:xfrm>
            <a:off x="8280751" y="2864364"/>
            <a:ext cx="186624"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516" name="Rectangle 115">
            <a:extLst>
              <a:ext uri="{FF2B5EF4-FFF2-40B4-BE49-F238E27FC236}">
                <a16:creationId xmlns:a16="http://schemas.microsoft.com/office/drawing/2014/main" id="{1D8340A2-5820-4B61-8710-4C41767680D7}"/>
              </a:ext>
            </a:extLst>
          </p:cNvPr>
          <p:cNvSpPr/>
          <p:nvPr/>
        </p:nvSpPr>
        <p:spPr bwMode="auto">
          <a:xfrm flipH="1">
            <a:off x="8506692" y="2861990"/>
            <a:ext cx="1326116"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17" name="Graphic 516">
            <a:extLst>
              <a:ext uri="{FF2B5EF4-FFF2-40B4-BE49-F238E27FC236}">
                <a16:creationId xmlns:a16="http://schemas.microsoft.com/office/drawing/2014/main" id="{E465E2D0-04F1-4337-8191-C6363DBA8C1B}"/>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rot="16200000">
            <a:off x="9636461" y="2937795"/>
            <a:ext cx="373956" cy="101989"/>
          </a:xfrm>
          <a:prstGeom prst="rect">
            <a:avLst/>
          </a:prstGeom>
        </p:spPr>
      </p:pic>
      <p:grpSp>
        <p:nvGrpSpPr>
          <p:cNvPr id="518" name="Group 517">
            <a:extLst>
              <a:ext uri="{FF2B5EF4-FFF2-40B4-BE49-F238E27FC236}">
                <a16:creationId xmlns:a16="http://schemas.microsoft.com/office/drawing/2014/main" id="{B6FEC447-BF2A-4A64-825C-360EDDAC4D2E}"/>
              </a:ext>
            </a:extLst>
          </p:cNvPr>
          <p:cNvGrpSpPr/>
          <p:nvPr/>
        </p:nvGrpSpPr>
        <p:grpSpPr>
          <a:xfrm>
            <a:off x="8390666" y="2620567"/>
            <a:ext cx="370338" cy="327772"/>
            <a:chOff x="4723767" y="3080378"/>
            <a:chExt cx="439858" cy="389301"/>
          </a:xfrm>
        </p:grpSpPr>
        <p:pic>
          <p:nvPicPr>
            <p:cNvPr id="519" name="Picture 518">
              <a:extLst>
                <a:ext uri="{FF2B5EF4-FFF2-40B4-BE49-F238E27FC236}">
                  <a16:creationId xmlns:a16="http://schemas.microsoft.com/office/drawing/2014/main" id="{0DE57C01-2BB2-4D24-BB39-0CC0A8FC52C3}"/>
                </a:ext>
              </a:extLst>
            </p:cNvPr>
            <p:cNvPicPr>
              <a:picLocks noChangeAspect="1"/>
            </p:cNvPicPr>
            <p:nvPr/>
          </p:nvPicPr>
          <p:blipFill rotWithShape="1">
            <a:blip r:embed="rId39"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20" name="Group 519">
              <a:extLst>
                <a:ext uri="{FF2B5EF4-FFF2-40B4-BE49-F238E27FC236}">
                  <a16:creationId xmlns:a16="http://schemas.microsoft.com/office/drawing/2014/main" id="{2F3BFF44-E349-467B-B783-31EB7F619D0C}"/>
                </a:ext>
              </a:extLst>
            </p:cNvPr>
            <p:cNvGrpSpPr/>
            <p:nvPr/>
          </p:nvGrpSpPr>
          <p:grpSpPr>
            <a:xfrm>
              <a:off x="4723767" y="3080378"/>
              <a:ext cx="439858" cy="389301"/>
              <a:chOff x="3131835" y="4047725"/>
              <a:chExt cx="439858" cy="389301"/>
            </a:xfrm>
          </p:grpSpPr>
          <p:grpSp>
            <p:nvGrpSpPr>
              <p:cNvPr id="521" name="Group 520">
                <a:extLst>
                  <a:ext uri="{FF2B5EF4-FFF2-40B4-BE49-F238E27FC236}">
                    <a16:creationId xmlns:a16="http://schemas.microsoft.com/office/drawing/2014/main" id="{E989F92C-5FCF-44F8-AB2A-C5B6DD287B3F}"/>
                  </a:ext>
                </a:extLst>
              </p:cNvPr>
              <p:cNvGrpSpPr/>
              <p:nvPr/>
            </p:nvGrpSpPr>
            <p:grpSpPr>
              <a:xfrm>
                <a:off x="3131835" y="4047725"/>
                <a:ext cx="182560" cy="348911"/>
                <a:chOff x="2136298" y="4226790"/>
                <a:chExt cx="196678" cy="375893"/>
              </a:xfrm>
            </p:grpSpPr>
            <p:sp>
              <p:nvSpPr>
                <p:cNvPr id="525" name="Rectangle 524">
                  <a:extLst>
                    <a:ext uri="{FF2B5EF4-FFF2-40B4-BE49-F238E27FC236}">
                      <a16:creationId xmlns:a16="http://schemas.microsoft.com/office/drawing/2014/main" id="{783661AD-8FC6-4906-AB9F-7CA18DF16250}"/>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6" name="server">
                  <a:extLst>
                    <a:ext uri="{FF2B5EF4-FFF2-40B4-BE49-F238E27FC236}">
                      <a16:creationId xmlns:a16="http://schemas.microsoft.com/office/drawing/2014/main" id="{10B76403-48ED-477A-8974-8F932512BB7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22" name="Oval 521">
                <a:extLst>
                  <a:ext uri="{FF2B5EF4-FFF2-40B4-BE49-F238E27FC236}">
                    <a16:creationId xmlns:a16="http://schemas.microsoft.com/office/drawing/2014/main" id="{B5422B7B-2A4F-43EF-B95E-ABB6F75F54B8}"/>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23" name="Picture 522">
                <a:extLst>
                  <a:ext uri="{FF2B5EF4-FFF2-40B4-BE49-F238E27FC236}">
                    <a16:creationId xmlns:a16="http://schemas.microsoft.com/office/drawing/2014/main" id="{DF00F077-D3C1-4E91-80AF-3B7A9EE0B109}"/>
                  </a:ext>
                </a:extLst>
              </p:cNvPr>
              <p:cNvPicPr>
                <a:picLocks noChangeAspect="1"/>
              </p:cNvPicPr>
              <p:nvPr/>
            </p:nvPicPr>
            <p:blipFill rotWithShape="1">
              <a:blip r:embed="rId40"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24" name="Freeform 6">
                <a:extLst>
                  <a:ext uri="{FF2B5EF4-FFF2-40B4-BE49-F238E27FC236}">
                    <a16:creationId xmlns:a16="http://schemas.microsoft.com/office/drawing/2014/main" id="{C3EAF93B-FE7E-4751-BD3B-6F4315687F29}"/>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527" name="Rectangle 115">
            <a:extLst>
              <a:ext uri="{FF2B5EF4-FFF2-40B4-BE49-F238E27FC236}">
                <a16:creationId xmlns:a16="http://schemas.microsoft.com/office/drawing/2014/main" id="{C5724EA0-BE96-465A-95B4-2B062718D644}"/>
              </a:ext>
            </a:extLst>
          </p:cNvPr>
          <p:cNvSpPr/>
          <p:nvPr/>
        </p:nvSpPr>
        <p:spPr bwMode="auto">
          <a:xfrm>
            <a:off x="9623333" y="2146872"/>
            <a:ext cx="172138" cy="448687"/>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528" name="Rectangle 115">
            <a:extLst>
              <a:ext uri="{FF2B5EF4-FFF2-40B4-BE49-F238E27FC236}">
                <a16:creationId xmlns:a16="http://schemas.microsoft.com/office/drawing/2014/main" id="{6AD38C28-235E-4131-B1EB-209DF759A153}"/>
              </a:ext>
            </a:extLst>
          </p:cNvPr>
          <p:cNvSpPr/>
          <p:nvPr/>
        </p:nvSpPr>
        <p:spPr bwMode="auto">
          <a:xfrm flipV="1">
            <a:off x="9621672" y="2641865"/>
            <a:ext cx="217478" cy="15272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29" name="Graphic 528">
            <a:extLst>
              <a:ext uri="{FF2B5EF4-FFF2-40B4-BE49-F238E27FC236}">
                <a16:creationId xmlns:a16="http://schemas.microsoft.com/office/drawing/2014/main" id="{E25D0456-72E9-45BB-9A12-E4F4BD2B5F8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9741252" y="2690979"/>
            <a:ext cx="155363" cy="144264"/>
          </a:xfrm>
          <a:prstGeom prst="rect">
            <a:avLst/>
          </a:prstGeom>
        </p:spPr>
      </p:pic>
      <p:grpSp>
        <p:nvGrpSpPr>
          <p:cNvPr id="530" name="Group 529">
            <a:extLst>
              <a:ext uri="{FF2B5EF4-FFF2-40B4-BE49-F238E27FC236}">
                <a16:creationId xmlns:a16="http://schemas.microsoft.com/office/drawing/2014/main" id="{83AC6F6E-3FF5-4C11-888B-79C63AECC0F4}"/>
              </a:ext>
            </a:extLst>
          </p:cNvPr>
          <p:cNvGrpSpPr/>
          <p:nvPr/>
        </p:nvGrpSpPr>
        <p:grpSpPr>
          <a:xfrm>
            <a:off x="5930256" y="2296152"/>
            <a:ext cx="1164272" cy="187645"/>
            <a:chOff x="2479889" y="3223015"/>
            <a:chExt cx="1164272" cy="187645"/>
          </a:xfrm>
        </p:grpSpPr>
        <p:sp>
          <p:nvSpPr>
            <p:cNvPr id="531" name="Rectangle 530">
              <a:extLst>
                <a:ext uri="{FF2B5EF4-FFF2-40B4-BE49-F238E27FC236}">
                  <a16:creationId xmlns:a16="http://schemas.microsoft.com/office/drawing/2014/main" id="{ADA233C1-0C06-49BA-8509-21E88E172870}"/>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NGFW</a:t>
              </a:r>
            </a:p>
          </p:txBody>
        </p:sp>
        <p:pic>
          <p:nvPicPr>
            <p:cNvPr id="532" name="Graphic 531">
              <a:extLst>
                <a:ext uri="{FF2B5EF4-FFF2-40B4-BE49-F238E27FC236}">
                  <a16:creationId xmlns:a16="http://schemas.microsoft.com/office/drawing/2014/main" id="{473C22BE-F94E-432D-B5C8-D5E84124D287}"/>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408869" y="3241368"/>
              <a:ext cx="155363" cy="144264"/>
            </a:xfrm>
            <a:prstGeom prst="rect">
              <a:avLst/>
            </a:prstGeom>
          </p:spPr>
        </p:pic>
        <p:sp>
          <p:nvSpPr>
            <p:cNvPr id="533" name="Commitments_EC4D">
              <a:extLst>
                <a:ext uri="{FF2B5EF4-FFF2-40B4-BE49-F238E27FC236}">
                  <a16:creationId xmlns:a16="http://schemas.microsoft.com/office/drawing/2014/main" id="{0A8CA8A0-2333-42A6-A9E1-9A9E1D89C38F}"/>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pic>
        <p:nvPicPr>
          <p:cNvPr id="534" name="Graphic 533">
            <a:extLst>
              <a:ext uri="{FF2B5EF4-FFF2-40B4-BE49-F238E27FC236}">
                <a16:creationId xmlns:a16="http://schemas.microsoft.com/office/drawing/2014/main" id="{BE2C4B97-04C3-4BF3-AD54-B6CB5C72E598}"/>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9748292" y="2134117"/>
            <a:ext cx="155363" cy="144264"/>
          </a:xfrm>
          <a:prstGeom prst="rect">
            <a:avLst/>
          </a:prstGeom>
        </p:spPr>
      </p:pic>
      <p:grpSp>
        <p:nvGrpSpPr>
          <p:cNvPr id="535" name="Group 534">
            <a:extLst>
              <a:ext uri="{FF2B5EF4-FFF2-40B4-BE49-F238E27FC236}">
                <a16:creationId xmlns:a16="http://schemas.microsoft.com/office/drawing/2014/main" id="{7964DB0F-5722-4450-8A1A-5D28C24E8F79}"/>
              </a:ext>
            </a:extLst>
          </p:cNvPr>
          <p:cNvGrpSpPr/>
          <p:nvPr/>
        </p:nvGrpSpPr>
        <p:grpSpPr>
          <a:xfrm>
            <a:off x="5922824" y="2531453"/>
            <a:ext cx="833053" cy="527412"/>
            <a:chOff x="2144445" y="2968032"/>
            <a:chExt cx="879313" cy="527412"/>
          </a:xfrm>
        </p:grpSpPr>
        <p:sp>
          <p:nvSpPr>
            <p:cNvPr id="536" name="Rectangle 535">
              <a:extLst>
                <a:ext uri="{FF2B5EF4-FFF2-40B4-BE49-F238E27FC236}">
                  <a16:creationId xmlns:a16="http://schemas.microsoft.com/office/drawing/2014/main" id="{353F8936-B6E0-4ADE-B1D6-E1FB20681CF0}"/>
                </a:ext>
              </a:extLst>
            </p:cNvPr>
            <p:cNvSpPr/>
            <p:nvPr/>
          </p:nvSpPr>
          <p:spPr>
            <a:xfrm>
              <a:off x="2144445" y="3342645"/>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IPS</a:t>
              </a:r>
            </a:p>
          </p:txBody>
        </p:sp>
        <p:sp>
          <p:nvSpPr>
            <p:cNvPr id="537" name="Rectangle 536">
              <a:extLst>
                <a:ext uri="{FF2B5EF4-FFF2-40B4-BE49-F238E27FC236}">
                  <a16:creationId xmlns:a16="http://schemas.microsoft.com/office/drawing/2014/main" id="{E0025AA4-3867-464C-BFF1-AE77A51FE3CC}"/>
                </a:ext>
              </a:extLst>
            </p:cNvPr>
            <p:cNvSpPr/>
            <p:nvPr/>
          </p:nvSpPr>
          <p:spPr>
            <a:xfrm>
              <a:off x="2144446" y="296803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Edge DLP</a:t>
              </a:r>
            </a:p>
          </p:txBody>
        </p:sp>
        <p:sp>
          <p:nvSpPr>
            <p:cNvPr id="538" name="Rectangle 537">
              <a:extLst>
                <a:ext uri="{FF2B5EF4-FFF2-40B4-BE49-F238E27FC236}">
                  <a16:creationId xmlns:a16="http://schemas.microsoft.com/office/drawing/2014/main" id="{276D4682-066C-4BD8-89E6-08FBE58FBAEC}"/>
                </a:ext>
              </a:extLst>
            </p:cNvPr>
            <p:cNvSpPr/>
            <p:nvPr/>
          </p:nvSpPr>
          <p:spPr>
            <a:xfrm>
              <a:off x="2144446" y="315466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SSL Proxy</a:t>
              </a:r>
            </a:p>
          </p:txBody>
        </p:sp>
        <p:sp>
          <p:nvSpPr>
            <p:cNvPr id="539" name="Commitments_EC4D">
              <a:extLst>
                <a:ext uri="{FF2B5EF4-FFF2-40B4-BE49-F238E27FC236}">
                  <a16:creationId xmlns:a16="http://schemas.microsoft.com/office/drawing/2014/main" id="{81E91726-8578-4310-948B-6E58F3D9667A}"/>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40" name="Commitments_EC4D">
              <a:extLst>
                <a:ext uri="{FF2B5EF4-FFF2-40B4-BE49-F238E27FC236}">
                  <a16:creationId xmlns:a16="http://schemas.microsoft.com/office/drawing/2014/main" id="{04DCD99D-5B04-4CA3-B7C5-FA9D2B8DAD5E}"/>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41" name="Commitments_EC4D">
              <a:extLst>
                <a:ext uri="{FF2B5EF4-FFF2-40B4-BE49-F238E27FC236}">
                  <a16:creationId xmlns:a16="http://schemas.microsoft.com/office/drawing/2014/main" id="{F6F256D6-5E8D-454F-B578-FF6F49A3011F}"/>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543" name="Group 542">
            <a:extLst>
              <a:ext uri="{FF2B5EF4-FFF2-40B4-BE49-F238E27FC236}">
                <a16:creationId xmlns:a16="http://schemas.microsoft.com/office/drawing/2014/main" id="{90E36A1E-03D3-4440-B992-077C139F2799}"/>
              </a:ext>
            </a:extLst>
          </p:cNvPr>
          <p:cNvGrpSpPr/>
          <p:nvPr/>
        </p:nvGrpSpPr>
        <p:grpSpPr>
          <a:xfrm>
            <a:off x="7271819" y="3737187"/>
            <a:ext cx="370338" cy="327772"/>
            <a:chOff x="4723767" y="3080378"/>
            <a:chExt cx="439858" cy="389301"/>
          </a:xfrm>
        </p:grpSpPr>
        <p:pic>
          <p:nvPicPr>
            <p:cNvPr id="544" name="Picture 543">
              <a:extLst>
                <a:ext uri="{FF2B5EF4-FFF2-40B4-BE49-F238E27FC236}">
                  <a16:creationId xmlns:a16="http://schemas.microsoft.com/office/drawing/2014/main" id="{6FD7B508-88E0-4E9C-B4C8-48DDFDAA6007}"/>
                </a:ext>
              </a:extLst>
            </p:cNvPr>
            <p:cNvPicPr>
              <a:picLocks noChangeAspect="1"/>
            </p:cNvPicPr>
            <p:nvPr/>
          </p:nvPicPr>
          <p:blipFill rotWithShape="1">
            <a:blip r:embed="rId39"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45" name="Group 544">
              <a:extLst>
                <a:ext uri="{FF2B5EF4-FFF2-40B4-BE49-F238E27FC236}">
                  <a16:creationId xmlns:a16="http://schemas.microsoft.com/office/drawing/2014/main" id="{D3B5B08E-578B-48BA-8FDB-54FB1BD6CB34}"/>
                </a:ext>
              </a:extLst>
            </p:cNvPr>
            <p:cNvGrpSpPr/>
            <p:nvPr/>
          </p:nvGrpSpPr>
          <p:grpSpPr>
            <a:xfrm>
              <a:off x="4723767" y="3080378"/>
              <a:ext cx="439858" cy="389301"/>
              <a:chOff x="3131835" y="4047725"/>
              <a:chExt cx="439858" cy="389301"/>
            </a:xfrm>
          </p:grpSpPr>
          <p:grpSp>
            <p:nvGrpSpPr>
              <p:cNvPr id="546" name="Group 545">
                <a:extLst>
                  <a:ext uri="{FF2B5EF4-FFF2-40B4-BE49-F238E27FC236}">
                    <a16:creationId xmlns:a16="http://schemas.microsoft.com/office/drawing/2014/main" id="{69DDB1A3-6991-44C5-9A8A-B6D91C8C6EEF}"/>
                  </a:ext>
                </a:extLst>
              </p:cNvPr>
              <p:cNvGrpSpPr/>
              <p:nvPr/>
            </p:nvGrpSpPr>
            <p:grpSpPr>
              <a:xfrm>
                <a:off x="3131835" y="4047725"/>
                <a:ext cx="182560" cy="348911"/>
                <a:chOff x="2136298" y="4226790"/>
                <a:chExt cx="196678" cy="375893"/>
              </a:xfrm>
            </p:grpSpPr>
            <p:sp>
              <p:nvSpPr>
                <p:cNvPr id="550" name="Rectangle 549">
                  <a:extLst>
                    <a:ext uri="{FF2B5EF4-FFF2-40B4-BE49-F238E27FC236}">
                      <a16:creationId xmlns:a16="http://schemas.microsoft.com/office/drawing/2014/main" id="{1559D827-799F-4FBE-901B-761E6AC33B43}"/>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1" name="server">
                  <a:extLst>
                    <a:ext uri="{FF2B5EF4-FFF2-40B4-BE49-F238E27FC236}">
                      <a16:creationId xmlns:a16="http://schemas.microsoft.com/office/drawing/2014/main" id="{94B73239-AA3A-4665-B39B-B900CE4388D9}"/>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47" name="Oval 546">
                <a:extLst>
                  <a:ext uri="{FF2B5EF4-FFF2-40B4-BE49-F238E27FC236}">
                    <a16:creationId xmlns:a16="http://schemas.microsoft.com/office/drawing/2014/main" id="{BB061162-3880-4E35-A420-322A42BA6739}"/>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8" name="Picture 547">
                <a:extLst>
                  <a:ext uri="{FF2B5EF4-FFF2-40B4-BE49-F238E27FC236}">
                    <a16:creationId xmlns:a16="http://schemas.microsoft.com/office/drawing/2014/main" id="{1C1261D1-4994-4689-A86D-0BB8722296EF}"/>
                  </a:ext>
                </a:extLst>
              </p:cNvPr>
              <p:cNvPicPr>
                <a:picLocks noChangeAspect="1"/>
              </p:cNvPicPr>
              <p:nvPr/>
            </p:nvPicPr>
            <p:blipFill rotWithShape="1">
              <a:blip r:embed="rId40"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49" name="Freeform 6">
                <a:extLst>
                  <a:ext uri="{FF2B5EF4-FFF2-40B4-BE49-F238E27FC236}">
                    <a16:creationId xmlns:a16="http://schemas.microsoft.com/office/drawing/2014/main" id="{D9520728-1673-43AE-B615-B2C339E7E38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52" name="Group 551">
            <a:extLst>
              <a:ext uri="{FF2B5EF4-FFF2-40B4-BE49-F238E27FC236}">
                <a16:creationId xmlns:a16="http://schemas.microsoft.com/office/drawing/2014/main" id="{FA449AE1-9783-480B-883D-16E46AAA0872}"/>
              </a:ext>
            </a:extLst>
          </p:cNvPr>
          <p:cNvGrpSpPr/>
          <p:nvPr/>
        </p:nvGrpSpPr>
        <p:grpSpPr>
          <a:xfrm>
            <a:off x="7816731" y="3737187"/>
            <a:ext cx="370338" cy="327772"/>
            <a:chOff x="4723767" y="3080378"/>
            <a:chExt cx="439858" cy="389301"/>
          </a:xfrm>
        </p:grpSpPr>
        <p:pic>
          <p:nvPicPr>
            <p:cNvPr id="553" name="Picture 552">
              <a:extLst>
                <a:ext uri="{FF2B5EF4-FFF2-40B4-BE49-F238E27FC236}">
                  <a16:creationId xmlns:a16="http://schemas.microsoft.com/office/drawing/2014/main" id="{5DE6599A-3F70-4381-BE59-73D16A45DA5E}"/>
                </a:ext>
              </a:extLst>
            </p:cNvPr>
            <p:cNvPicPr>
              <a:picLocks noChangeAspect="1"/>
            </p:cNvPicPr>
            <p:nvPr/>
          </p:nvPicPr>
          <p:blipFill rotWithShape="1">
            <a:blip r:embed="rId39"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54" name="Group 553">
              <a:extLst>
                <a:ext uri="{FF2B5EF4-FFF2-40B4-BE49-F238E27FC236}">
                  <a16:creationId xmlns:a16="http://schemas.microsoft.com/office/drawing/2014/main" id="{9E8BBD3F-478A-4627-8746-0CBB2B02AD1B}"/>
                </a:ext>
              </a:extLst>
            </p:cNvPr>
            <p:cNvGrpSpPr/>
            <p:nvPr/>
          </p:nvGrpSpPr>
          <p:grpSpPr>
            <a:xfrm>
              <a:off x="4723767" y="3080378"/>
              <a:ext cx="439858" cy="389301"/>
              <a:chOff x="3131835" y="4047725"/>
              <a:chExt cx="439858" cy="389301"/>
            </a:xfrm>
          </p:grpSpPr>
          <p:grpSp>
            <p:nvGrpSpPr>
              <p:cNvPr id="555" name="Group 554">
                <a:extLst>
                  <a:ext uri="{FF2B5EF4-FFF2-40B4-BE49-F238E27FC236}">
                    <a16:creationId xmlns:a16="http://schemas.microsoft.com/office/drawing/2014/main" id="{5FF17AB5-F607-44C4-A6B3-BC0E503BB6C5}"/>
                  </a:ext>
                </a:extLst>
              </p:cNvPr>
              <p:cNvGrpSpPr/>
              <p:nvPr/>
            </p:nvGrpSpPr>
            <p:grpSpPr>
              <a:xfrm>
                <a:off x="3131835" y="4047725"/>
                <a:ext cx="182560" cy="348911"/>
                <a:chOff x="2136298" y="4226790"/>
                <a:chExt cx="196678" cy="375893"/>
              </a:xfrm>
            </p:grpSpPr>
            <p:sp>
              <p:nvSpPr>
                <p:cNvPr id="559" name="Rectangle 558">
                  <a:extLst>
                    <a:ext uri="{FF2B5EF4-FFF2-40B4-BE49-F238E27FC236}">
                      <a16:creationId xmlns:a16="http://schemas.microsoft.com/office/drawing/2014/main" id="{2EAA7DDA-3F99-4BF5-9CE4-BEC92DD183BE}"/>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0" name="server">
                  <a:extLst>
                    <a:ext uri="{FF2B5EF4-FFF2-40B4-BE49-F238E27FC236}">
                      <a16:creationId xmlns:a16="http://schemas.microsoft.com/office/drawing/2014/main" id="{EC9997FD-C707-48BE-A636-4805DE3A97A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56" name="Oval 555">
                <a:extLst>
                  <a:ext uri="{FF2B5EF4-FFF2-40B4-BE49-F238E27FC236}">
                    <a16:creationId xmlns:a16="http://schemas.microsoft.com/office/drawing/2014/main" id="{09E1A78B-21C0-4579-A28E-4EAA6376C21F}"/>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57" name="Picture 556">
                <a:extLst>
                  <a:ext uri="{FF2B5EF4-FFF2-40B4-BE49-F238E27FC236}">
                    <a16:creationId xmlns:a16="http://schemas.microsoft.com/office/drawing/2014/main" id="{28408009-E8E4-485E-AF46-E864696734F4}"/>
                  </a:ext>
                </a:extLst>
              </p:cNvPr>
              <p:cNvPicPr>
                <a:picLocks noChangeAspect="1"/>
              </p:cNvPicPr>
              <p:nvPr/>
            </p:nvPicPr>
            <p:blipFill rotWithShape="1">
              <a:blip r:embed="rId40"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58" name="Freeform 6">
                <a:extLst>
                  <a:ext uri="{FF2B5EF4-FFF2-40B4-BE49-F238E27FC236}">
                    <a16:creationId xmlns:a16="http://schemas.microsoft.com/office/drawing/2014/main" id="{D831FCDA-09EB-413F-ABA7-A23B6F68507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61" name="Group 560">
            <a:extLst>
              <a:ext uri="{FF2B5EF4-FFF2-40B4-BE49-F238E27FC236}">
                <a16:creationId xmlns:a16="http://schemas.microsoft.com/office/drawing/2014/main" id="{72FF441C-CDEB-4182-B65E-7E16EBE8C524}"/>
              </a:ext>
            </a:extLst>
          </p:cNvPr>
          <p:cNvGrpSpPr/>
          <p:nvPr/>
        </p:nvGrpSpPr>
        <p:grpSpPr>
          <a:xfrm>
            <a:off x="6578239" y="3672723"/>
            <a:ext cx="371764" cy="354262"/>
            <a:chOff x="775326" y="4265359"/>
            <a:chExt cx="420437" cy="400643"/>
          </a:xfrm>
        </p:grpSpPr>
        <p:grpSp>
          <p:nvGrpSpPr>
            <p:cNvPr id="562" name="Group 561">
              <a:extLst>
                <a:ext uri="{FF2B5EF4-FFF2-40B4-BE49-F238E27FC236}">
                  <a16:creationId xmlns:a16="http://schemas.microsoft.com/office/drawing/2014/main" id="{3783D4FC-B892-46C7-9944-F297A605C21C}"/>
                </a:ext>
              </a:extLst>
            </p:cNvPr>
            <p:cNvGrpSpPr/>
            <p:nvPr/>
          </p:nvGrpSpPr>
          <p:grpSpPr>
            <a:xfrm>
              <a:off x="812649" y="4265359"/>
              <a:ext cx="182560" cy="348911"/>
              <a:chOff x="2136298" y="4226790"/>
              <a:chExt cx="196678" cy="375893"/>
            </a:xfrm>
          </p:grpSpPr>
          <p:sp>
            <p:nvSpPr>
              <p:cNvPr id="567" name="Rectangle 566">
                <a:extLst>
                  <a:ext uri="{FF2B5EF4-FFF2-40B4-BE49-F238E27FC236}">
                    <a16:creationId xmlns:a16="http://schemas.microsoft.com/office/drawing/2014/main" id="{DE612BAA-947B-42A3-9A91-10FAEBC49E1E}"/>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8" name="server">
                <a:extLst>
                  <a:ext uri="{FF2B5EF4-FFF2-40B4-BE49-F238E27FC236}">
                    <a16:creationId xmlns:a16="http://schemas.microsoft.com/office/drawing/2014/main" id="{BA99C8D3-98B6-4D8C-8836-56414D2EBC6A}"/>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563" name="Group 562">
              <a:extLst>
                <a:ext uri="{FF2B5EF4-FFF2-40B4-BE49-F238E27FC236}">
                  <a16:creationId xmlns:a16="http://schemas.microsoft.com/office/drawing/2014/main" id="{DB1BD8C5-00E2-408A-AC63-430126476FE4}"/>
                </a:ext>
              </a:extLst>
            </p:cNvPr>
            <p:cNvGrpSpPr/>
            <p:nvPr/>
          </p:nvGrpSpPr>
          <p:grpSpPr>
            <a:xfrm>
              <a:off x="890810" y="4317091"/>
              <a:ext cx="182560" cy="348911"/>
              <a:chOff x="2136298" y="4226790"/>
              <a:chExt cx="196678" cy="375893"/>
            </a:xfrm>
          </p:grpSpPr>
          <p:sp>
            <p:nvSpPr>
              <p:cNvPr id="565" name="Rectangle 564">
                <a:extLst>
                  <a:ext uri="{FF2B5EF4-FFF2-40B4-BE49-F238E27FC236}">
                    <a16:creationId xmlns:a16="http://schemas.microsoft.com/office/drawing/2014/main" id="{BCBAA4D1-58AE-4BCD-AB34-8AF37589A243}"/>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6" name="server">
                <a:extLst>
                  <a:ext uri="{FF2B5EF4-FFF2-40B4-BE49-F238E27FC236}">
                    <a16:creationId xmlns:a16="http://schemas.microsoft.com/office/drawing/2014/main" id="{5052549C-968B-434D-9414-22066D9A9A1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64" name="TextBox 563">
              <a:extLst>
                <a:ext uri="{FF2B5EF4-FFF2-40B4-BE49-F238E27FC236}">
                  <a16:creationId xmlns:a16="http://schemas.microsoft.com/office/drawing/2014/main" id="{DAD64E12-6F65-44E9-8B81-54B36C3E579F}"/>
                </a:ext>
              </a:extLst>
            </p:cNvPr>
            <p:cNvSpPr txBox="1"/>
            <p:nvPr/>
          </p:nvSpPr>
          <p:spPr>
            <a:xfrm>
              <a:off x="775326" y="4350059"/>
              <a:ext cx="420437" cy="18466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90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VMs</a:t>
              </a:r>
            </a:p>
          </p:txBody>
        </p:sp>
      </p:grpSp>
      <p:grpSp>
        <p:nvGrpSpPr>
          <p:cNvPr id="569" name="Group 568">
            <a:extLst>
              <a:ext uri="{FF2B5EF4-FFF2-40B4-BE49-F238E27FC236}">
                <a16:creationId xmlns:a16="http://schemas.microsoft.com/office/drawing/2014/main" id="{6EDA2623-3519-4077-BC86-2E8A0CA578B4}"/>
              </a:ext>
            </a:extLst>
          </p:cNvPr>
          <p:cNvGrpSpPr/>
          <p:nvPr/>
        </p:nvGrpSpPr>
        <p:grpSpPr>
          <a:xfrm>
            <a:off x="9046110" y="3737187"/>
            <a:ext cx="370338" cy="327772"/>
            <a:chOff x="4723767" y="3080378"/>
            <a:chExt cx="439858" cy="389301"/>
          </a:xfrm>
        </p:grpSpPr>
        <p:pic>
          <p:nvPicPr>
            <p:cNvPr id="570" name="Picture 569">
              <a:extLst>
                <a:ext uri="{FF2B5EF4-FFF2-40B4-BE49-F238E27FC236}">
                  <a16:creationId xmlns:a16="http://schemas.microsoft.com/office/drawing/2014/main" id="{0F1742E7-2E9C-47DA-B6CB-E94D7967361F}"/>
                </a:ext>
              </a:extLst>
            </p:cNvPr>
            <p:cNvPicPr>
              <a:picLocks noChangeAspect="1"/>
            </p:cNvPicPr>
            <p:nvPr/>
          </p:nvPicPr>
          <p:blipFill rotWithShape="1">
            <a:blip r:embed="rId39"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71" name="Group 570">
              <a:extLst>
                <a:ext uri="{FF2B5EF4-FFF2-40B4-BE49-F238E27FC236}">
                  <a16:creationId xmlns:a16="http://schemas.microsoft.com/office/drawing/2014/main" id="{AEF7AC02-34FF-4BB0-8C1A-396FD1965124}"/>
                </a:ext>
              </a:extLst>
            </p:cNvPr>
            <p:cNvGrpSpPr/>
            <p:nvPr/>
          </p:nvGrpSpPr>
          <p:grpSpPr>
            <a:xfrm>
              <a:off x="4723767" y="3080378"/>
              <a:ext cx="439858" cy="389301"/>
              <a:chOff x="3131835" y="4047725"/>
              <a:chExt cx="439858" cy="389301"/>
            </a:xfrm>
          </p:grpSpPr>
          <p:grpSp>
            <p:nvGrpSpPr>
              <p:cNvPr id="572" name="Group 571">
                <a:extLst>
                  <a:ext uri="{FF2B5EF4-FFF2-40B4-BE49-F238E27FC236}">
                    <a16:creationId xmlns:a16="http://schemas.microsoft.com/office/drawing/2014/main" id="{385CFBE9-16F9-46AC-B5B0-946FF4209DCD}"/>
                  </a:ext>
                </a:extLst>
              </p:cNvPr>
              <p:cNvGrpSpPr/>
              <p:nvPr/>
            </p:nvGrpSpPr>
            <p:grpSpPr>
              <a:xfrm>
                <a:off x="3131835" y="4047725"/>
                <a:ext cx="182560" cy="348911"/>
                <a:chOff x="2136298" y="4226790"/>
                <a:chExt cx="196678" cy="375893"/>
              </a:xfrm>
            </p:grpSpPr>
            <p:sp>
              <p:nvSpPr>
                <p:cNvPr id="576" name="Rectangle 575">
                  <a:extLst>
                    <a:ext uri="{FF2B5EF4-FFF2-40B4-BE49-F238E27FC236}">
                      <a16:creationId xmlns:a16="http://schemas.microsoft.com/office/drawing/2014/main" id="{18148AE0-8DA4-4227-9758-753B157D3683}"/>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7" name="server">
                  <a:extLst>
                    <a:ext uri="{FF2B5EF4-FFF2-40B4-BE49-F238E27FC236}">
                      <a16:creationId xmlns:a16="http://schemas.microsoft.com/office/drawing/2014/main" id="{17E0DC15-B7BC-4D29-A91C-4A3AC6806197}"/>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73" name="Oval 572">
                <a:extLst>
                  <a:ext uri="{FF2B5EF4-FFF2-40B4-BE49-F238E27FC236}">
                    <a16:creationId xmlns:a16="http://schemas.microsoft.com/office/drawing/2014/main" id="{EB19A1B8-F5F1-4D7D-9ABB-23D67884ACD1}"/>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74" name="Picture 573">
                <a:extLst>
                  <a:ext uri="{FF2B5EF4-FFF2-40B4-BE49-F238E27FC236}">
                    <a16:creationId xmlns:a16="http://schemas.microsoft.com/office/drawing/2014/main" id="{0E9E6DC2-B63B-4FF3-B159-EF3080B501E4}"/>
                  </a:ext>
                </a:extLst>
              </p:cNvPr>
              <p:cNvPicPr>
                <a:picLocks noChangeAspect="1"/>
              </p:cNvPicPr>
              <p:nvPr/>
            </p:nvPicPr>
            <p:blipFill rotWithShape="1">
              <a:blip r:embed="rId40"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75" name="Freeform 6">
                <a:extLst>
                  <a:ext uri="{FF2B5EF4-FFF2-40B4-BE49-F238E27FC236}">
                    <a16:creationId xmlns:a16="http://schemas.microsoft.com/office/drawing/2014/main" id="{13045AA0-FCD9-4EE5-A1EE-3D816EAE5B58}"/>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78" name="Group 577">
            <a:extLst>
              <a:ext uri="{FF2B5EF4-FFF2-40B4-BE49-F238E27FC236}">
                <a16:creationId xmlns:a16="http://schemas.microsoft.com/office/drawing/2014/main" id="{5D531475-4849-4383-932F-4DF93047E82F}"/>
              </a:ext>
            </a:extLst>
          </p:cNvPr>
          <p:cNvGrpSpPr/>
          <p:nvPr/>
        </p:nvGrpSpPr>
        <p:grpSpPr>
          <a:xfrm>
            <a:off x="5921282" y="2833205"/>
            <a:ext cx="3652987" cy="993458"/>
            <a:chOff x="2424101" y="3587892"/>
            <a:chExt cx="3652987" cy="993458"/>
          </a:xfrm>
        </p:grpSpPr>
        <p:sp>
          <p:nvSpPr>
            <p:cNvPr id="579" name="Oval 578">
              <a:extLst>
                <a:ext uri="{FF2B5EF4-FFF2-40B4-BE49-F238E27FC236}">
                  <a16:creationId xmlns:a16="http://schemas.microsoft.com/office/drawing/2014/main" id="{A2A4E4FC-1A80-41F7-BA23-31065D06CFEF}"/>
                </a:ext>
              </a:extLst>
            </p:cNvPr>
            <p:cNvSpPr/>
            <p:nvPr/>
          </p:nvSpPr>
          <p:spPr>
            <a:xfrm>
              <a:off x="4832898" y="3587892"/>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80" name="Straight Connector 579">
              <a:extLst>
                <a:ext uri="{FF2B5EF4-FFF2-40B4-BE49-F238E27FC236}">
                  <a16:creationId xmlns:a16="http://schemas.microsoft.com/office/drawing/2014/main" id="{D0FE5B4F-9F79-42CF-85EF-2E6368652603}"/>
                </a:ext>
              </a:extLst>
            </p:cNvPr>
            <p:cNvCxnSpPr>
              <a:stCxn id="579" idx="4"/>
            </p:cNvCxnSpPr>
            <p:nvPr/>
          </p:nvCxnSpPr>
          <p:spPr>
            <a:xfrm>
              <a:off x="4882949" y="3691715"/>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581" name="Group 580">
              <a:extLst>
                <a:ext uri="{FF2B5EF4-FFF2-40B4-BE49-F238E27FC236}">
                  <a16:creationId xmlns:a16="http://schemas.microsoft.com/office/drawing/2014/main" id="{0CB8D726-CB63-438A-A158-370A9D44475A}"/>
                </a:ext>
              </a:extLst>
            </p:cNvPr>
            <p:cNvGrpSpPr/>
            <p:nvPr/>
          </p:nvGrpSpPr>
          <p:grpSpPr>
            <a:xfrm>
              <a:off x="2424101" y="3587892"/>
              <a:ext cx="3652987" cy="993458"/>
              <a:chOff x="2563059" y="3796338"/>
              <a:chExt cx="3652987" cy="993458"/>
            </a:xfrm>
          </p:grpSpPr>
          <p:grpSp>
            <p:nvGrpSpPr>
              <p:cNvPr id="582" name="Group 581">
                <a:extLst>
                  <a:ext uri="{FF2B5EF4-FFF2-40B4-BE49-F238E27FC236}">
                    <a16:creationId xmlns:a16="http://schemas.microsoft.com/office/drawing/2014/main" id="{BAEF68A1-35E8-4CAF-AFA5-55A966DB8656}"/>
                  </a:ext>
                </a:extLst>
              </p:cNvPr>
              <p:cNvGrpSpPr/>
              <p:nvPr/>
            </p:nvGrpSpPr>
            <p:grpSpPr>
              <a:xfrm>
                <a:off x="2563059" y="3796338"/>
                <a:ext cx="3652987" cy="993458"/>
                <a:chOff x="2563059" y="3796338"/>
                <a:chExt cx="3652987" cy="993458"/>
              </a:xfrm>
            </p:grpSpPr>
            <p:grpSp>
              <p:nvGrpSpPr>
                <p:cNvPr id="584" name="Group 583">
                  <a:extLst>
                    <a:ext uri="{FF2B5EF4-FFF2-40B4-BE49-F238E27FC236}">
                      <a16:creationId xmlns:a16="http://schemas.microsoft.com/office/drawing/2014/main" id="{5058C86E-DF57-4D8F-8DBD-7E8C6B30E2E5}"/>
                    </a:ext>
                  </a:extLst>
                </p:cNvPr>
                <p:cNvGrpSpPr/>
                <p:nvPr/>
              </p:nvGrpSpPr>
              <p:grpSpPr>
                <a:xfrm>
                  <a:off x="3799325" y="3796338"/>
                  <a:ext cx="100102" cy="725117"/>
                  <a:chOff x="3799325" y="3796338"/>
                  <a:chExt cx="100102" cy="725117"/>
                </a:xfrm>
              </p:grpSpPr>
              <p:sp>
                <p:nvSpPr>
                  <p:cNvPr id="598" name="Oval 597">
                    <a:extLst>
                      <a:ext uri="{FF2B5EF4-FFF2-40B4-BE49-F238E27FC236}">
                        <a16:creationId xmlns:a16="http://schemas.microsoft.com/office/drawing/2014/main" id="{C7A67413-F10B-4356-897C-B1E0CB281106}"/>
                      </a:ext>
                    </a:extLst>
                  </p:cNvPr>
                  <p:cNvSpPr/>
                  <p:nvPr/>
                </p:nvSpPr>
                <p:spPr>
                  <a:xfrm>
                    <a:off x="3799325" y="3796338"/>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9" name="Straight Connector 598">
                    <a:extLst>
                      <a:ext uri="{FF2B5EF4-FFF2-40B4-BE49-F238E27FC236}">
                        <a16:creationId xmlns:a16="http://schemas.microsoft.com/office/drawing/2014/main" id="{27D4DECB-3192-423F-A620-13B8EEE9800A}"/>
                      </a:ext>
                    </a:extLst>
                  </p:cNvPr>
                  <p:cNvCxnSpPr>
                    <a:stCxn id="598" idx="4"/>
                  </p:cNvCxnSpPr>
                  <p:nvPr/>
                </p:nvCxnSpPr>
                <p:spPr>
                  <a:xfrm>
                    <a:off x="3849376" y="3900161"/>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5" name="Group 584">
                  <a:extLst>
                    <a:ext uri="{FF2B5EF4-FFF2-40B4-BE49-F238E27FC236}">
                      <a16:creationId xmlns:a16="http://schemas.microsoft.com/office/drawing/2014/main" id="{F30494A0-1875-4EAD-82C4-2F44E85B330B}"/>
                    </a:ext>
                  </a:extLst>
                </p:cNvPr>
                <p:cNvGrpSpPr/>
                <p:nvPr/>
              </p:nvGrpSpPr>
              <p:grpSpPr>
                <a:xfrm>
                  <a:off x="4389139" y="3798841"/>
                  <a:ext cx="100102" cy="725117"/>
                  <a:chOff x="4389139" y="3798841"/>
                  <a:chExt cx="100102" cy="725117"/>
                </a:xfrm>
              </p:grpSpPr>
              <p:sp>
                <p:nvSpPr>
                  <p:cNvPr id="596" name="Oval 595">
                    <a:extLst>
                      <a:ext uri="{FF2B5EF4-FFF2-40B4-BE49-F238E27FC236}">
                        <a16:creationId xmlns:a16="http://schemas.microsoft.com/office/drawing/2014/main" id="{14DAA50D-8C8D-4C72-A1A4-329B79F1EC52}"/>
                      </a:ext>
                    </a:extLst>
                  </p:cNvPr>
                  <p:cNvSpPr/>
                  <p:nvPr/>
                </p:nvSpPr>
                <p:spPr>
                  <a:xfrm>
                    <a:off x="4389139" y="379884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7" name="Straight Connector 596">
                    <a:extLst>
                      <a:ext uri="{FF2B5EF4-FFF2-40B4-BE49-F238E27FC236}">
                        <a16:creationId xmlns:a16="http://schemas.microsoft.com/office/drawing/2014/main" id="{C749F96C-9BE8-461E-A9A7-54F97EFD00C4}"/>
                      </a:ext>
                    </a:extLst>
                  </p:cNvPr>
                  <p:cNvCxnSpPr>
                    <a:stCxn id="596" idx="4"/>
                  </p:cNvCxnSpPr>
                  <p:nvPr/>
                </p:nvCxnSpPr>
                <p:spPr>
                  <a:xfrm>
                    <a:off x="4439190" y="3902664"/>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6" name="Group 585">
                  <a:extLst>
                    <a:ext uri="{FF2B5EF4-FFF2-40B4-BE49-F238E27FC236}">
                      <a16:creationId xmlns:a16="http://schemas.microsoft.com/office/drawing/2014/main" id="{5226192B-2BDB-4121-A881-830429B61115}"/>
                    </a:ext>
                  </a:extLst>
                </p:cNvPr>
                <p:cNvGrpSpPr/>
                <p:nvPr/>
              </p:nvGrpSpPr>
              <p:grpSpPr>
                <a:xfrm rot="10800000">
                  <a:off x="5781843" y="4449444"/>
                  <a:ext cx="100102" cy="336066"/>
                  <a:chOff x="6456257" y="3245643"/>
                  <a:chExt cx="100102" cy="336066"/>
                </a:xfrm>
              </p:grpSpPr>
              <p:sp>
                <p:nvSpPr>
                  <p:cNvPr id="594" name="Oval 593">
                    <a:extLst>
                      <a:ext uri="{FF2B5EF4-FFF2-40B4-BE49-F238E27FC236}">
                        <a16:creationId xmlns:a16="http://schemas.microsoft.com/office/drawing/2014/main" id="{9B39FBBF-4B0C-46BD-890E-5C2B5BE8F46E}"/>
                      </a:ext>
                    </a:extLst>
                  </p:cNvPr>
                  <p:cNvSpPr/>
                  <p:nvPr/>
                </p:nvSpPr>
                <p:spPr>
                  <a:xfrm>
                    <a:off x="6456257" y="3245643"/>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5" name="Straight Connector 594">
                    <a:extLst>
                      <a:ext uri="{FF2B5EF4-FFF2-40B4-BE49-F238E27FC236}">
                        <a16:creationId xmlns:a16="http://schemas.microsoft.com/office/drawing/2014/main" id="{3B82DE00-19DB-4B00-98FA-6299D571A159}"/>
                      </a:ext>
                    </a:extLst>
                  </p:cNvPr>
                  <p:cNvCxnSpPr>
                    <a:stCxn id="594" idx="4"/>
                  </p:cNvCxnSpPr>
                  <p:nvPr/>
                </p:nvCxnSpPr>
                <p:spPr>
                  <a:xfrm rot="10800000" flipV="1">
                    <a:off x="6506308" y="3349466"/>
                    <a:ext cx="0" cy="23224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7" name="Group 586">
                  <a:extLst>
                    <a:ext uri="{FF2B5EF4-FFF2-40B4-BE49-F238E27FC236}">
                      <a16:creationId xmlns:a16="http://schemas.microsoft.com/office/drawing/2014/main" id="{189E18FE-6432-414B-8E59-45FD3A59821D}"/>
                    </a:ext>
                  </a:extLst>
                </p:cNvPr>
                <p:cNvGrpSpPr/>
                <p:nvPr/>
              </p:nvGrpSpPr>
              <p:grpSpPr>
                <a:xfrm rot="10800000">
                  <a:off x="4554260" y="4375982"/>
                  <a:ext cx="100102" cy="413814"/>
                  <a:chOff x="6281336" y="3258181"/>
                  <a:chExt cx="100102" cy="413814"/>
                </a:xfrm>
              </p:grpSpPr>
              <p:sp>
                <p:nvSpPr>
                  <p:cNvPr id="592" name="Oval 591">
                    <a:extLst>
                      <a:ext uri="{FF2B5EF4-FFF2-40B4-BE49-F238E27FC236}">
                        <a16:creationId xmlns:a16="http://schemas.microsoft.com/office/drawing/2014/main" id="{B1B2187B-A4B7-4BCA-8A66-3A40A49138D5}"/>
                      </a:ext>
                    </a:extLst>
                  </p:cNvPr>
                  <p:cNvSpPr/>
                  <p:nvPr/>
                </p:nvSpPr>
                <p:spPr>
                  <a:xfrm>
                    <a:off x="6281336" y="325818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3" name="Straight Connector 592">
                    <a:extLst>
                      <a:ext uri="{FF2B5EF4-FFF2-40B4-BE49-F238E27FC236}">
                        <a16:creationId xmlns:a16="http://schemas.microsoft.com/office/drawing/2014/main" id="{3A4D8AD5-0CF2-41E0-B4B2-4546840CE33B}"/>
                      </a:ext>
                    </a:extLst>
                  </p:cNvPr>
                  <p:cNvCxnSpPr>
                    <a:cxnSpLocks/>
                    <a:stCxn id="592" idx="4"/>
                  </p:cNvCxnSpPr>
                  <p:nvPr/>
                </p:nvCxnSpPr>
                <p:spPr>
                  <a:xfrm rot="10800000" flipV="1">
                    <a:off x="6331387" y="3362004"/>
                    <a:ext cx="0" cy="309991"/>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8" name="Group 587">
                  <a:extLst>
                    <a:ext uri="{FF2B5EF4-FFF2-40B4-BE49-F238E27FC236}">
                      <a16:creationId xmlns:a16="http://schemas.microsoft.com/office/drawing/2014/main" id="{D11CEB37-4081-49B9-B320-9C1F03C1E487}"/>
                    </a:ext>
                  </a:extLst>
                </p:cNvPr>
                <p:cNvGrpSpPr/>
                <p:nvPr/>
              </p:nvGrpSpPr>
              <p:grpSpPr>
                <a:xfrm rot="10800000">
                  <a:off x="4009028" y="4385637"/>
                  <a:ext cx="100102" cy="402526"/>
                  <a:chOff x="4776146" y="3251204"/>
                  <a:chExt cx="100102" cy="402526"/>
                </a:xfrm>
              </p:grpSpPr>
              <p:sp>
                <p:nvSpPr>
                  <p:cNvPr id="590" name="Oval 589">
                    <a:extLst>
                      <a:ext uri="{FF2B5EF4-FFF2-40B4-BE49-F238E27FC236}">
                        <a16:creationId xmlns:a16="http://schemas.microsoft.com/office/drawing/2014/main" id="{73C5A954-A088-483B-AD3F-0B75BA547017}"/>
                      </a:ext>
                    </a:extLst>
                  </p:cNvPr>
                  <p:cNvSpPr/>
                  <p:nvPr/>
                </p:nvSpPr>
                <p:spPr>
                  <a:xfrm>
                    <a:off x="4776146" y="3251204"/>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1" name="Straight Connector 590">
                    <a:extLst>
                      <a:ext uri="{FF2B5EF4-FFF2-40B4-BE49-F238E27FC236}">
                        <a16:creationId xmlns:a16="http://schemas.microsoft.com/office/drawing/2014/main" id="{094F201D-B36A-4A59-96B7-7E0F5A41CE19}"/>
                      </a:ext>
                    </a:extLst>
                  </p:cNvPr>
                  <p:cNvCxnSpPr>
                    <a:cxnSpLocks/>
                    <a:stCxn id="590" idx="4"/>
                  </p:cNvCxnSpPr>
                  <p:nvPr/>
                </p:nvCxnSpPr>
                <p:spPr>
                  <a:xfrm rot="10800000" flipV="1">
                    <a:off x="4826197" y="3355027"/>
                    <a:ext cx="0" cy="29870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9" name="Rounded Rectangle 1458">
                  <a:hlinkClick r:id="rId43"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id="{D3CC517E-B708-41FB-BDE4-E342FD6A5CE5}"/>
                    </a:ext>
                  </a:extLst>
                </p:cNvPr>
                <p:cNvSpPr/>
                <p:nvPr/>
              </p:nvSpPr>
              <p:spPr>
                <a:xfrm>
                  <a:off x="2563059" y="4241894"/>
                  <a:ext cx="3652987" cy="321934"/>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ctr"/>
                <a:lstStyle/>
                <a:p>
                  <a:pPr marL="114300" marR="0" lvl="0" indent="0" algn="l" defTabSz="914400" rtl="0" eaLnBrk="1" fontAlgn="auto" latinLnBrk="0" hangingPunct="1">
                    <a:lnSpc>
                      <a:spcPct val="97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Server 2016 Security</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 10 + Just Enough Admin, Hyper-V Containers, Nano server, and more…</a:t>
                  </a:r>
                </a:p>
              </p:txBody>
            </p:sp>
          </p:grpSp>
          <p:pic>
            <p:nvPicPr>
              <p:cNvPr id="583" name="Picture 582">
                <a:extLst>
                  <a:ext uri="{FF2B5EF4-FFF2-40B4-BE49-F238E27FC236}">
                    <a16:creationId xmlns:a16="http://schemas.microsoft.com/office/drawing/2014/main" id="{31EC146E-251F-4674-89B2-568887CA65A9}"/>
                  </a:ext>
                </a:extLst>
              </p:cNvPr>
              <p:cNvPicPr>
                <a:picLocks noChangeAspect="1"/>
              </p:cNvPicPr>
              <p:nvPr/>
            </p:nvPicPr>
            <p:blipFill rotWithShape="1">
              <a:blip r:embed="rId40" cstate="email">
                <a:extLst>
                  <a:ext uri="{28A0092B-C50C-407E-A947-70E740481C1C}">
                    <a14:useLocalDpi xmlns:a14="http://schemas.microsoft.com/office/drawing/2010/main"/>
                  </a:ext>
                </a:extLst>
              </a:blip>
              <a:srcRect r="83295"/>
              <a:stretch/>
            </p:blipFill>
            <p:spPr>
              <a:xfrm>
                <a:off x="2672821" y="4324295"/>
                <a:ext cx="195961" cy="170864"/>
              </a:xfrm>
              <a:prstGeom prst="rect">
                <a:avLst/>
              </a:prstGeom>
            </p:spPr>
          </p:pic>
        </p:grpSp>
      </p:grpSp>
      <p:grpSp>
        <p:nvGrpSpPr>
          <p:cNvPr id="600" name="Group 599">
            <a:extLst>
              <a:ext uri="{FF2B5EF4-FFF2-40B4-BE49-F238E27FC236}">
                <a16:creationId xmlns:a16="http://schemas.microsoft.com/office/drawing/2014/main" id="{786727F1-1460-49CC-A9AE-A051874A0B2D}"/>
              </a:ext>
            </a:extLst>
          </p:cNvPr>
          <p:cNvGrpSpPr/>
          <p:nvPr/>
        </p:nvGrpSpPr>
        <p:grpSpPr>
          <a:xfrm>
            <a:off x="7543395" y="3012035"/>
            <a:ext cx="1057810" cy="241352"/>
            <a:chOff x="4155658" y="3909402"/>
            <a:chExt cx="1057810" cy="241352"/>
          </a:xfrm>
        </p:grpSpPr>
        <p:sp>
          <p:nvSpPr>
            <p:cNvPr id="601" name="Rectangle 600">
              <a:hlinkClick r:id="rId44" tooltip="Azure ExpressRoute lets you create private connections between Azure datacenters and infrastructure on your premises or in a colocation environment. ExpressRoute connections don't go over the public Internet. "/>
              <a:extLst>
                <a:ext uri="{FF2B5EF4-FFF2-40B4-BE49-F238E27FC236}">
                  <a16:creationId xmlns:a16="http://schemas.microsoft.com/office/drawing/2014/main" id="{9ED6CD1A-2151-44A1-8BE3-A4AE15263B87}"/>
                </a:ext>
              </a:extLst>
            </p:cNvPr>
            <p:cNvSpPr/>
            <p:nvPr/>
          </p:nvSpPr>
          <p:spPr bwMode="auto">
            <a:xfrm>
              <a:off x="4155658" y="3944875"/>
              <a:ext cx="1057810" cy="178119"/>
            </a:xfrm>
            <a:prstGeom prst="rect">
              <a:avLst/>
            </a:prstGeom>
            <a:solidFill>
              <a:schemeClr val="bg2"/>
            </a:solidFill>
            <a:ln w="14224" cap="flat" cmpd="sng" algn="ctr">
              <a:solidFill>
                <a:schemeClr val="tx1"/>
              </a:solidFill>
              <a:prstDash val="solid"/>
              <a:miter lim="800000"/>
              <a:headEnd type="none" w="med" len="med"/>
              <a:tailEnd type="none" w="med" len="med"/>
            </a:ln>
            <a:effectLst/>
          </p:spPr>
          <p:txBody>
            <a:bodyPr lIns="304705" tIns="9144" rIns="0" bIns="9144" anchor="ctr" anchorCtr="0"/>
            <a:lstStyle/>
            <a:p>
              <a:pPr marL="0" marR="0" lvl="0" indent="0" algn="l" defTabSz="89574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Express Route</a:t>
              </a:r>
            </a:p>
          </p:txBody>
        </p:sp>
        <p:pic>
          <p:nvPicPr>
            <p:cNvPr id="602" name="Picture 227">
              <a:extLst>
                <a:ext uri="{FF2B5EF4-FFF2-40B4-BE49-F238E27FC236}">
                  <a16:creationId xmlns:a16="http://schemas.microsoft.com/office/drawing/2014/main" id="{2FA0878A-C6EE-490F-8F5B-AD04568F254A}"/>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bwMode="auto">
            <a:xfrm>
              <a:off x="4188574" y="3909402"/>
              <a:ext cx="24738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3" name="Rectangle 602">
            <a:hlinkClick r:id="rId46" tooltip="Shielded VMs and guarded fabric protect sensitive workloads by isolating sensitive VMs from fabric administrators and restricting them to only healthy and approved hosts in the fabric."/>
            <a:extLst>
              <a:ext uri="{FF2B5EF4-FFF2-40B4-BE49-F238E27FC236}">
                <a16:creationId xmlns:a16="http://schemas.microsoft.com/office/drawing/2014/main" id="{D09DC7E3-E14E-4DB4-9E47-A4A54B641BED}"/>
              </a:ext>
            </a:extLst>
          </p:cNvPr>
          <p:cNvSpPr/>
          <p:nvPr/>
        </p:nvSpPr>
        <p:spPr>
          <a:xfrm>
            <a:off x="5808846" y="3676086"/>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Shielded VMs</a:t>
            </a:r>
          </a:p>
        </p:txBody>
      </p:sp>
      <p:sp>
        <p:nvSpPr>
          <p:cNvPr id="604" name="Rectangle 603">
            <a:hlinkClick r:id="rId47" tooltip="Microsoft Azure Stack is a hybrid cloud platform that lets you provide Azure services from your datacenter. Security and compliance are areas of major investment for Azure Stack."/>
            <a:extLst>
              <a:ext uri="{FF2B5EF4-FFF2-40B4-BE49-F238E27FC236}">
                <a16:creationId xmlns:a16="http://schemas.microsoft.com/office/drawing/2014/main" id="{31558E30-8F7F-4746-A51F-CD9E8C98A73A}"/>
              </a:ext>
            </a:extLst>
          </p:cNvPr>
          <p:cNvSpPr/>
          <p:nvPr/>
        </p:nvSpPr>
        <p:spPr>
          <a:xfrm>
            <a:off x="5808045" y="3895210"/>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Stack</a:t>
            </a:r>
          </a:p>
        </p:txBody>
      </p:sp>
      <p:cxnSp>
        <p:nvCxnSpPr>
          <p:cNvPr id="208" name="Connector: Elbow 207">
            <a:extLst>
              <a:ext uri="{FF2B5EF4-FFF2-40B4-BE49-F238E27FC236}">
                <a16:creationId xmlns:a16="http://schemas.microsoft.com/office/drawing/2014/main" id="{BE26FCDA-B667-4F85-9374-FF9B26DC48E4}"/>
              </a:ext>
            </a:extLst>
          </p:cNvPr>
          <p:cNvCxnSpPr>
            <a:cxnSpLocks/>
          </p:cNvCxnSpPr>
          <p:nvPr/>
        </p:nvCxnSpPr>
        <p:spPr>
          <a:xfrm rot="10800000" flipV="1">
            <a:off x="4994982" y="1960966"/>
            <a:ext cx="937696" cy="164755"/>
          </a:xfrm>
          <a:prstGeom prst="bentConnector3">
            <a:avLst>
              <a:gd name="adj1" fmla="val 50000"/>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218" name="Connector: Elbow 217">
            <a:extLst>
              <a:ext uri="{FF2B5EF4-FFF2-40B4-BE49-F238E27FC236}">
                <a16:creationId xmlns:a16="http://schemas.microsoft.com/office/drawing/2014/main" id="{91856EC9-3FB8-4733-A7A5-4344A9AAB833}"/>
              </a:ext>
            </a:extLst>
          </p:cNvPr>
          <p:cNvCxnSpPr>
            <a:cxnSpLocks/>
            <a:stCxn id="272" idx="3"/>
            <a:endCxn id="11" idx="1"/>
          </p:cNvCxnSpPr>
          <p:nvPr/>
        </p:nvCxnSpPr>
        <p:spPr>
          <a:xfrm flipH="1">
            <a:off x="2685040" y="2754682"/>
            <a:ext cx="8942243" cy="99726"/>
          </a:xfrm>
          <a:prstGeom prst="bentConnector5">
            <a:avLst>
              <a:gd name="adj1" fmla="val -3505"/>
              <a:gd name="adj2" fmla="val 3920917"/>
              <a:gd name="adj3" fmla="val 101903"/>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E0A7E1EC-3B3C-4937-988A-1B68C10398E9}"/>
              </a:ext>
            </a:extLst>
          </p:cNvPr>
          <p:cNvCxnSpPr>
            <a:cxnSpLocks/>
            <a:stCxn id="589" idx="1"/>
          </p:cNvCxnSpPr>
          <p:nvPr/>
        </p:nvCxnSpPr>
        <p:spPr>
          <a:xfrm rot="10800000" flipV="1">
            <a:off x="4652012" y="3439728"/>
            <a:ext cx="1269270" cy="217460"/>
          </a:xfrm>
          <a:prstGeom prst="bentConnector3">
            <a:avLst>
              <a:gd name="adj1" fmla="val 69811"/>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a16="http://schemas.microsoft.com/office/drawing/2014/main" id="{AFE1B76F-88F9-4DA4-A838-50D32D13FEE5}"/>
              </a:ext>
            </a:extLst>
          </p:cNvPr>
          <p:cNvCxnSpPr>
            <a:cxnSpLocks/>
            <a:stCxn id="527" idx="2"/>
          </p:cNvCxnSpPr>
          <p:nvPr/>
        </p:nvCxnSpPr>
        <p:spPr>
          <a:xfrm flipH="1">
            <a:off x="4748773" y="2595559"/>
            <a:ext cx="4874560" cy="2077322"/>
          </a:xfrm>
          <a:prstGeom prst="bentConnector3">
            <a:avLst>
              <a:gd name="adj1" fmla="val -8924"/>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238" name="Connector: Elbow 237">
            <a:extLst>
              <a:ext uri="{FF2B5EF4-FFF2-40B4-BE49-F238E27FC236}">
                <a16:creationId xmlns:a16="http://schemas.microsoft.com/office/drawing/2014/main" id="{FB36E777-0344-44A2-95C3-124A4DA511CF}"/>
              </a:ext>
            </a:extLst>
          </p:cNvPr>
          <p:cNvCxnSpPr>
            <a:cxnSpLocks/>
            <a:stCxn id="288" idx="1"/>
          </p:cNvCxnSpPr>
          <p:nvPr/>
        </p:nvCxnSpPr>
        <p:spPr>
          <a:xfrm rot="10800000" flipV="1">
            <a:off x="4652012" y="5504037"/>
            <a:ext cx="859016" cy="380696"/>
          </a:xfrm>
          <a:prstGeom prst="bentConnector3">
            <a:avLst>
              <a:gd name="adj1" fmla="val 50000"/>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DD0232F-C4A2-4564-98AE-49A2D1E0FCF5}"/>
              </a:ext>
            </a:extLst>
          </p:cNvPr>
          <p:cNvSpPr/>
          <p:nvPr/>
        </p:nvSpPr>
        <p:spPr bwMode="auto">
          <a:xfrm>
            <a:off x="2685040" y="2760477"/>
            <a:ext cx="201615" cy="1878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a:extLst>
              <a:ext uri="{FF2B5EF4-FFF2-40B4-BE49-F238E27FC236}">
                <a16:creationId xmlns:a16="http://schemas.microsoft.com/office/drawing/2014/main" id="{4214ECBC-D4D2-408A-944F-80F000B5568A}"/>
              </a:ext>
            </a:extLst>
          </p:cNvPr>
          <p:cNvGrpSpPr/>
          <p:nvPr/>
        </p:nvGrpSpPr>
        <p:grpSpPr>
          <a:xfrm>
            <a:off x="4982649" y="4368481"/>
            <a:ext cx="3834491" cy="705959"/>
            <a:chOff x="4982649" y="4368481"/>
            <a:chExt cx="3834491" cy="705959"/>
          </a:xfrm>
        </p:grpSpPr>
        <p:cxnSp>
          <p:nvCxnSpPr>
            <p:cNvPr id="234" name="Connector: Elbow 233">
              <a:extLst>
                <a:ext uri="{FF2B5EF4-FFF2-40B4-BE49-F238E27FC236}">
                  <a16:creationId xmlns:a16="http://schemas.microsoft.com/office/drawing/2014/main" id="{98CBAD83-C0DD-4DE8-A983-1FE8A6D43447}"/>
                </a:ext>
              </a:extLst>
            </p:cNvPr>
            <p:cNvCxnSpPr>
              <a:cxnSpLocks/>
              <a:stCxn id="4" idx="2"/>
            </p:cNvCxnSpPr>
            <p:nvPr/>
          </p:nvCxnSpPr>
          <p:spPr>
            <a:xfrm rot="10800000" flipV="1">
              <a:off x="4982649" y="4747036"/>
              <a:ext cx="3757445" cy="327404"/>
            </a:xfrm>
            <a:prstGeom prst="bentConnector3">
              <a:avLst>
                <a:gd name="adj1" fmla="val -246"/>
              </a:avLst>
            </a:prstGeom>
            <a:ln w="28575">
              <a:solidFill>
                <a:schemeClr val="accent1"/>
              </a:solidFill>
              <a:headEnd type="none"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4" name="Arc 3">
              <a:extLst>
                <a:ext uri="{FF2B5EF4-FFF2-40B4-BE49-F238E27FC236}">
                  <a16:creationId xmlns:a16="http://schemas.microsoft.com/office/drawing/2014/main" id="{85B30DFB-AD9C-4BD7-BBD9-F2CF52390D91}"/>
                </a:ext>
              </a:extLst>
            </p:cNvPr>
            <p:cNvSpPr/>
            <p:nvPr/>
          </p:nvSpPr>
          <p:spPr>
            <a:xfrm>
              <a:off x="8655574" y="4585556"/>
              <a:ext cx="161566" cy="161566"/>
            </a:xfrm>
            <a:prstGeom prst="arc">
              <a:avLst>
                <a:gd name="adj1" fmla="val 16619179"/>
                <a:gd name="adj2" fmla="val 5240942"/>
              </a:avLst>
            </a:prstGeom>
            <a:ln w="28575">
              <a:solidFill>
                <a:schemeClr val="accent1"/>
              </a:solidFill>
              <a:headEnd type="none"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DB49E2B-3BA9-4090-83C8-3D35747EB6D6}"/>
                </a:ext>
              </a:extLst>
            </p:cNvPr>
            <p:cNvCxnSpPr>
              <a:cxnSpLocks/>
            </p:cNvCxnSpPr>
            <p:nvPr/>
          </p:nvCxnSpPr>
          <p:spPr>
            <a:xfrm>
              <a:off x="8746852" y="4368481"/>
              <a:ext cx="0" cy="232658"/>
            </a:xfrm>
            <a:prstGeom prst="line">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273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fade">
                                      <p:cBhvr>
                                        <p:cTn id="11" dur="500"/>
                                        <p:tgtEl>
                                          <p:spTgt spid="1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11" end="11"/>
                                            </p:txEl>
                                          </p:spTgt>
                                        </p:tgtEl>
                                        <p:attrNameLst>
                                          <p:attrName>style.visibility</p:attrName>
                                        </p:attrNameLst>
                                      </p:cBhvr>
                                      <p:to>
                                        <p:strVal val="visible"/>
                                      </p:to>
                                    </p:set>
                                    <p:animEffect transition="in" filter="fade">
                                      <p:cBhvr>
                                        <p:cTn id="20" dur="500"/>
                                        <p:tgtEl>
                                          <p:spTgt spid="14">
                                            <p:txEl>
                                              <p:pRg st="11" end="11"/>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xEl>
                                              <p:pRg st="12" end="12"/>
                                            </p:txEl>
                                          </p:spTgt>
                                        </p:tgtEl>
                                        <p:attrNameLst>
                                          <p:attrName>style.visibility</p:attrName>
                                        </p:attrNameLst>
                                      </p:cBhvr>
                                      <p:to>
                                        <p:strVal val="visible"/>
                                      </p:to>
                                    </p:set>
                                    <p:animEffect transition="in" filter="fade">
                                      <p:cBhvr>
                                        <p:cTn id="24" dur="500"/>
                                        <p:tgtEl>
                                          <p:spTgt spid="14">
                                            <p:txEl>
                                              <p:pRg st="12" end="12"/>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08"/>
                                        </p:tgtEl>
                                        <p:attrNameLst>
                                          <p:attrName>style.visibility</p:attrName>
                                        </p:attrNameLst>
                                      </p:cBhvr>
                                      <p:to>
                                        <p:strVal val="visible"/>
                                      </p:to>
                                    </p:set>
                                    <p:animEffect transition="in" filter="wipe(left)">
                                      <p:cBhvr>
                                        <p:cTn id="27" dur="500"/>
                                        <p:tgtEl>
                                          <p:spTgt spid="208"/>
                                        </p:tgtEl>
                                      </p:cBhvr>
                                    </p:animEffect>
                                  </p:childTnLst>
                                </p:cTn>
                              </p:par>
                              <p:par>
                                <p:cTn id="28" presetID="22" presetClass="entr" presetSubtype="2"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right)">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xEl>
                                              <p:pRg st="13" end="13"/>
                                            </p:txEl>
                                          </p:spTgt>
                                        </p:tgtEl>
                                        <p:attrNameLst>
                                          <p:attrName>style.visibility</p:attrName>
                                        </p:attrNameLst>
                                      </p:cBhvr>
                                      <p:to>
                                        <p:strVal val="visible"/>
                                      </p:to>
                                    </p:set>
                                    <p:animEffect transition="in" filter="fade">
                                      <p:cBhvr>
                                        <p:cTn id="35" dur="500"/>
                                        <p:tgtEl>
                                          <p:spTgt spid="14">
                                            <p:txEl>
                                              <p:pRg st="13" end="1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2"/>
                                        </p:tgtEl>
                                        <p:attrNameLst>
                                          <p:attrName>style.visibility</p:attrName>
                                        </p:attrNameLst>
                                      </p:cBhvr>
                                      <p:to>
                                        <p:strVal val="visible"/>
                                      </p:to>
                                    </p:set>
                                    <p:animEffect transition="in" filter="fade">
                                      <p:cBhvr>
                                        <p:cTn id="38" dur="500"/>
                                        <p:tgtEl>
                                          <p:spTgt spid="202"/>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22" presetClass="entr" presetSubtype="8" fill="hold" nodeType="withEffect">
                                  <p:stCondLst>
                                    <p:cond delay="0"/>
                                  </p:stCondLst>
                                  <p:childTnLst>
                                    <p:set>
                                      <p:cBhvr>
                                        <p:cTn id="44" dur="1" fill="hold">
                                          <p:stCondLst>
                                            <p:cond delay="0"/>
                                          </p:stCondLst>
                                        </p:cTn>
                                        <p:tgtEl>
                                          <p:spTgt spid="218"/>
                                        </p:tgtEl>
                                        <p:attrNameLst>
                                          <p:attrName>style.visibility</p:attrName>
                                        </p:attrNameLst>
                                      </p:cBhvr>
                                      <p:to>
                                        <p:strVal val="visible"/>
                                      </p:to>
                                    </p:set>
                                    <p:animEffect transition="in" filter="wipe(left)">
                                      <p:cBhvr>
                                        <p:cTn id="45" dur="500"/>
                                        <p:tgtEl>
                                          <p:spTgt spid="218"/>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7"/>
                                        </p:tgtEl>
                                        <p:attrNameLst>
                                          <p:attrName>style.visibility</p:attrName>
                                        </p:attrNameLst>
                                      </p:cBhvr>
                                      <p:to>
                                        <p:strVal val="visible"/>
                                      </p:to>
                                    </p:set>
                                    <p:animEffect transition="in" filter="wipe(up)">
                                      <p:cBhvr>
                                        <p:cTn id="49" dur="500"/>
                                        <p:tgtEl>
                                          <p:spTgt spid="257"/>
                                        </p:tgtEl>
                                      </p:cBhvr>
                                    </p:animEffec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232"/>
                                        </p:tgtEl>
                                        <p:attrNameLst>
                                          <p:attrName>style.visibility</p:attrName>
                                        </p:attrNameLst>
                                      </p:cBhvr>
                                      <p:to>
                                        <p:strVal val="visible"/>
                                      </p:to>
                                    </p:set>
                                    <p:animEffect transition="in" filter="fade">
                                      <p:cBhvr>
                                        <p:cTn id="53" dur="500"/>
                                        <p:tgtEl>
                                          <p:spTgt spid="23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4">
                                            <p:txEl>
                                              <p:pRg st="14" end="14"/>
                                            </p:txEl>
                                          </p:spTgt>
                                        </p:tgtEl>
                                        <p:attrNameLst>
                                          <p:attrName>style.visibility</p:attrName>
                                        </p:attrNameLst>
                                      </p:cBhvr>
                                      <p:to>
                                        <p:strVal val="visible"/>
                                      </p:to>
                                    </p:set>
                                    <p:animEffect transition="in" filter="fade">
                                      <p:cBhvr>
                                        <p:cTn id="58" dur="500"/>
                                        <p:tgtEl>
                                          <p:spTgt spid="14">
                                            <p:txEl>
                                              <p:pRg st="14" end="14"/>
                                            </p:txEl>
                                          </p:spTgt>
                                        </p:tgtEl>
                                      </p:cBhvr>
                                    </p:animEffect>
                                  </p:childTnLst>
                                </p:cTn>
                              </p:par>
                              <p:par>
                                <p:cTn id="59" presetID="22" presetClass="entr" presetSubtype="8" fill="hold" nodeType="withEffect">
                                  <p:stCondLst>
                                    <p:cond delay="0"/>
                                  </p:stCondLst>
                                  <p:childTnLst>
                                    <p:set>
                                      <p:cBhvr>
                                        <p:cTn id="60" dur="1" fill="hold">
                                          <p:stCondLst>
                                            <p:cond delay="0"/>
                                          </p:stCondLst>
                                        </p:cTn>
                                        <p:tgtEl>
                                          <p:spTgt spid="225"/>
                                        </p:tgtEl>
                                        <p:attrNameLst>
                                          <p:attrName>style.visibility</p:attrName>
                                        </p:attrNameLst>
                                      </p:cBhvr>
                                      <p:to>
                                        <p:strVal val="visible"/>
                                      </p:to>
                                    </p:set>
                                    <p:animEffect transition="in" filter="wipe(left)">
                                      <p:cBhvr>
                                        <p:cTn id="61" dur="500"/>
                                        <p:tgtEl>
                                          <p:spTgt spid="225"/>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603"/>
                                        </p:tgtEl>
                                        <p:attrNameLst>
                                          <p:attrName>style.visibility</p:attrName>
                                        </p:attrNameLst>
                                      </p:cBhvr>
                                      <p:to>
                                        <p:strVal val="visible"/>
                                      </p:to>
                                    </p:set>
                                    <p:animEffect transition="in" filter="fade">
                                      <p:cBhvr>
                                        <p:cTn id="65" dur="500"/>
                                        <p:tgtEl>
                                          <p:spTgt spid="603"/>
                                        </p:tgtEl>
                                      </p:cBhvr>
                                    </p:animEffect>
                                  </p:childTnLst>
                                </p:cTn>
                              </p:par>
                              <p:par>
                                <p:cTn id="66" presetID="10" presetClass="entr" presetSubtype="0" fill="hold" nodeType="withEffect">
                                  <p:stCondLst>
                                    <p:cond delay="0"/>
                                  </p:stCondLst>
                                  <p:childTnLst>
                                    <p:set>
                                      <p:cBhvr>
                                        <p:cTn id="67" dur="1" fill="hold">
                                          <p:stCondLst>
                                            <p:cond delay="0"/>
                                          </p:stCondLst>
                                        </p:cTn>
                                        <p:tgtEl>
                                          <p:spTgt spid="578"/>
                                        </p:tgtEl>
                                        <p:attrNameLst>
                                          <p:attrName>style.visibility</p:attrName>
                                        </p:attrNameLst>
                                      </p:cBhvr>
                                      <p:to>
                                        <p:strVal val="visible"/>
                                      </p:to>
                                    </p:set>
                                    <p:animEffect transition="in" filter="fade">
                                      <p:cBhvr>
                                        <p:cTn id="68" dur="500"/>
                                        <p:tgtEl>
                                          <p:spTgt spid="57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04"/>
                                        </p:tgtEl>
                                        <p:attrNameLst>
                                          <p:attrName>style.visibility</p:attrName>
                                        </p:attrNameLst>
                                      </p:cBhvr>
                                      <p:to>
                                        <p:strVal val="visible"/>
                                      </p:to>
                                    </p:set>
                                    <p:animEffect transition="in" filter="fade">
                                      <p:cBhvr>
                                        <p:cTn id="71" dur="500"/>
                                        <p:tgtEl>
                                          <p:spTgt spid="60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4">
                                            <p:txEl>
                                              <p:pRg st="15" end="15"/>
                                            </p:txEl>
                                          </p:spTgt>
                                        </p:tgtEl>
                                        <p:attrNameLst>
                                          <p:attrName>style.visibility</p:attrName>
                                        </p:attrNameLst>
                                      </p:cBhvr>
                                      <p:to>
                                        <p:strVal val="visible"/>
                                      </p:to>
                                    </p:set>
                                    <p:animEffect transition="in" filter="fade">
                                      <p:cBhvr>
                                        <p:cTn id="76" dur="500"/>
                                        <p:tgtEl>
                                          <p:spTgt spid="14">
                                            <p:txEl>
                                              <p:pRg st="15" end="15"/>
                                            </p:txEl>
                                          </p:spTgt>
                                        </p:tgtEl>
                                      </p:cBhvr>
                                    </p:animEffect>
                                  </p:childTnLst>
                                </p:cTn>
                              </p:par>
                              <p:par>
                                <p:cTn id="77" presetID="22" presetClass="entr" presetSubtype="8" fill="hold"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wipe(left)">
                                      <p:cBhvr>
                                        <p:cTn id="79" dur="500"/>
                                        <p:tgtEl>
                                          <p:spTgt spid="229"/>
                                        </p:tgtEl>
                                      </p:cBhvr>
                                    </p:animEffect>
                                  </p:childTnLst>
                                </p:cTn>
                              </p:par>
                              <p:par>
                                <p:cTn id="80" presetID="10" presetClass="entr" presetSubtype="0" fill="hold" nodeType="withEffect">
                                  <p:stCondLst>
                                    <p:cond delay="0"/>
                                  </p:stCondLst>
                                  <p:childTnLst>
                                    <p:set>
                                      <p:cBhvr>
                                        <p:cTn id="81" dur="1" fill="hold">
                                          <p:stCondLst>
                                            <p:cond delay="0"/>
                                          </p:stCondLst>
                                        </p:cTn>
                                        <p:tgtEl>
                                          <p:spTgt spid="310"/>
                                        </p:tgtEl>
                                        <p:attrNameLst>
                                          <p:attrName>style.visibility</p:attrName>
                                        </p:attrNameLst>
                                      </p:cBhvr>
                                      <p:to>
                                        <p:strVal val="visible"/>
                                      </p:to>
                                    </p:set>
                                    <p:animEffect transition="in" filter="fade">
                                      <p:cBhvr>
                                        <p:cTn id="82" dur="500"/>
                                        <p:tgtEl>
                                          <p:spTgt spid="3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4">
                                            <p:txEl>
                                              <p:pRg st="16" end="16"/>
                                            </p:txEl>
                                          </p:spTgt>
                                        </p:tgtEl>
                                        <p:attrNameLst>
                                          <p:attrName>style.visibility</p:attrName>
                                        </p:attrNameLst>
                                      </p:cBhvr>
                                      <p:to>
                                        <p:strVal val="visible"/>
                                      </p:to>
                                    </p:set>
                                    <p:animEffect transition="in" filter="fade">
                                      <p:cBhvr>
                                        <p:cTn id="87" dur="500"/>
                                        <p:tgtEl>
                                          <p:spTgt spid="14">
                                            <p:txEl>
                                              <p:pRg st="16" end="16"/>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wipe(down)">
                                      <p:cBhvr>
                                        <p:cTn id="90" dur="5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86"/>
                                        </p:tgtEl>
                                        <p:attrNameLst>
                                          <p:attrName>style.visibility</p:attrName>
                                        </p:attrNameLst>
                                      </p:cBhvr>
                                      <p:to>
                                        <p:strVal val="visible"/>
                                      </p:to>
                                    </p:set>
                                    <p:animEffect transition="in" filter="fade">
                                      <p:cBhvr>
                                        <p:cTn id="93" dur="500"/>
                                        <p:tgtEl>
                                          <p:spTgt spid="48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04"/>
                                        </p:tgtEl>
                                        <p:attrNameLst>
                                          <p:attrName>style.visibility</p:attrName>
                                        </p:attrNameLst>
                                      </p:cBhvr>
                                      <p:to>
                                        <p:strVal val="visible"/>
                                      </p:to>
                                    </p:set>
                                    <p:animEffect transition="in" filter="fade">
                                      <p:cBhvr>
                                        <p:cTn id="96" dur="500"/>
                                        <p:tgtEl>
                                          <p:spTgt spid="30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05"/>
                                        </p:tgtEl>
                                        <p:attrNameLst>
                                          <p:attrName>style.visibility</p:attrName>
                                        </p:attrNameLst>
                                      </p:cBhvr>
                                      <p:to>
                                        <p:strVal val="visible"/>
                                      </p:to>
                                    </p:set>
                                    <p:animEffect transition="in" filter="fade">
                                      <p:cBhvr>
                                        <p:cTn id="99" dur="500"/>
                                        <p:tgtEl>
                                          <p:spTgt spid="30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06"/>
                                        </p:tgtEl>
                                        <p:attrNameLst>
                                          <p:attrName>style.visibility</p:attrName>
                                        </p:attrNameLst>
                                      </p:cBhvr>
                                      <p:to>
                                        <p:strVal val="visible"/>
                                      </p:to>
                                    </p:set>
                                    <p:animEffect transition="in" filter="fade">
                                      <p:cBhvr>
                                        <p:cTn id="102" dur="500"/>
                                        <p:tgtEl>
                                          <p:spTgt spid="30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4">
                                            <p:txEl>
                                              <p:pRg st="17" end="17"/>
                                            </p:txEl>
                                          </p:spTgt>
                                        </p:tgtEl>
                                        <p:attrNameLst>
                                          <p:attrName>style.visibility</p:attrName>
                                        </p:attrNameLst>
                                      </p:cBhvr>
                                      <p:to>
                                        <p:strVal val="visible"/>
                                      </p:to>
                                    </p:set>
                                    <p:animEffect transition="in" filter="fade">
                                      <p:cBhvr>
                                        <p:cTn id="107" dur="500"/>
                                        <p:tgtEl>
                                          <p:spTgt spid="14">
                                            <p:txEl>
                                              <p:pRg st="17" end="17"/>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8"/>
                                        </p:tgtEl>
                                        <p:attrNameLst>
                                          <p:attrName>style.visibility</p:attrName>
                                        </p:attrNameLst>
                                      </p:cBhvr>
                                      <p:to>
                                        <p:strVal val="visible"/>
                                      </p:to>
                                    </p:set>
                                    <p:animEffect transition="in" filter="fade">
                                      <p:cBhvr>
                                        <p:cTn id="110" dur="500"/>
                                        <p:tgtEl>
                                          <p:spTgt spid="288"/>
                                        </p:tgtEl>
                                      </p:cBhvr>
                                    </p:animEffect>
                                  </p:childTnLst>
                                </p:cTn>
                              </p:par>
                              <p:par>
                                <p:cTn id="111" presetID="22" presetClass="entr" presetSubtype="8" fill="hold" nodeType="withEffect">
                                  <p:stCondLst>
                                    <p:cond delay="0"/>
                                  </p:stCondLst>
                                  <p:childTnLst>
                                    <p:set>
                                      <p:cBhvr>
                                        <p:cTn id="112" dur="1" fill="hold">
                                          <p:stCondLst>
                                            <p:cond delay="0"/>
                                          </p:stCondLst>
                                        </p:cTn>
                                        <p:tgtEl>
                                          <p:spTgt spid="238"/>
                                        </p:tgtEl>
                                        <p:attrNameLst>
                                          <p:attrName>style.visibility</p:attrName>
                                        </p:attrNameLst>
                                      </p:cBhvr>
                                      <p:to>
                                        <p:strVal val="visible"/>
                                      </p:to>
                                    </p:set>
                                    <p:animEffect transition="in" filter="wipe(left)">
                                      <p:cBhvr>
                                        <p:cTn id="113"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animBg="1"/>
      <p:bldP spid="288" grpId="0" animBg="1"/>
      <p:bldP spid="304" grpId="0"/>
      <p:bldP spid="305" grpId="0" animBg="1"/>
      <p:bldP spid="306" grpId="0" animBg="1"/>
      <p:bldP spid="232" grpId="0" animBg="1"/>
      <p:bldP spid="202" grpId="0" animBg="1"/>
      <p:bldP spid="603" grpId="0" animBg="1"/>
      <p:bldP spid="60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F67E811-7980-437A-A159-1BE337075A40}"/>
              </a:ext>
            </a:extLst>
          </p:cNvPr>
          <p:cNvSpPr/>
          <p:nvPr/>
        </p:nvSpPr>
        <p:spPr bwMode="auto">
          <a:xfrm>
            <a:off x="402292" y="1159718"/>
            <a:ext cx="2802640" cy="2197729"/>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a:extLst>
              <a:ext uri="{FF2B5EF4-FFF2-40B4-BE49-F238E27FC236}">
                <a16:creationId xmlns:a16="http://schemas.microsoft.com/office/drawing/2014/main" id="{AD2056CB-0D29-4277-B3C4-F454CF9CE5CC}"/>
              </a:ext>
            </a:extLst>
          </p:cNvPr>
          <p:cNvSpPr/>
          <p:nvPr/>
        </p:nvSpPr>
        <p:spPr bwMode="auto">
          <a:xfrm>
            <a:off x="3248965" y="1150830"/>
            <a:ext cx="8592758" cy="1203897"/>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CA75CA52-21EE-44CC-94C8-D8C5C7B9308F}"/>
              </a:ext>
            </a:extLst>
          </p:cNvPr>
          <p:cNvSpPr/>
          <p:nvPr/>
        </p:nvSpPr>
        <p:spPr bwMode="auto">
          <a:xfrm>
            <a:off x="3248965" y="2402265"/>
            <a:ext cx="8592758" cy="495802"/>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D7873737-2119-4594-B3A2-0AA1C4C60479}"/>
              </a:ext>
            </a:extLst>
          </p:cNvPr>
          <p:cNvSpPr/>
          <p:nvPr/>
        </p:nvSpPr>
        <p:spPr bwMode="auto">
          <a:xfrm>
            <a:off x="3248965" y="2941918"/>
            <a:ext cx="8592758" cy="1318740"/>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F4B0EB00-2EB9-4F03-89DD-8F890B8054A0}"/>
              </a:ext>
            </a:extLst>
          </p:cNvPr>
          <p:cNvSpPr>
            <a:spLocks noGrp="1"/>
          </p:cNvSpPr>
          <p:nvPr>
            <p:ph type="title"/>
          </p:nvPr>
        </p:nvSpPr>
        <p:spPr/>
        <p:txBody>
          <a:bodyPr/>
          <a:lstStyle/>
          <a:p>
            <a:r>
              <a:rPr lang="en-US"/>
              <a:t>Software as a Service (SaaS)</a:t>
            </a:r>
          </a:p>
        </p:txBody>
      </p:sp>
      <p:pic>
        <p:nvPicPr>
          <p:cNvPr id="40" name="Picture 39">
            <a:extLst>
              <a:ext uri="{FF2B5EF4-FFF2-40B4-BE49-F238E27FC236}">
                <a16:creationId xmlns:a16="http://schemas.microsoft.com/office/drawing/2014/main" id="{B6691393-0850-43E2-9290-B214B79684E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invGray">
          <a:xfrm>
            <a:off x="10586644" y="265190"/>
            <a:ext cx="1207538" cy="258671"/>
          </a:xfrm>
          <a:prstGeom prst="rect">
            <a:avLst/>
          </a:prstGeom>
        </p:spPr>
      </p:pic>
      <p:grpSp>
        <p:nvGrpSpPr>
          <p:cNvPr id="2" name="Group 1">
            <a:extLst>
              <a:ext uri="{FF2B5EF4-FFF2-40B4-BE49-F238E27FC236}">
                <a16:creationId xmlns:a16="http://schemas.microsoft.com/office/drawing/2014/main" id="{CF6CAC3A-C271-45FF-A57C-DE90BF7A30DF}"/>
              </a:ext>
            </a:extLst>
          </p:cNvPr>
          <p:cNvGrpSpPr/>
          <p:nvPr/>
        </p:nvGrpSpPr>
        <p:grpSpPr>
          <a:xfrm>
            <a:off x="9016109" y="1243199"/>
            <a:ext cx="2739796" cy="1036936"/>
            <a:chOff x="8003613" y="1338923"/>
            <a:chExt cx="3511662" cy="1329065"/>
          </a:xfrm>
        </p:grpSpPr>
        <p:sp>
          <p:nvSpPr>
            <p:cNvPr id="57" name="Freeform: Shape 56">
              <a:extLst>
                <a:ext uri="{FF2B5EF4-FFF2-40B4-BE49-F238E27FC236}">
                  <a16:creationId xmlns:a16="http://schemas.microsoft.com/office/drawing/2014/main" id="{EEB0F047-5593-483F-9B59-027B2A42305F}"/>
                </a:ext>
              </a:extLst>
            </p:cNvPr>
            <p:cNvSpPr/>
            <p:nvPr/>
          </p:nvSpPr>
          <p:spPr bwMode="auto">
            <a:xfrm>
              <a:off x="8014861" y="1338923"/>
              <a:ext cx="3498214" cy="1329065"/>
            </a:xfrm>
            <a:custGeom>
              <a:avLst/>
              <a:gdLst>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717260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 name="connsiteX0" fmla="*/ 0 w 3587842"/>
                <a:gd name="connsiteY0" fmla="*/ 0 h 1329065"/>
                <a:gd name="connsiteX1" fmla="*/ 3587842 w 3587842"/>
                <a:gd name="connsiteY1" fmla="*/ 0 h 1329065"/>
                <a:gd name="connsiteX2" fmla="*/ 3587842 w 3587842"/>
                <a:gd name="connsiteY2" fmla="*/ 1038838 h 1329065"/>
                <a:gd name="connsiteX3" fmla="*/ 1663974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7842" h="1329065">
                  <a:moveTo>
                    <a:pt x="0" y="0"/>
                  </a:moveTo>
                  <a:lnTo>
                    <a:pt x="3587842" y="0"/>
                  </a:lnTo>
                  <a:lnTo>
                    <a:pt x="3587842" y="1038838"/>
                  </a:lnTo>
                  <a:lnTo>
                    <a:pt x="1663974" y="1038838"/>
                  </a:lnTo>
                  <a:lnTo>
                    <a:pt x="1663974" y="1329065"/>
                  </a:lnTo>
                  <a:lnTo>
                    <a:pt x="0" y="1329065"/>
                  </a:lnTo>
                  <a:lnTo>
                    <a:pt x="0" y="1038838"/>
                  </a:lnTo>
                  <a:lnTo>
                    <a:pt x="0" y="1038548"/>
                  </a:lnTo>
                  <a:lnTo>
                    <a:pt x="0" y="0"/>
                  </a:lnTo>
                  <a:close/>
                </a:path>
              </a:pathLst>
            </a:cu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58" name="Group 57">
              <a:extLst>
                <a:ext uri="{FF2B5EF4-FFF2-40B4-BE49-F238E27FC236}">
                  <a16:creationId xmlns:a16="http://schemas.microsoft.com/office/drawing/2014/main" id="{916C49D4-B0DC-4FA2-B14E-FD1D0830AC5D}"/>
                </a:ext>
              </a:extLst>
            </p:cNvPr>
            <p:cNvGrpSpPr/>
            <p:nvPr/>
          </p:nvGrpSpPr>
          <p:grpSpPr>
            <a:xfrm>
              <a:off x="10230247" y="1776706"/>
              <a:ext cx="1119543" cy="393032"/>
              <a:chOff x="8300454" y="1767006"/>
              <a:chExt cx="1466272" cy="514759"/>
            </a:xfrm>
          </p:grpSpPr>
          <p:pic>
            <p:nvPicPr>
              <p:cNvPr id="59" name="Picture 58">
                <a:extLst>
                  <a:ext uri="{FF2B5EF4-FFF2-40B4-BE49-F238E27FC236}">
                    <a16:creationId xmlns:a16="http://schemas.microsoft.com/office/drawing/2014/main" id="{3E1EFC6C-6ACE-4FA9-8182-F47AA3E01B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23" y="1783476"/>
                <a:ext cx="208103" cy="208103"/>
              </a:xfrm>
              <a:prstGeom prst="rect">
                <a:avLst/>
              </a:prstGeom>
            </p:spPr>
          </p:pic>
          <p:pic>
            <p:nvPicPr>
              <p:cNvPr id="60" name="Picture 59">
                <a:extLst>
                  <a:ext uri="{FF2B5EF4-FFF2-40B4-BE49-F238E27FC236}">
                    <a16:creationId xmlns:a16="http://schemas.microsoft.com/office/drawing/2014/main" id="{EA25DA14-A51E-4906-83EA-0FD11E9506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7258" y="1792586"/>
                <a:ext cx="192790" cy="179187"/>
              </a:xfrm>
              <a:prstGeom prst="rect">
                <a:avLst/>
              </a:prstGeom>
            </p:spPr>
          </p:pic>
          <p:pic>
            <p:nvPicPr>
              <p:cNvPr id="61" name="Picture 60">
                <a:extLst>
                  <a:ext uri="{FF2B5EF4-FFF2-40B4-BE49-F238E27FC236}">
                    <a16:creationId xmlns:a16="http://schemas.microsoft.com/office/drawing/2014/main" id="{086B32B3-7763-4942-94EF-D27B00C09B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50547" y="1769346"/>
                <a:ext cx="325564" cy="228009"/>
              </a:xfrm>
              <a:prstGeom prst="rect">
                <a:avLst/>
              </a:prstGeom>
            </p:spPr>
          </p:pic>
          <p:pic>
            <p:nvPicPr>
              <p:cNvPr id="62" name="Picture 61">
                <a:extLst>
                  <a:ext uri="{FF2B5EF4-FFF2-40B4-BE49-F238E27FC236}">
                    <a16:creationId xmlns:a16="http://schemas.microsoft.com/office/drawing/2014/main" id="{D2553255-D00B-4E92-8069-D3BBF5E2F5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48283" y="1767006"/>
                <a:ext cx="230348" cy="230350"/>
              </a:xfrm>
              <a:prstGeom prst="rect">
                <a:avLst/>
              </a:prstGeom>
            </p:spPr>
          </p:pic>
          <p:pic>
            <p:nvPicPr>
              <p:cNvPr id="63" name="Picture 62">
                <a:extLst>
                  <a:ext uri="{FF2B5EF4-FFF2-40B4-BE49-F238E27FC236}">
                    <a16:creationId xmlns:a16="http://schemas.microsoft.com/office/drawing/2014/main" id="{8EC0A955-E654-434D-8A5D-3D9C1107D0B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6222" y="2023402"/>
                <a:ext cx="261786" cy="258363"/>
              </a:xfrm>
              <a:prstGeom prst="rect">
                <a:avLst/>
              </a:prstGeom>
            </p:spPr>
          </p:pic>
          <p:pic>
            <p:nvPicPr>
              <p:cNvPr id="66" name="Picture 65">
                <a:extLst>
                  <a:ext uri="{FF2B5EF4-FFF2-40B4-BE49-F238E27FC236}">
                    <a16:creationId xmlns:a16="http://schemas.microsoft.com/office/drawing/2014/main" id="{A518FA24-D43A-4FF2-9D85-F5CD2A9D5F3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00454" y="2049338"/>
                <a:ext cx="206489" cy="206491"/>
              </a:xfrm>
              <a:prstGeom prst="rect">
                <a:avLst/>
              </a:prstGeom>
            </p:spPr>
          </p:pic>
          <p:grpSp>
            <p:nvGrpSpPr>
              <p:cNvPr id="67" name="Group 66">
                <a:extLst>
                  <a:ext uri="{FF2B5EF4-FFF2-40B4-BE49-F238E27FC236}">
                    <a16:creationId xmlns:a16="http://schemas.microsoft.com/office/drawing/2014/main" id="{DEEAD9CE-C571-4BEC-82D5-873429589508}"/>
                  </a:ext>
                </a:extLst>
              </p:cNvPr>
              <p:cNvGrpSpPr/>
              <p:nvPr/>
            </p:nvGrpSpPr>
            <p:grpSpPr>
              <a:xfrm>
                <a:off x="9050410" y="2135001"/>
                <a:ext cx="366784" cy="88889"/>
                <a:chOff x="849398" y="952695"/>
                <a:chExt cx="418521" cy="101429"/>
              </a:xfrm>
              <a:solidFill>
                <a:srgbClr val="505050">
                  <a:lumMod val="65000"/>
                  <a:lumOff val="35000"/>
                </a:srgbClr>
              </a:solidFill>
            </p:grpSpPr>
            <p:sp>
              <p:nvSpPr>
                <p:cNvPr id="68" name="Oval 67">
                  <a:extLst>
                    <a:ext uri="{FF2B5EF4-FFF2-40B4-BE49-F238E27FC236}">
                      <a16:creationId xmlns:a16="http://schemas.microsoft.com/office/drawing/2014/main" id="{89F8A115-C226-4311-BDE5-1D285812951A}"/>
                    </a:ext>
                  </a:extLst>
                </p:cNvPr>
                <p:cNvSpPr/>
                <p:nvPr/>
              </p:nvSpPr>
              <p:spPr bwMode="auto">
                <a:xfrm>
                  <a:off x="849398" y="952702"/>
                  <a:ext cx="101412"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9" name="Oval 68">
                  <a:extLst>
                    <a:ext uri="{FF2B5EF4-FFF2-40B4-BE49-F238E27FC236}">
                      <a16:creationId xmlns:a16="http://schemas.microsoft.com/office/drawing/2014/main" id="{339ED839-AF4D-4019-9D9B-11E4DF9EC405}"/>
                    </a:ext>
                  </a:extLst>
                </p:cNvPr>
                <p:cNvSpPr/>
                <p:nvPr/>
              </p:nvSpPr>
              <p:spPr bwMode="auto">
                <a:xfrm>
                  <a:off x="1007959" y="952710"/>
                  <a:ext cx="101416"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7" name="Oval 76">
                  <a:extLst>
                    <a:ext uri="{FF2B5EF4-FFF2-40B4-BE49-F238E27FC236}">
                      <a16:creationId xmlns:a16="http://schemas.microsoft.com/office/drawing/2014/main" id="{1486DCD0-33FE-4958-A346-1ACB8F909ACF}"/>
                    </a:ext>
                  </a:extLst>
                </p:cNvPr>
                <p:cNvSpPr/>
                <p:nvPr/>
              </p:nvSpPr>
              <p:spPr bwMode="auto">
                <a:xfrm>
                  <a:off x="1166503" y="952695"/>
                  <a:ext cx="101416"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sp>
          <p:nvSpPr>
            <p:cNvPr id="78" name="Rectangle 77">
              <a:extLst>
                <a:ext uri="{FF2B5EF4-FFF2-40B4-BE49-F238E27FC236}">
                  <a16:creationId xmlns:a16="http://schemas.microsoft.com/office/drawing/2014/main" id="{5D3375D9-C5B2-4CD8-BBF9-C7AAE323B95D}"/>
                </a:ext>
              </a:extLst>
            </p:cNvPr>
            <p:cNvSpPr/>
            <p:nvPr/>
          </p:nvSpPr>
          <p:spPr>
            <a:xfrm>
              <a:off x="8014861" y="1338923"/>
              <a:ext cx="3500414" cy="325450"/>
            </a:xfrm>
            <a:prstGeom prst="rect">
              <a:avLst/>
            </a:prstGeom>
            <a:solidFill>
              <a:srgbClr val="FFFFFF">
                <a:lumMod val="50000"/>
              </a:srgbClr>
            </a:solidFill>
          </p:spPr>
          <p:txBody>
            <a:bodyPr wrap="square"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gradFill>
                    <a:gsLst>
                      <a:gs pos="0">
                        <a:srgbClr val="FFFFFF"/>
                      </a:gs>
                      <a:gs pos="100000">
                        <a:srgbClr val="FFFFFF"/>
                      </a:gs>
                    </a:gsLst>
                    <a:lin ang="5400000" scaled="1"/>
                  </a:gradFill>
                  <a:effectLst/>
                  <a:uLnTx/>
                  <a:uFillTx/>
                  <a:latin typeface="Segoe"/>
                </a:rPr>
                <a:t>Software as a Service</a:t>
              </a:r>
            </a:p>
          </p:txBody>
        </p:sp>
        <p:grpSp>
          <p:nvGrpSpPr>
            <p:cNvPr id="79" name="Group 78">
              <a:extLst>
                <a:ext uri="{FF2B5EF4-FFF2-40B4-BE49-F238E27FC236}">
                  <a16:creationId xmlns:a16="http://schemas.microsoft.com/office/drawing/2014/main" id="{B9625A8E-76F5-426D-B9D1-D2926D338D92}"/>
                </a:ext>
              </a:extLst>
            </p:cNvPr>
            <p:cNvGrpSpPr/>
            <p:nvPr/>
          </p:nvGrpSpPr>
          <p:grpSpPr>
            <a:xfrm>
              <a:off x="8003613" y="1659480"/>
              <a:ext cx="1128835" cy="943916"/>
              <a:chOff x="8208931" y="1266004"/>
              <a:chExt cx="1128835" cy="943916"/>
            </a:xfrm>
          </p:grpSpPr>
          <p:sp>
            <p:nvSpPr>
              <p:cNvPr id="80" name="Rectangle 79">
                <a:extLst>
                  <a:ext uri="{FF2B5EF4-FFF2-40B4-BE49-F238E27FC236}">
                    <a16:creationId xmlns:a16="http://schemas.microsoft.com/office/drawing/2014/main" id="{ABB8802E-9FF3-4793-9B46-E3708C60FAA2}"/>
                  </a:ext>
                </a:extLst>
              </p:cNvPr>
              <p:cNvSpPr/>
              <p:nvPr/>
            </p:nvSpPr>
            <p:spPr>
              <a:xfrm>
                <a:off x="8208931" y="1266004"/>
                <a:ext cx="875561" cy="277000"/>
              </a:xfrm>
              <a:prstGeom prst="rect">
                <a:avLst/>
              </a:prstGeom>
            </p:spPr>
            <p:txBody>
              <a:bodyPr wrap="none">
                <a:spAutoFit/>
              </a:bodyPr>
              <a:lstStyle/>
              <a:p>
                <a:pPr>
                  <a:defRPr/>
                </a:pPr>
                <a:r>
                  <a:rPr lang="en-US" sz="1200">
                    <a:gradFill>
                      <a:gsLst>
                        <a:gs pos="1250">
                          <a:srgbClr val="E81123"/>
                        </a:gs>
                        <a:gs pos="100000">
                          <a:srgbClr val="E81123"/>
                        </a:gs>
                      </a:gsLst>
                      <a:lin ang="5400000" scaled="0"/>
                    </a:gradFill>
                    <a:cs typeface="Segoe UI Light" panose="020B0502040204020203" pitchFamily="34" charset="0"/>
                  </a:rPr>
                  <a:t>Office 365</a:t>
                </a:r>
              </a:p>
            </p:txBody>
          </p:sp>
          <p:cxnSp>
            <p:nvCxnSpPr>
              <p:cNvPr id="81" name="Straight Connector 80">
                <a:extLst>
                  <a:ext uri="{FF2B5EF4-FFF2-40B4-BE49-F238E27FC236}">
                    <a16:creationId xmlns:a16="http://schemas.microsoft.com/office/drawing/2014/main" id="{C80C3299-F33C-4C0E-9288-B2CDF0316955}"/>
                  </a:ext>
                </a:extLst>
              </p:cNvPr>
              <p:cNvCxnSpPr>
                <a:cxnSpLocks/>
              </p:cNvCxnSpPr>
              <p:nvPr/>
            </p:nvCxnSpPr>
            <p:spPr>
              <a:xfrm>
                <a:off x="8373554" y="1574125"/>
                <a:ext cx="0" cy="351661"/>
              </a:xfrm>
              <a:prstGeom prst="line">
                <a:avLst/>
              </a:prstGeom>
              <a:noFill/>
              <a:ln w="19050" cap="flat" cmpd="sng" algn="ctr">
                <a:solidFill>
                  <a:srgbClr val="F94000"/>
                </a:solidFill>
                <a:prstDash val="solid"/>
                <a:headEnd type="none"/>
                <a:tailEnd type="none"/>
              </a:ln>
              <a:effectLst/>
            </p:spPr>
          </p:cxnSp>
          <p:sp>
            <p:nvSpPr>
              <p:cNvPr id="82" name="Rectangle 81">
                <a:extLst>
                  <a:ext uri="{FF2B5EF4-FFF2-40B4-BE49-F238E27FC236}">
                    <a16:creationId xmlns:a16="http://schemas.microsoft.com/office/drawing/2014/main" id="{17B21796-B3D1-49E9-A0EF-A015BEFC1DC3}"/>
                  </a:ext>
                </a:extLst>
              </p:cNvPr>
              <p:cNvSpPr/>
              <p:nvPr/>
            </p:nvSpPr>
            <p:spPr>
              <a:xfrm>
                <a:off x="8208931" y="1932921"/>
                <a:ext cx="1128835" cy="276999"/>
              </a:xfrm>
              <a:prstGeom prst="rect">
                <a:avLst/>
              </a:prstGeom>
            </p:spPr>
            <p:txBody>
              <a:bodyPr wrap="none">
                <a:spAutoFit/>
              </a:bodyPr>
              <a:lstStyle/>
              <a:p>
                <a:pPr>
                  <a:defRPr/>
                </a:pPr>
                <a:r>
                  <a:rPr lang="en-US" sz="1200">
                    <a:gradFill>
                      <a:gsLst>
                        <a:gs pos="1250">
                          <a:srgbClr val="E81123"/>
                        </a:gs>
                        <a:gs pos="100000">
                          <a:srgbClr val="E81123"/>
                        </a:gs>
                      </a:gsLst>
                      <a:lin ang="5400000" scaled="0"/>
                    </a:gradFill>
                    <a:cs typeface="Segoe UI Light" panose="020B0502040204020203" pitchFamily="34" charset="0"/>
                  </a:rPr>
                  <a:t>Dynamics 365</a:t>
                </a:r>
              </a:p>
            </p:txBody>
          </p:sp>
        </p:grpSp>
      </p:grpSp>
      <p:sp>
        <p:nvSpPr>
          <p:cNvPr id="14" name="Title 2"/>
          <p:cNvSpPr txBox="1">
            <a:spLocks/>
          </p:cNvSpPr>
          <p:nvPr/>
        </p:nvSpPr>
        <p:spPr>
          <a:xfrm>
            <a:off x="477142" y="1239854"/>
            <a:ext cx="2515487" cy="1810752"/>
          </a:xfrm>
          <a:prstGeom prst="rect">
            <a:avLst/>
          </a:prstGeom>
        </p:spPr>
        <p:txBody>
          <a:bodyPr wrap="square" anchor="t" anchorCtr="0">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R="0" lvl="0" indent="0" fontAlgn="auto">
              <a:lnSpc>
                <a:spcPct val="100000"/>
              </a:lnSpc>
              <a:spcBef>
                <a:spcPts val="1200"/>
              </a:spcBef>
              <a:spcAft>
                <a:spcPts val="600"/>
              </a:spcAft>
              <a:buClrTx/>
              <a:buSzTx/>
              <a:tabLst/>
              <a:defRPr/>
            </a:pPr>
            <a:r>
              <a:rPr lang="en-US" sz="1800" b="1" cap="all" spc="0">
                <a:gradFill>
                  <a:gsLst>
                    <a:gs pos="0">
                      <a:srgbClr val="E81123"/>
                    </a:gs>
                    <a:gs pos="100000">
                      <a:srgbClr val="E81123"/>
                    </a:gs>
                  </a:gsLst>
                  <a:lin ang="5400000" scaled="0"/>
                </a:gradFill>
                <a:latin typeface="Segoe UI" panose="020B0502040204020203" pitchFamily="34" charset="0"/>
              </a:rPr>
              <a:t>CHALLENGES</a:t>
            </a:r>
          </a:p>
          <a:p>
            <a:pPr marL="234950" indent="-234950">
              <a:lnSpc>
                <a:spcPct val="100000"/>
              </a:lnSpc>
              <a:spcBef>
                <a:spcPts val="400"/>
              </a:spcBef>
              <a:spcAft>
                <a:spcPts val="600"/>
              </a:spcAft>
              <a:buClr>
                <a:srgbClr val="E81123"/>
              </a:buClr>
              <a:buFont typeface="Arial" panose="020B0604020202020204" pitchFamily="34" charset="0"/>
              <a:buChar char="•"/>
              <a:defRPr/>
            </a:pPr>
            <a:r>
              <a:rPr lang="en-US" sz="1100" b="1" spc="0">
                <a:gradFill>
                  <a:gsLst>
                    <a:gs pos="2917">
                      <a:srgbClr val="1A1A1A"/>
                    </a:gs>
                    <a:gs pos="30000">
                      <a:srgbClr val="1A1A1A"/>
                    </a:gs>
                  </a:gsLst>
                  <a:lin ang="5400000" scaled="0"/>
                </a:gradFill>
                <a:latin typeface="Segoe UI"/>
              </a:rPr>
              <a:t>Governance, Risk, and Compliance </a:t>
            </a:r>
            <a:r>
              <a:rPr lang="en-US" sz="1100" spc="0">
                <a:gradFill>
                  <a:gsLst>
                    <a:gs pos="2917">
                      <a:srgbClr val="1A1A1A"/>
                    </a:gs>
                    <a:gs pos="30000">
                      <a:srgbClr val="1A1A1A"/>
                    </a:gs>
                  </a:gsLst>
                  <a:lin ang="5400000" scaled="0"/>
                </a:gradFill>
                <a:latin typeface="Segoe UI"/>
              </a:rPr>
              <a:t>challenges of sprawling </a:t>
            </a:r>
            <a:r>
              <a:rPr kumimoji="0" lang="en-US" sz="11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SaaS estate </a:t>
            </a:r>
            <a:br>
              <a:rPr kumimoji="0" lang="en-US" sz="11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br>
            <a:r>
              <a:rPr kumimoji="0" lang="en-US" sz="11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rPr>
              <a:t>and unsanctioned shadow</a:t>
            </a:r>
            <a:r>
              <a:rPr kumimoji="0" lang="en-US" sz="1100" i="0" u="none" strike="noStrike" kern="1200" cap="none" spc="0" normalizeH="0" noProof="0">
                <a:ln w="3175">
                  <a:noFill/>
                </a:ln>
                <a:gradFill>
                  <a:gsLst>
                    <a:gs pos="2917">
                      <a:srgbClr val="1A1A1A"/>
                    </a:gs>
                    <a:gs pos="30000">
                      <a:srgbClr val="1A1A1A"/>
                    </a:gs>
                  </a:gsLst>
                  <a:lin ang="5400000" scaled="0"/>
                </a:gradFill>
                <a:effectLst/>
                <a:uLnTx/>
                <a:uFillTx/>
                <a:latin typeface="Segoe UI"/>
              </a:rPr>
              <a:t> IT</a:t>
            </a:r>
          </a:p>
          <a:p>
            <a:pPr marL="234950" lvl="0" indent="-234950">
              <a:lnSpc>
                <a:spcPct val="100000"/>
              </a:lnSpc>
              <a:spcBef>
                <a:spcPts val="400"/>
              </a:spcBef>
              <a:spcAft>
                <a:spcPts val="600"/>
              </a:spcAft>
              <a:buClr>
                <a:srgbClr val="E81123"/>
              </a:buClr>
              <a:buFont typeface="Arial" panose="020B0604020202020204" pitchFamily="34" charset="0"/>
              <a:buChar char="•"/>
              <a:defRPr/>
            </a:pPr>
            <a:r>
              <a:rPr lang="en-US" sz="1100" b="1" spc="0">
                <a:gradFill>
                  <a:gsLst>
                    <a:gs pos="2917">
                      <a:srgbClr val="1A1A1A"/>
                    </a:gs>
                    <a:gs pos="30000">
                      <a:srgbClr val="1A1A1A"/>
                    </a:gs>
                  </a:gsLst>
                  <a:lin ang="5400000" scaled="0"/>
                </a:gradFill>
                <a:latin typeface="Segoe UI"/>
                <a:cs typeface="+mn-cs"/>
              </a:rPr>
              <a:t>Security Operations Center (SOC) </a:t>
            </a:r>
            <a:r>
              <a:rPr lang="en-US" sz="1100" spc="0">
                <a:gradFill>
                  <a:gsLst>
                    <a:gs pos="2917">
                      <a:srgbClr val="1A1A1A"/>
                    </a:gs>
                    <a:gs pos="30000">
                      <a:srgbClr val="1A1A1A"/>
                    </a:gs>
                  </a:gsLst>
                  <a:lin ang="5400000" scaled="0"/>
                </a:gradFill>
                <a:latin typeface="Segoe UI"/>
                <a:cs typeface="+mn-cs"/>
              </a:rPr>
              <a:t>requires visibility into SaaS activities and threats</a:t>
            </a:r>
            <a:endParaRPr kumimoji="0" lang="en-US" sz="1100" i="0" u="none" strike="noStrike" kern="1200" cap="none" spc="0" normalizeH="0" baseline="0" noProof="0">
              <a:ln w="3175">
                <a:noFill/>
              </a:ln>
              <a:gradFill>
                <a:gsLst>
                  <a:gs pos="2917">
                    <a:srgbClr val="1A1A1A"/>
                  </a:gs>
                  <a:gs pos="30000">
                    <a:srgbClr val="1A1A1A"/>
                  </a:gs>
                </a:gsLst>
                <a:lin ang="5400000" scaled="0"/>
              </a:gradFill>
              <a:effectLst/>
              <a:uLnTx/>
              <a:uFillTx/>
              <a:latin typeface="Segoe UI"/>
            </a:endParaRPr>
          </a:p>
        </p:txBody>
      </p:sp>
      <p:sp>
        <p:nvSpPr>
          <p:cNvPr id="7" name="Rectangle 6">
            <a:extLst>
              <a:ext uri="{FF2B5EF4-FFF2-40B4-BE49-F238E27FC236}">
                <a16:creationId xmlns:a16="http://schemas.microsoft.com/office/drawing/2014/main" id="{C22D46E1-88A1-4AD8-898B-897FEE11AC71}"/>
              </a:ext>
            </a:extLst>
          </p:cNvPr>
          <p:cNvSpPr/>
          <p:nvPr/>
        </p:nvSpPr>
        <p:spPr>
          <a:xfrm>
            <a:off x="3320972" y="1239854"/>
            <a:ext cx="4866581" cy="1315745"/>
          </a:xfrm>
          <a:prstGeom prst="rect">
            <a:avLst/>
          </a:prstGeom>
        </p:spPr>
        <p:txBody>
          <a:bodyPr wrap="square" anchor="t">
            <a:spAutoFit/>
          </a:bodyPr>
          <a:lstStyle/>
          <a:p>
            <a:pPr lvl="0" defTabSz="914367">
              <a:spcBef>
                <a:spcPts val="1200"/>
              </a:spcBef>
              <a:spcAft>
                <a:spcPts val="600"/>
              </a:spcAft>
              <a:defRPr/>
            </a:pPr>
            <a:r>
              <a:rPr lang="en-US" b="1" cap="all">
                <a:ln w="3175">
                  <a:noFill/>
                </a:ln>
                <a:gradFill>
                  <a:gsLst>
                    <a:gs pos="1250">
                      <a:srgbClr val="0078D4"/>
                    </a:gs>
                    <a:gs pos="100000">
                      <a:srgbClr val="0078D4"/>
                    </a:gs>
                  </a:gsLst>
                  <a:lin ang="5400000" scaled="0"/>
                </a:gradFill>
                <a:latin typeface="Segoe UI" panose="020B0502040204020203" pitchFamily="34" charset="0"/>
              </a:rPr>
              <a:t>MICROSOFT’S APPROACH </a:t>
            </a:r>
          </a:p>
          <a:p>
            <a:pPr marL="285750" lvl="0" indent="-285750" defTabSz="914367">
              <a:spcBef>
                <a:spcPts val="288"/>
              </a:spcBef>
              <a:spcAft>
                <a:spcPts val="300"/>
              </a:spcAft>
              <a:buBlip>
                <a:blip r:embed="rId10"/>
              </a:buBlip>
              <a:defRPr/>
            </a:pPr>
            <a:r>
              <a:rPr lang="en-US" sz="1100" b="1">
                <a:ln w="3175">
                  <a:noFill/>
                </a:ln>
                <a:gradFill>
                  <a:gsLst>
                    <a:gs pos="2917">
                      <a:srgbClr val="1A1A1A"/>
                    </a:gs>
                    <a:gs pos="30000">
                      <a:srgbClr val="1A1A1A"/>
                    </a:gs>
                  </a:gsLst>
                  <a:lin ang="5400000" scaled="0"/>
                </a:gradFill>
              </a:rPr>
              <a:t>Platform Security – </a:t>
            </a:r>
            <a:r>
              <a:rPr lang="en-US" sz="1100">
                <a:ln w="3175">
                  <a:noFill/>
                </a:ln>
                <a:gradFill>
                  <a:gsLst>
                    <a:gs pos="2917">
                      <a:srgbClr val="1A1A1A"/>
                    </a:gs>
                    <a:gs pos="30000">
                      <a:srgbClr val="1A1A1A"/>
                    </a:gs>
                  </a:gsLst>
                  <a:lin ang="5400000" scaled="0"/>
                </a:gradFill>
              </a:rPr>
              <a:t>Deep investments in physical security, Red/Blue Teams, encryption, privileged access, &amp; more</a:t>
            </a:r>
          </a:p>
          <a:p>
            <a:pPr lvl="0" defTabSz="914367">
              <a:spcBef>
                <a:spcPts val="288"/>
              </a:spcBef>
              <a:spcAft>
                <a:spcPts val="300"/>
              </a:spcAft>
              <a:defRPr/>
            </a:pPr>
            <a:endParaRPr lang="en-US" sz="1100">
              <a:ln w="3175">
                <a:noFill/>
              </a:ln>
              <a:gradFill>
                <a:gsLst>
                  <a:gs pos="2917">
                    <a:srgbClr val="1A1A1A"/>
                  </a:gs>
                  <a:gs pos="30000">
                    <a:srgbClr val="1A1A1A"/>
                  </a:gs>
                </a:gsLst>
                <a:lin ang="5400000" scaled="0"/>
              </a:gradFill>
            </a:endParaRPr>
          </a:p>
          <a:p>
            <a:pPr marL="285750" indent="-285750" defTabSz="914367">
              <a:spcBef>
                <a:spcPts val="288"/>
              </a:spcBef>
              <a:spcAft>
                <a:spcPts val="300"/>
              </a:spcAft>
              <a:buBlip>
                <a:blip r:embed="rId10"/>
              </a:buBlip>
              <a:defRPr/>
            </a:pPr>
            <a:endParaRPr lang="en-US" sz="1100" b="1">
              <a:ln w="3175">
                <a:noFill/>
              </a:ln>
              <a:gradFill>
                <a:gsLst>
                  <a:gs pos="2917">
                    <a:srgbClr val="1A1A1A"/>
                  </a:gs>
                  <a:gs pos="30000">
                    <a:srgbClr val="1A1A1A"/>
                  </a:gs>
                </a:gsLst>
                <a:lin ang="5400000" scaled="0"/>
              </a:gradFill>
            </a:endParaRPr>
          </a:p>
        </p:txBody>
      </p:sp>
      <p:grpSp>
        <p:nvGrpSpPr>
          <p:cNvPr id="83" name="Group 82">
            <a:extLst>
              <a:ext uri="{FF2B5EF4-FFF2-40B4-BE49-F238E27FC236}">
                <a16:creationId xmlns:a16="http://schemas.microsoft.com/office/drawing/2014/main" id="{C7436585-F5B5-4615-8646-58C14467D1F3}"/>
              </a:ext>
            </a:extLst>
          </p:cNvPr>
          <p:cNvGrpSpPr/>
          <p:nvPr/>
        </p:nvGrpSpPr>
        <p:grpSpPr>
          <a:xfrm>
            <a:off x="8977609" y="2757793"/>
            <a:ext cx="1298448" cy="241077"/>
            <a:chOff x="116753" y="2955527"/>
            <a:chExt cx="1298448" cy="241077"/>
          </a:xfrm>
        </p:grpSpPr>
        <p:sp>
          <p:nvSpPr>
            <p:cNvPr id="84" name="Rectangle 83">
              <a:hlinkClick r:id="rId11" tooltip="Cloud App Security provides discovery and control of your Shadow IT in the cloud. It extends the visibility, auditing, and control you have on-premises to your cloud applications and the data in them. "/>
              <a:extLst>
                <a:ext uri="{FF2B5EF4-FFF2-40B4-BE49-F238E27FC236}">
                  <a16:creationId xmlns:a16="http://schemas.microsoft.com/office/drawing/2014/main" id="{B2A36CB7-7500-4B1A-8E79-5E57F1548CB4}"/>
                </a:ext>
              </a:extLst>
            </p:cNvPr>
            <p:cNvSpPr/>
            <p:nvPr/>
          </p:nvSpPr>
          <p:spPr>
            <a:xfrm>
              <a:off x="116753" y="2955527"/>
              <a:ext cx="1298448" cy="241077"/>
            </a:xfrm>
            <a:prstGeom prst="rect">
              <a:avLst/>
            </a:prstGeom>
            <a:solidFill>
              <a:srgbClr val="EAEAEA"/>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Cloud App Security</a:t>
              </a:r>
            </a:p>
          </p:txBody>
        </p:sp>
        <p:pic>
          <p:nvPicPr>
            <p:cNvPr id="85" name="Picture 84">
              <a:extLst>
                <a:ext uri="{FF2B5EF4-FFF2-40B4-BE49-F238E27FC236}">
                  <a16:creationId xmlns:a16="http://schemas.microsoft.com/office/drawing/2014/main" id="{B77D05B4-A69D-4B19-81C9-62FDD111EB8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sp>
        <p:nvSpPr>
          <p:cNvPr id="16" name="Rectangle 15">
            <a:extLst>
              <a:ext uri="{FF2B5EF4-FFF2-40B4-BE49-F238E27FC236}">
                <a16:creationId xmlns:a16="http://schemas.microsoft.com/office/drawing/2014/main" id="{1128D8A8-B619-440F-A55A-FEF2C8C8A558}"/>
              </a:ext>
            </a:extLst>
          </p:cNvPr>
          <p:cNvSpPr/>
          <p:nvPr/>
        </p:nvSpPr>
        <p:spPr>
          <a:xfrm>
            <a:off x="3317537" y="2471555"/>
            <a:ext cx="4406454" cy="884858"/>
          </a:xfrm>
          <a:prstGeom prst="rect">
            <a:avLst/>
          </a:prstGeom>
        </p:spPr>
        <p:txBody>
          <a:bodyPr wrap="square">
            <a:spAutoFit/>
          </a:bodyPr>
          <a:lstStyle/>
          <a:p>
            <a:pPr marL="285750" lvl="0" indent="-285750" defTabSz="914367">
              <a:spcBef>
                <a:spcPts val="288"/>
              </a:spcBef>
              <a:spcAft>
                <a:spcPts val="300"/>
              </a:spcAft>
              <a:buBlip>
                <a:blip r:embed="rId10"/>
              </a:buBlip>
              <a:defRPr/>
            </a:pPr>
            <a:r>
              <a:rPr lang="en-US" sz="1100" b="1">
                <a:ln w="3175">
                  <a:noFill/>
                </a:ln>
                <a:gradFill>
                  <a:gsLst>
                    <a:gs pos="2917">
                      <a:srgbClr val="1A1A1A"/>
                    </a:gs>
                    <a:gs pos="30000">
                      <a:srgbClr val="1A1A1A"/>
                    </a:gs>
                  </a:gsLst>
                  <a:lin ang="5400000" scaled="0"/>
                </a:gradFill>
              </a:rPr>
              <a:t>Manage Shadow IT Risk – </a:t>
            </a:r>
            <a:r>
              <a:rPr lang="en-US" sz="1100">
                <a:ln w="3175">
                  <a:noFill/>
                </a:ln>
                <a:gradFill>
                  <a:gsLst>
                    <a:gs pos="2917">
                      <a:srgbClr val="1A1A1A"/>
                    </a:gs>
                    <a:gs pos="30000">
                      <a:srgbClr val="1A1A1A"/>
                    </a:gs>
                  </a:gsLst>
                  <a:lin ang="5400000" scaled="0"/>
                </a:gradFill>
              </a:rPr>
              <a:t>CAS enables you to discover, assess, approve, and manage SaaS (via API +Proxy)</a:t>
            </a:r>
          </a:p>
          <a:p>
            <a:pPr marL="285750" lvl="0" indent="-285750" defTabSz="914367">
              <a:spcBef>
                <a:spcPts val="600"/>
              </a:spcBef>
              <a:spcAft>
                <a:spcPts val="1200"/>
              </a:spcAft>
              <a:buBlip>
                <a:blip r:embed="rId10"/>
              </a:buBlip>
              <a:defRPr/>
            </a:pPr>
            <a:r>
              <a:rPr lang="en-US" sz="1100" b="1">
                <a:ln w="3175">
                  <a:noFill/>
                </a:ln>
                <a:gradFill>
                  <a:gsLst>
                    <a:gs pos="2917">
                      <a:srgbClr val="1A1A1A"/>
                    </a:gs>
                    <a:gs pos="30000">
                      <a:srgbClr val="1A1A1A"/>
                    </a:gs>
                  </a:gsLst>
                  <a:lin ang="5400000" scaled="0"/>
                </a:gradFill>
              </a:rPr>
              <a:t>SOC Enablement – </a:t>
            </a:r>
            <a:r>
              <a:rPr lang="en-US" sz="1100">
                <a:ln w="3175">
                  <a:noFill/>
                </a:ln>
                <a:gradFill>
                  <a:gsLst>
                    <a:gs pos="2917">
                      <a:srgbClr val="1A1A1A"/>
                    </a:gs>
                    <a:gs pos="30000">
                      <a:srgbClr val="1A1A1A"/>
                    </a:gs>
                  </a:gsLst>
                  <a:lin ang="5400000" scaled="0"/>
                </a:gradFill>
              </a:rPr>
              <a:t>Microsoft Cloud App Security (CAS) provides anomaly detection, alerting, and SIEM integration</a:t>
            </a:r>
          </a:p>
        </p:txBody>
      </p:sp>
      <p:sp>
        <p:nvSpPr>
          <p:cNvPr id="55" name="Rectangle 54">
            <a:extLst>
              <a:ext uri="{FF2B5EF4-FFF2-40B4-BE49-F238E27FC236}">
                <a16:creationId xmlns:a16="http://schemas.microsoft.com/office/drawing/2014/main" id="{58E4C524-4A05-407A-8A48-9DC82ADB41D6}"/>
              </a:ext>
            </a:extLst>
          </p:cNvPr>
          <p:cNvSpPr/>
          <p:nvPr/>
        </p:nvSpPr>
        <p:spPr bwMode="auto">
          <a:xfrm>
            <a:off x="3248965" y="4299206"/>
            <a:ext cx="8592758" cy="724885"/>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79BF96F0-7341-4AB0-B657-DE968C8D8032}"/>
              </a:ext>
            </a:extLst>
          </p:cNvPr>
          <p:cNvSpPr/>
          <p:nvPr/>
        </p:nvSpPr>
        <p:spPr bwMode="auto">
          <a:xfrm>
            <a:off x="3248965" y="5062640"/>
            <a:ext cx="8592758" cy="511620"/>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0539E3AA-C23D-4BA9-A385-D63AD889C222}"/>
              </a:ext>
            </a:extLst>
          </p:cNvPr>
          <p:cNvSpPr/>
          <p:nvPr/>
        </p:nvSpPr>
        <p:spPr bwMode="auto">
          <a:xfrm>
            <a:off x="3248965" y="5612808"/>
            <a:ext cx="8592758" cy="917898"/>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Rectangle 85">
            <a:hlinkClick r:id="rId13" tooltip="Office 365 Security &amp; Compliance Center is your one-stop portal for Office 365 security. Office 365 Threat Intelligence helps ﻿you research threats against your organization + respond to malware, phishing, and other attacks that Office 365 detected. "/>
            <a:extLst>
              <a:ext uri="{FF2B5EF4-FFF2-40B4-BE49-F238E27FC236}">
                <a16:creationId xmlns:a16="http://schemas.microsoft.com/office/drawing/2014/main" id="{C466D6F8-FFB8-439B-ABF1-CA113BD57E1B}"/>
              </a:ext>
            </a:extLst>
          </p:cNvPr>
          <p:cNvSpPr/>
          <p:nvPr/>
        </p:nvSpPr>
        <p:spPr>
          <a:xfrm>
            <a:off x="9916392" y="3139327"/>
            <a:ext cx="719330" cy="417528"/>
          </a:xfrm>
          <a:prstGeom prst="rect">
            <a:avLst/>
          </a:prstGeom>
          <a:solidFill>
            <a:srgbClr val="FFFFFF"/>
          </a:solidFill>
          <a:ln w="14224" cap="flat" cmpd="sng" algn="ctr">
            <a:solidFill>
              <a:srgbClr val="EB3C00"/>
            </a:solidFill>
            <a:prstDash val="solid"/>
          </a:ln>
          <a:effectLst/>
        </p:spPr>
        <p:txBody>
          <a:bodyPr lIns="18288" rIns="18288" rtlCol="0" anchor="t" anchorCtr="0">
            <a:noAutofit/>
          </a:bodyPr>
          <a:lstStyle/>
          <a:p>
            <a:pPr marL="45720" marR="0" lvl="0" indent="0" defTabSz="91440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t>Office 365 </a:t>
            </a:r>
            <a:endPar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endParaRPr>
          </a:p>
        </p:txBody>
      </p:sp>
      <p:sp>
        <p:nvSpPr>
          <p:cNvPr id="90" name="Rectangle 89">
            <a:hlinkClick r:id="rId13" tooltip="Office 365 Security &amp; Compliance Center is your one-stop portal for Office 365 security. Office 365 Threat Intelligence helps ﻿you research threats against your organization + respond to malware, phishing, and other attacks that Office 365 detected. "/>
            <a:extLst>
              <a:ext uri="{FF2B5EF4-FFF2-40B4-BE49-F238E27FC236}">
                <a16:creationId xmlns:a16="http://schemas.microsoft.com/office/drawing/2014/main" id="{AFAB8B12-A813-4124-97A9-665C4BDE7628}"/>
              </a:ext>
            </a:extLst>
          </p:cNvPr>
          <p:cNvSpPr/>
          <p:nvPr/>
        </p:nvSpPr>
        <p:spPr>
          <a:xfrm>
            <a:off x="8848582" y="3605906"/>
            <a:ext cx="893209" cy="445939"/>
          </a:xfrm>
          <a:prstGeom prst="rect">
            <a:avLst/>
          </a:prstGeom>
          <a:solidFill>
            <a:srgbClr val="FFFFFF"/>
          </a:solidFill>
          <a:ln w="14224" cap="flat" cmpd="sng" algn="ctr">
            <a:solidFill>
              <a:srgbClr val="EB3C00"/>
            </a:solidFill>
            <a:prstDash val="solid"/>
          </a:ln>
          <a:effectLst/>
        </p:spPr>
        <p:txBody>
          <a:bodyPr lIns="18288" rIns="18288" rtlCol="0" anchor="t" anchorCtr="0"/>
          <a:lstStyle/>
          <a:p>
            <a:pPr marL="45720" marR="0" lvl="0" indent="0" defTabSz="91440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t>Office 365</a:t>
            </a:r>
          </a:p>
          <a:p>
            <a:pPr marL="45720" marR="0" lvl="0" indent="0" defTabSz="91440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t>Security &amp; Compliance</a:t>
            </a:r>
          </a:p>
        </p:txBody>
      </p:sp>
      <p:sp>
        <p:nvSpPr>
          <p:cNvPr id="94" name="Rectangle 93">
            <a:hlinkClick r:id="rId13" tooltip="Office 365 Security &amp; Compliance Center is your one-stop portal for Office 365 security. Office 365 Threat Intelligence helps ﻿you research threats against your organization + respond to malware, phishing, and other attacks that Office 365 detected. "/>
            <a:extLst>
              <a:ext uri="{FF2B5EF4-FFF2-40B4-BE49-F238E27FC236}">
                <a16:creationId xmlns:a16="http://schemas.microsoft.com/office/drawing/2014/main" id="{A5DECC06-85FB-46E3-AAF7-FDA8D5F70D46}"/>
              </a:ext>
            </a:extLst>
          </p:cNvPr>
          <p:cNvSpPr/>
          <p:nvPr/>
        </p:nvSpPr>
        <p:spPr>
          <a:xfrm>
            <a:off x="9810437" y="3344784"/>
            <a:ext cx="1914798" cy="182880"/>
          </a:xfrm>
          <a:prstGeom prst="rect">
            <a:avLst/>
          </a:prstGeom>
          <a:solidFill>
            <a:srgbClr val="FFFFFF"/>
          </a:solidFill>
          <a:ln w="14224" cap="flat" cmpd="sng" algn="ctr">
            <a:solidFill>
              <a:srgbClr val="505050"/>
            </a:solidFill>
            <a:prstDash val="solid"/>
          </a:ln>
          <a:effectLst/>
        </p:spPr>
        <p:txBody>
          <a:bodyPr lIns="45720" rIns="45720" rtlCol="0" anchor="ctr"/>
          <a:lstStyle/>
          <a:p>
            <a:pPr marL="58738" marR="0" lvl="0" defTabSz="914400" eaLnBrk="1" fontAlgn="auto" latinLnBrk="0" hangingPunct="1">
              <a:lnSpc>
                <a:spcPct val="97000"/>
              </a:lnSpc>
              <a:spcBef>
                <a:spcPts val="0"/>
              </a:spcBef>
              <a:spcAft>
                <a:spcPts val="10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t>Advanced Threat Protection (ATP)</a:t>
            </a:r>
          </a:p>
        </p:txBody>
      </p:sp>
      <p:sp>
        <p:nvSpPr>
          <p:cNvPr id="105" name="Rectangle 104">
            <a:hlinkClick r:id="rId14" tooltip="Customer Lockbox gives customers explicit control in the very rare instances when a Microsoft engineer may need access to customer content to resolve a customer issue. "/>
            <a:extLst>
              <a:ext uri="{FF2B5EF4-FFF2-40B4-BE49-F238E27FC236}">
                <a16:creationId xmlns:a16="http://schemas.microsoft.com/office/drawing/2014/main" id="{D2B01D14-0133-47CA-91AE-55002CA723DE}"/>
              </a:ext>
            </a:extLst>
          </p:cNvPr>
          <p:cNvSpPr/>
          <p:nvPr/>
        </p:nvSpPr>
        <p:spPr>
          <a:xfrm>
            <a:off x="10565515" y="5962029"/>
            <a:ext cx="1151890" cy="219456"/>
          </a:xfrm>
          <a:prstGeom prst="rect">
            <a:avLst/>
          </a:prstGeom>
          <a:solidFill>
            <a:srgbClr val="EAEAEA"/>
          </a:solidFill>
          <a:ln w="14224" cap="flat" cmpd="sng" algn="ctr">
            <a:solidFill>
              <a:srgbClr val="EAEAEA">
                <a:lumMod val="90000"/>
              </a:srgbClr>
            </a:solidFill>
            <a:prstDash val="solid"/>
          </a:ln>
          <a:effectLst/>
        </p:spPr>
        <p:txBody>
          <a:bodyPr l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Customer</a:t>
            </a:r>
            <a:r>
              <a:rPr kumimoji="0" lang="en-US" sz="900" b="0" i="0" u="none" strike="noStrike" kern="0" cap="none" spc="0" normalizeH="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 </a:t>
            </a: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Lockbox</a:t>
            </a:r>
          </a:p>
        </p:txBody>
      </p:sp>
      <p:sp>
        <p:nvSpPr>
          <p:cNvPr id="106" name="Rectangle 105">
            <a:hlinkClick r:id="rId15" tooltip="Provides capabilities powered by Microsoft Cloud App Security—to give you greater visibility and control over your Office 365 environment including Threat detection, Enhanced control, and Discovery of productivity application usage. "/>
            <a:extLst>
              <a:ext uri="{FF2B5EF4-FFF2-40B4-BE49-F238E27FC236}">
                <a16:creationId xmlns:a16="http://schemas.microsoft.com/office/drawing/2014/main" id="{287380FF-533C-4E5D-8872-A4603A7B10DF}"/>
              </a:ext>
            </a:extLst>
          </p:cNvPr>
          <p:cNvSpPr/>
          <p:nvPr/>
        </p:nvSpPr>
        <p:spPr>
          <a:xfrm>
            <a:off x="8160899" y="4551896"/>
            <a:ext cx="857872" cy="215176"/>
          </a:xfrm>
          <a:prstGeom prst="rect">
            <a:avLst/>
          </a:prstGeom>
          <a:solidFill>
            <a:srgbClr val="EAEAEA"/>
          </a:solidFill>
          <a:ln w="14224" cap="flat" cmpd="sng" algn="ctr">
            <a:solidFill>
              <a:srgbClr val="EAEAEA">
                <a:lumMod val="90000"/>
              </a:srgbClr>
            </a:solidFill>
            <a:prstDash val="solid"/>
          </a:ln>
          <a:effectLst/>
        </p:spPr>
        <p:txBody>
          <a:bodyPr l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Secure Score</a:t>
            </a:r>
          </a:p>
        </p:txBody>
      </p:sp>
      <p:sp>
        <p:nvSpPr>
          <p:cNvPr id="111" name="Rectangle 110">
            <a:hlinkClick r:id="rId16" tooltip="System Center Configuration Manager + Intune provide management of Windows, Mac OS X devices, and mobile devices running Android, iOS, and Windows. "/>
            <a:extLst>
              <a:ext uri="{FF2B5EF4-FFF2-40B4-BE49-F238E27FC236}">
                <a16:creationId xmlns:a16="http://schemas.microsoft.com/office/drawing/2014/main" id="{C8DFD2F9-3931-4FDB-90EE-6B45C72A7EA4}"/>
              </a:ext>
            </a:extLst>
          </p:cNvPr>
          <p:cNvSpPr/>
          <p:nvPr/>
        </p:nvSpPr>
        <p:spPr>
          <a:xfrm>
            <a:off x="8207943" y="5212242"/>
            <a:ext cx="3509462"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Compliance Manager</a:t>
            </a:r>
          </a:p>
        </p:txBody>
      </p:sp>
      <p:sp>
        <p:nvSpPr>
          <p:cNvPr id="9" name="Rectangle 8">
            <a:extLst>
              <a:ext uri="{FF2B5EF4-FFF2-40B4-BE49-F238E27FC236}">
                <a16:creationId xmlns:a16="http://schemas.microsoft.com/office/drawing/2014/main" id="{D247C304-FB7B-42E5-AB59-9BC7DCEF8AAC}"/>
              </a:ext>
            </a:extLst>
          </p:cNvPr>
          <p:cNvSpPr/>
          <p:nvPr/>
        </p:nvSpPr>
        <p:spPr>
          <a:xfrm>
            <a:off x="3317537" y="5752439"/>
            <a:ext cx="6051742" cy="638636"/>
          </a:xfrm>
          <a:prstGeom prst="rect">
            <a:avLst/>
          </a:prstGeom>
        </p:spPr>
        <p:txBody>
          <a:bodyPr wrap="square">
            <a:spAutoFit/>
          </a:bodyPr>
          <a:lstStyle/>
          <a:p>
            <a:pPr marL="285750" lvl="0" indent="-285750" defTabSz="914367">
              <a:spcBef>
                <a:spcPts val="288"/>
              </a:spcBef>
              <a:buBlip>
                <a:blip r:embed="rId10"/>
              </a:buBlip>
              <a:defRPr/>
            </a:pPr>
            <a:r>
              <a:rPr lang="en-US" sz="1100" b="1">
                <a:ln w="3175">
                  <a:noFill/>
                </a:ln>
                <a:gradFill>
                  <a:gsLst>
                    <a:gs pos="2917">
                      <a:srgbClr val="1A1A1A"/>
                    </a:gs>
                    <a:gs pos="30000">
                      <a:srgbClr val="1A1A1A"/>
                    </a:gs>
                  </a:gsLst>
                  <a:lin ang="5400000" scaled="0"/>
                </a:gradFill>
              </a:rPr>
              <a:t>Information Protection –</a:t>
            </a:r>
            <a:r>
              <a:rPr lang="en-US" sz="1100">
                <a:ln w="3175">
                  <a:noFill/>
                </a:ln>
                <a:gradFill>
                  <a:gsLst>
                    <a:gs pos="2917">
                      <a:srgbClr val="1A1A1A"/>
                    </a:gs>
                    <a:gs pos="30000">
                      <a:srgbClr val="1A1A1A"/>
                    </a:gs>
                  </a:gsLst>
                  <a:lin ang="5400000" scaled="0"/>
                </a:gradFill>
              </a:rPr>
              <a:t> CAS integration with Azure </a:t>
            </a:r>
            <a:r>
              <a:rPr lang="en-US" sz="1100" b="1">
                <a:ln w="3175">
                  <a:noFill/>
                </a:ln>
                <a:gradFill>
                  <a:gsLst>
                    <a:gs pos="2917">
                      <a:srgbClr val="1A1A1A"/>
                    </a:gs>
                    <a:gs pos="30000">
                      <a:srgbClr val="1A1A1A"/>
                    </a:gs>
                  </a:gsLst>
                  <a:lin ang="5400000" scaled="0"/>
                </a:gradFill>
              </a:rPr>
              <a:t>Information Protection to discover + protect data</a:t>
            </a:r>
          </a:p>
          <a:p>
            <a:pPr marL="457200" lvl="0" indent="-166688" defTabSz="914367">
              <a:spcBef>
                <a:spcPts val="288"/>
              </a:spcBef>
              <a:buFont typeface="Arial" panose="020B0604020202020204" pitchFamily="34" charset="0"/>
              <a:buChar char="•"/>
              <a:defRPr/>
            </a:pPr>
            <a:r>
              <a:rPr lang="en-US" sz="1100">
                <a:ln w="3175">
                  <a:noFill/>
                </a:ln>
                <a:gradFill>
                  <a:gsLst>
                    <a:gs pos="2917">
                      <a:srgbClr val="1A1A1A"/>
                    </a:gs>
                    <a:gs pos="30000">
                      <a:srgbClr val="1A1A1A"/>
                    </a:gs>
                  </a:gsLst>
                  <a:lin ang="5400000" scaled="0"/>
                </a:gradFill>
                <a:cs typeface="Segoe UI"/>
              </a:rPr>
              <a:t>Customer Lockbox to provide final control of access to data by Microsoft personnel</a:t>
            </a:r>
          </a:p>
        </p:txBody>
      </p:sp>
      <p:sp>
        <p:nvSpPr>
          <p:cNvPr id="10" name="Rectangle 9">
            <a:extLst>
              <a:ext uri="{FF2B5EF4-FFF2-40B4-BE49-F238E27FC236}">
                <a16:creationId xmlns:a16="http://schemas.microsoft.com/office/drawing/2014/main" id="{82420089-A20A-4CDD-A7EC-3CDDB61A1DE4}"/>
              </a:ext>
            </a:extLst>
          </p:cNvPr>
          <p:cNvSpPr/>
          <p:nvPr/>
        </p:nvSpPr>
        <p:spPr>
          <a:xfrm>
            <a:off x="3317537" y="5102661"/>
            <a:ext cx="4539597" cy="430887"/>
          </a:xfrm>
          <a:prstGeom prst="rect">
            <a:avLst/>
          </a:prstGeom>
        </p:spPr>
        <p:txBody>
          <a:bodyPr wrap="square">
            <a:spAutoFit/>
          </a:bodyPr>
          <a:lstStyle/>
          <a:p>
            <a:pPr marL="285750" lvl="0" indent="-285750" defTabSz="914367">
              <a:spcBef>
                <a:spcPts val="288"/>
              </a:spcBef>
              <a:spcAft>
                <a:spcPts val="300"/>
              </a:spcAft>
              <a:buBlip>
                <a:blip r:embed="rId10"/>
              </a:buBlip>
              <a:defRPr/>
            </a:pPr>
            <a:r>
              <a:rPr lang="en-US" sz="1100" b="1">
                <a:ln w="3175">
                  <a:noFill/>
                </a:ln>
                <a:gradFill>
                  <a:gsLst>
                    <a:gs pos="2917">
                      <a:srgbClr val="1A1A1A"/>
                    </a:gs>
                    <a:gs pos="30000">
                      <a:srgbClr val="1A1A1A"/>
                    </a:gs>
                  </a:gsLst>
                  <a:lin ang="5400000" scaled="0"/>
                </a:gradFill>
              </a:rPr>
              <a:t>Compliance – </a:t>
            </a:r>
            <a:r>
              <a:rPr lang="en-US" sz="1100">
                <a:ln w="3175">
                  <a:noFill/>
                </a:ln>
                <a:gradFill>
                  <a:gsLst>
                    <a:gs pos="2917">
                      <a:srgbClr val="1A1A1A"/>
                    </a:gs>
                    <a:gs pos="30000">
                      <a:srgbClr val="1A1A1A"/>
                    </a:gs>
                  </a:gsLst>
                  <a:lin ang="5400000" scaled="0"/>
                </a:gradFill>
              </a:rPr>
              <a:t>GDPR and NIST compliance visibility on Office 365 and Dynamics 365 with Compliance Manager</a:t>
            </a:r>
            <a:endParaRPr lang="en-US" sz="1100">
              <a:gradFill>
                <a:gsLst>
                  <a:gs pos="2917">
                    <a:srgbClr val="1A1A1A"/>
                  </a:gs>
                  <a:gs pos="30000">
                    <a:srgbClr val="1A1A1A"/>
                  </a:gs>
                </a:gsLst>
                <a:lin ang="5400000" scaled="0"/>
              </a:gradFill>
              <a:cs typeface="Segoe UI"/>
            </a:endParaRPr>
          </a:p>
        </p:txBody>
      </p:sp>
      <p:sp>
        <p:nvSpPr>
          <p:cNvPr id="11" name="Rectangle 10">
            <a:extLst>
              <a:ext uri="{FF2B5EF4-FFF2-40B4-BE49-F238E27FC236}">
                <a16:creationId xmlns:a16="http://schemas.microsoft.com/office/drawing/2014/main" id="{BEC53CA3-86DF-4248-BD01-E412C9280D1B}"/>
              </a:ext>
            </a:extLst>
          </p:cNvPr>
          <p:cNvSpPr/>
          <p:nvPr/>
        </p:nvSpPr>
        <p:spPr>
          <a:xfrm>
            <a:off x="3321967" y="4444041"/>
            <a:ext cx="4865586" cy="430887"/>
          </a:xfrm>
          <a:prstGeom prst="rect">
            <a:avLst/>
          </a:prstGeom>
        </p:spPr>
        <p:txBody>
          <a:bodyPr wrap="square">
            <a:spAutoFit/>
          </a:bodyPr>
          <a:lstStyle/>
          <a:p>
            <a:pPr marL="285750" lvl="0" indent="-285750" defTabSz="914367">
              <a:spcBef>
                <a:spcPts val="288"/>
              </a:spcBef>
              <a:spcAft>
                <a:spcPts val="300"/>
              </a:spcAft>
              <a:buBlip>
                <a:blip r:embed="rId10"/>
              </a:buBlip>
              <a:defRPr/>
            </a:pPr>
            <a:r>
              <a:rPr lang="en-US" sz="1100" b="1">
                <a:ln w="3175">
                  <a:noFill/>
                </a:ln>
                <a:gradFill>
                  <a:gsLst>
                    <a:gs pos="2917">
                      <a:srgbClr val="1A1A1A"/>
                    </a:gs>
                    <a:gs pos="30000">
                      <a:srgbClr val="1A1A1A"/>
                    </a:gs>
                  </a:gsLst>
                  <a:lin ang="5400000" scaled="0"/>
                </a:gradFill>
              </a:rPr>
              <a:t>Office 365 Guidance – </a:t>
            </a:r>
            <a:r>
              <a:rPr lang="en-US" sz="1100">
                <a:ln w="3175">
                  <a:noFill/>
                </a:ln>
                <a:gradFill>
                  <a:gsLst>
                    <a:gs pos="2917">
                      <a:srgbClr val="1A1A1A"/>
                    </a:gs>
                    <a:gs pos="30000">
                      <a:srgbClr val="1A1A1A"/>
                    </a:gs>
                  </a:gsLst>
                  <a:lin ang="5400000" scaled="0"/>
                </a:gradFill>
              </a:rPr>
              <a:t>Security Roadmap + Secure Score recommendations guide you through security journey</a:t>
            </a:r>
          </a:p>
        </p:txBody>
      </p:sp>
      <p:sp>
        <p:nvSpPr>
          <p:cNvPr id="12" name="Rectangle 11">
            <a:extLst>
              <a:ext uri="{FF2B5EF4-FFF2-40B4-BE49-F238E27FC236}">
                <a16:creationId xmlns:a16="http://schemas.microsoft.com/office/drawing/2014/main" id="{83762543-F6A2-4434-A324-BA974C3FEF89}"/>
              </a:ext>
            </a:extLst>
          </p:cNvPr>
          <p:cNvSpPr/>
          <p:nvPr/>
        </p:nvSpPr>
        <p:spPr>
          <a:xfrm>
            <a:off x="3317537" y="3295967"/>
            <a:ext cx="6096000" cy="807913"/>
          </a:xfrm>
          <a:prstGeom prst="rect">
            <a:avLst/>
          </a:prstGeom>
        </p:spPr>
        <p:txBody>
          <a:bodyPr>
            <a:spAutoFit/>
          </a:bodyPr>
          <a:lstStyle/>
          <a:p>
            <a:pPr marL="457200" lvl="0" indent="-166688" defTabSz="914367">
              <a:spcBef>
                <a:spcPts val="288"/>
              </a:spcBef>
              <a:buFont typeface="Arial" panose="020B0604020202020204" pitchFamily="34" charset="0"/>
              <a:buChar char="•"/>
              <a:defRPr/>
            </a:pPr>
            <a:r>
              <a:rPr lang="en-US" sz="1100">
                <a:ln w="3175">
                  <a:noFill/>
                </a:ln>
                <a:gradFill>
                  <a:gsLst>
                    <a:gs pos="2917">
                      <a:srgbClr val="1A1A1A"/>
                    </a:gs>
                    <a:gs pos="30000">
                      <a:srgbClr val="1A1A1A"/>
                    </a:gs>
                  </a:gsLst>
                  <a:lin ang="5400000" scaled="0"/>
                </a:gradFill>
              </a:rPr>
              <a:t>Office 365 ATP provides advanced security (sandbox </a:t>
            </a:r>
            <a:br>
              <a:rPr lang="en-US" sz="1100">
                <a:ln w="3175">
                  <a:noFill/>
                </a:ln>
                <a:gradFill>
                  <a:gsLst>
                    <a:gs pos="2917">
                      <a:srgbClr val="1A1A1A"/>
                    </a:gs>
                    <a:gs pos="30000">
                      <a:srgbClr val="1A1A1A"/>
                    </a:gs>
                  </a:gsLst>
                  <a:lin ang="5400000" scaled="0"/>
                </a:gradFill>
              </a:rPr>
            </a:br>
            <a:r>
              <a:rPr lang="en-US" sz="1100">
                <a:ln w="3175">
                  <a:noFill/>
                </a:ln>
                <a:gradFill>
                  <a:gsLst>
                    <a:gs pos="2917">
                      <a:srgbClr val="1A1A1A"/>
                    </a:gs>
                    <a:gs pos="30000">
                      <a:srgbClr val="1A1A1A"/>
                    </a:gs>
                  </a:gsLst>
                  <a:lin ang="5400000" scaled="0"/>
                </a:gradFill>
              </a:rPr>
              <a:t>detonation, etc.) for email, SharePoint, Teams, and more</a:t>
            </a:r>
          </a:p>
          <a:p>
            <a:pPr marL="457200" lvl="0" indent="-166688" defTabSz="914367">
              <a:spcBef>
                <a:spcPts val="288"/>
              </a:spcBef>
              <a:buFont typeface="Arial" panose="020B0604020202020204" pitchFamily="34" charset="0"/>
              <a:buChar char="•"/>
              <a:defRPr/>
            </a:pPr>
            <a:r>
              <a:rPr lang="en-US" sz="1100">
                <a:ln w="3175">
                  <a:noFill/>
                </a:ln>
                <a:gradFill>
                  <a:gsLst>
                    <a:gs pos="2917">
                      <a:srgbClr val="1A1A1A"/>
                    </a:gs>
                    <a:gs pos="30000">
                      <a:srgbClr val="1A1A1A"/>
                    </a:gs>
                  </a:gsLst>
                  <a:lin ang="5400000" scaled="0"/>
                </a:gradFill>
                <a:cs typeface="Segoe UI"/>
              </a:rPr>
              <a:t>Threat Intelligence provides analytics on attack </a:t>
            </a:r>
            <a:br>
              <a:rPr lang="en-US" sz="1100">
                <a:ln w="3175">
                  <a:noFill/>
                </a:ln>
                <a:gradFill>
                  <a:gsLst>
                    <a:gs pos="2917">
                      <a:srgbClr val="1A1A1A"/>
                    </a:gs>
                    <a:gs pos="30000">
                      <a:srgbClr val="1A1A1A"/>
                    </a:gs>
                  </a:gsLst>
                  <a:lin ang="5400000" scaled="0"/>
                </a:gradFill>
                <a:cs typeface="Segoe UI"/>
              </a:rPr>
            </a:br>
            <a:r>
              <a:rPr lang="en-US" sz="1100">
                <a:ln w="3175">
                  <a:noFill/>
                </a:ln>
                <a:gradFill>
                  <a:gsLst>
                    <a:gs pos="2917">
                      <a:srgbClr val="1A1A1A"/>
                    </a:gs>
                    <a:gs pos="30000">
                      <a:srgbClr val="1A1A1A"/>
                    </a:gs>
                  </a:gsLst>
                  <a:lin ang="5400000" scaled="0"/>
                </a:gradFill>
                <a:cs typeface="Segoe UI"/>
              </a:rPr>
              <a:t>trends for your tenant and your industry</a:t>
            </a:r>
            <a:endParaRPr lang="en-US" sz="1100">
              <a:gradFill>
                <a:gsLst>
                  <a:gs pos="2917">
                    <a:srgbClr val="1A1A1A"/>
                  </a:gs>
                  <a:gs pos="30000">
                    <a:srgbClr val="1A1A1A"/>
                  </a:gs>
                </a:gsLst>
                <a:lin ang="5400000" scaled="0"/>
              </a:gradFill>
              <a:cs typeface="Segoe UI"/>
            </a:endParaRPr>
          </a:p>
        </p:txBody>
      </p:sp>
      <p:sp>
        <p:nvSpPr>
          <p:cNvPr id="110" name="Rectangle 109">
            <a:extLst>
              <a:ext uri="{FF2B5EF4-FFF2-40B4-BE49-F238E27FC236}">
                <a16:creationId xmlns:a16="http://schemas.microsoft.com/office/drawing/2014/main" id="{57407B13-B1C7-4C3F-ABDD-0864E5A8BEB1}"/>
              </a:ext>
            </a:extLst>
          </p:cNvPr>
          <p:cNvSpPr/>
          <p:nvPr/>
        </p:nvSpPr>
        <p:spPr>
          <a:xfrm>
            <a:off x="9438486" y="4367064"/>
            <a:ext cx="2278919" cy="584840"/>
          </a:xfrm>
          <a:prstGeom prst="rect">
            <a:avLst/>
          </a:prstGeom>
          <a:solidFill>
            <a:schemeClr val="bg1"/>
          </a:solidFill>
          <a:ln w="14224">
            <a:solidFill>
              <a:schemeClr val="bg1">
                <a:lumMod val="85000"/>
              </a:schemeClr>
            </a:solidFill>
          </a:ln>
        </p:spPr>
        <p:txBody>
          <a:bodyPr wrap="square">
            <a:spAutoFit/>
          </a:bodyPr>
          <a:lstStyle/>
          <a:p>
            <a:pPr marL="0" marR="0" lvl="0" indent="0" algn="l" defTabSz="914400" rtl="0" eaLnBrk="1" fontAlgn="auto" latinLnBrk="0" hangingPunct="1">
              <a:lnSpc>
                <a:spcPct val="97000"/>
              </a:lnSpc>
              <a:spcBef>
                <a:spcPts val="0"/>
              </a:spcBef>
              <a:buClrTx/>
              <a:buSzTx/>
              <a:buFontTx/>
              <a:buNone/>
              <a:tabLst/>
              <a:defRPr/>
            </a:pPr>
            <a:r>
              <a:rPr kumimoji="0" lang="en-US" sz="90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Roadmaps and Guidance</a:t>
            </a:r>
            <a:endParaRPr kumimoji="0" lang="en-US" sz="6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7"/>
              </a:rPr>
              <a:t>Securing Privileged Access</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8"/>
              </a:rPr>
              <a:t>Office 365 Security</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9"/>
              </a:rPr>
              <a:t>Rapid Cyberattacks(</a:t>
            </a:r>
            <a:r>
              <a:rPr kumimoji="0" lang="en-US" sz="8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9"/>
              </a:rPr>
              <a:t>Wannacrypt</a:t>
            </a: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9"/>
              </a:rPr>
              <a:t>/Petya)</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grpSp>
        <p:nvGrpSpPr>
          <p:cNvPr id="4" name="Group 3">
            <a:extLst>
              <a:ext uri="{FF2B5EF4-FFF2-40B4-BE49-F238E27FC236}">
                <a16:creationId xmlns:a16="http://schemas.microsoft.com/office/drawing/2014/main" id="{9AAA3F9E-BD6D-43FC-94A2-A1CEE33EAC91}"/>
              </a:ext>
            </a:extLst>
          </p:cNvPr>
          <p:cNvGrpSpPr/>
          <p:nvPr/>
        </p:nvGrpSpPr>
        <p:grpSpPr>
          <a:xfrm>
            <a:off x="-2473622" y="3909404"/>
            <a:ext cx="4788189" cy="3029125"/>
            <a:chOff x="-1104825" y="4180372"/>
            <a:chExt cx="2996469" cy="1721779"/>
          </a:xfrm>
        </p:grpSpPr>
        <p:grpSp>
          <p:nvGrpSpPr>
            <p:cNvPr id="47" name="Group 46">
              <a:extLst>
                <a:ext uri="{FF2B5EF4-FFF2-40B4-BE49-F238E27FC236}">
                  <a16:creationId xmlns:a16="http://schemas.microsoft.com/office/drawing/2014/main" id="{26818DDB-A183-48B2-9E17-908474E4F047}"/>
                </a:ext>
              </a:extLst>
            </p:cNvPr>
            <p:cNvGrpSpPr/>
            <p:nvPr/>
          </p:nvGrpSpPr>
          <p:grpSpPr>
            <a:xfrm>
              <a:off x="-1104825" y="4180372"/>
              <a:ext cx="2996469" cy="1721779"/>
              <a:chOff x="-492618" y="140810"/>
              <a:chExt cx="1501443" cy="862733"/>
            </a:xfrm>
          </p:grpSpPr>
          <p:pic>
            <p:nvPicPr>
              <p:cNvPr id="48" name="Picture 47">
                <a:extLst>
                  <a:ext uri="{FF2B5EF4-FFF2-40B4-BE49-F238E27FC236}">
                    <a16:creationId xmlns:a16="http://schemas.microsoft.com/office/drawing/2014/main" id="{3789E671-6CDB-4631-B785-CE17B1C616D8}"/>
                  </a:ext>
                </a:extLst>
              </p:cNvPr>
              <p:cNvPicPr>
                <a:picLocks noChangeAspect="1"/>
              </p:cNvPicPr>
              <p:nvPr/>
            </p:nvPicPr>
            <p:blipFill>
              <a:blip r:embed="rId20"/>
              <a:stretch>
                <a:fillRect/>
              </a:stretch>
            </p:blipFill>
            <p:spPr>
              <a:xfrm>
                <a:off x="-333375" y="231182"/>
                <a:ext cx="1282944" cy="721656"/>
              </a:xfrm>
              <a:prstGeom prst="rect">
                <a:avLst/>
              </a:prstGeom>
            </p:spPr>
          </p:pic>
          <p:sp>
            <p:nvSpPr>
              <p:cNvPr id="49" name="Rectangle 48">
                <a:extLst>
                  <a:ext uri="{FF2B5EF4-FFF2-40B4-BE49-F238E27FC236}">
                    <a16:creationId xmlns:a16="http://schemas.microsoft.com/office/drawing/2014/main" id="{D50395CE-01A2-4AB9-8A1E-CECE1A97F222}"/>
                  </a:ext>
                </a:extLst>
              </p:cNvPr>
              <p:cNvSpPr/>
              <p:nvPr/>
            </p:nvSpPr>
            <p:spPr bwMode="auto">
              <a:xfrm>
                <a:off x="-492618" y="140810"/>
                <a:ext cx="1050948" cy="845831"/>
              </a:xfrm>
              <a:prstGeom prst="rect">
                <a:avLst/>
              </a:prstGeom>
              <a:solidFill>
                <a:srgbClr val="EAEAEA">
                  <a:alpha val="8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C814ADD8-49AB-4886-9920-B3BB39553751}"/>
                  </a:ext>
                </a:extLst>
              </p:cNvPr>
              <p:cNvSpPr/>
              <p:nvPr/>
            </p:nvSpPr>
            <p:spPr bwMode="auto">
              <a:xfrm>
                <a:off x="726943" y="352585"/>
                <a:ext cx="281882" cy="32996"/>
              </a:xfrm>
              <a:prstGeom prst="rect">
                <a:avLst/>
              </a:prstGeom>
              <a:solidFill>
                <a:srgbClr val="EAEAEA">
                  <a:alpha val="8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19BF9050-5A82-4151-BD6B-F4965BDB7326}"/>
                  </a:ext>
                </a:extLst>
              </p:cNvPr>
              <p:cNvSpPr/>
              <p:nvPr/>
            </p:nvSpPr>
            <p:spPr bwMode="auto">
              <a:xfrm>
                <a:off x="557350" y="385581"/>
                <a:ext cx="421919" cy="617962"/>
              </a:xfrm>
              <a:prstGeom prst="rect">
                <a:avLst/>
              </a:prstGeom>
              <a:solidFill>
                <a:srgbClr val="EAEAEA">
                  <a:alpha val="8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54" name="Rectangle 53">
              <a:extLst>
                <a:ext uri="{FF2B5EF4-FFF2-40B4-BE49-F238E27FC236}">
                  <a16:creationId xmlns:a16="http://schemas.microsoft.com/office/drawing/2014/main" id="{82E0E6F5-17BF-4412-B305-41B67D90DDCA}"/>
                </a:ext>
              </a:extLst>
            </p:cNvPr>
            <p:cNvSpPr/>
            <p:nvPr/>
          </p:nvSpPr>
          <p:spPr bwMode="auto">
            <a:xfrm>
              <a:off x="976435" y="4341894"/>
              <a:ext cx="805282" cy="345997"/>
            </a:xfrm>
            <a:prstGeom prst="rect">
              <a:avLst/>
            </a:prstGeom>
            <a:noFill/>
            <a:ln w="28575">
              <a:solidFill>
                <a:srgbClr val="7F7F7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673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500"/>
                                        <p:tgtEl>
                                          <p:spTgt spid="14">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Effect transition="in" filter="fade">
                                      <p:cBhvr>
                                        <p:cTn id="18" dur="500"/>
                                        <p:tgtEl>
                                          <p:spTgt spid="1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fade">
                                      <p:cBhvr>
                                        <p:cTn id="29" dur="500"/>
                                        <p:tgtEl>
                                          <p:spTgt spid="7">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fade">
                                      <p:cBhvr>
                                        <p:cTn id="40" dur="500"/>
                                        <p:tgtEl>
                                          <p:spTgt spid="112"/>
                                        </p:tgtEl>
                                      </p:cBhvr>
                                    </p:animEffect>
                                  </p:childTnLst>
                                </p:cTn>
                              </p:par>
                              <p:par>
                                <p:cTn id="41" presetID="10" presetClass="entr" presetSubtype="0"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fade">
                                      <p:cBhvr>
                                        <p:cTn id="46" dur="500"/>
                                        <p:tgtEl>
                                          <p:spTgt spid="1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xEl>
                                              <p:pRg st="1" end="1"/>
                                            </p:txEl>
                                          </p:spTgt>
                                        </p:tgtEl>
                                        <p:attrNameLst>
                                          <p:attrName>style.visibility</p:attrName>
                                        </p:attrNameLst>
                                      </p:cBhvr>
                                      <p:to>
                                        <p:strVal val="visible"/>
                                      </p:to>
                                    </p:set>
                                    <p:animEffect transition="in" filter="fade">
                                      <p:cBhvr>
                                        <p:cTn id="54" dur="500"/>
                                        <p:tgtEl>
                                          <p:spTgt spid="16">
                                            <p:txEl>
                                              <p:pRg st="1" end="1"/>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fade">
                                      <p:cBhvr>
                                        <p:cTn id="57" dur="500"/>
                                        <p:tgtEl>
                                          <p:spTgt spid="1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fade">
                                      <p:cBhvr>
                                        <p:cTn id="60" dur="500"/>
                                        <p:tgtEl>
                                          <p:spTgt spid="8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fade">
                                      <p:cBhvr>
                                        <p:cTn id="63" dur="500"/>
                                        <p:tgtEl>
                                          <p:spTgt spid="9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0"/>
                                        </p:tgtEl>
                                        <p:attrNameLst>
                                          <p:attrName>style.visibility</p:attrName>
                                        </p:attrNameLst>
                                      </p:cBhvr>
                                      <p:to>
                                        <p:strVal val="visible"/>
                                      </p:to>
                                    </p:set>
                                    <p:animEffect transition="in" filter="fade">
                                      <p:cBhvr>
                                        <p:cTn id="66" dur="500"/>
                                        <p:tgtEl>
                                          <p:spTgt spid="9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6"/>
                                        </p:tgtEl>
                                        <p:attrNameLst>
                                          <p:attrName>style.visibility</p:attrName>
                                        </p:attrNameLst>
                                      </p:cBhvr>
                                      <p:to>
                                        <p:strVal val="visible"/>
                                      </p:to>
                                    </p:set>
                                    <p:animEffect transition="in" filter="fade">
                                      <p:cBhvr>
                                        <p:cTn id="77" dur="500"/>
                                        <p:tgtEl>
                                          <p:spTgt spid="10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0"/>
                                        </p:tgtEl>
                                        <p:attrNameLst>
                                          <p:attrName>style.visibility</p:attrName>
                                        </p:attrNameLst>
                                      </p:cBhvr>
                                      <p:to>
                                        <p:strVal val="visible"/>
                                      </p:to>
                                    </p:set>
                                    <p:animEffect transition="in" filter="fade">
                                      <p:cBhvr>
                                        <p:cTn id="80" dur="500"/>
                                        <p:tgtEl>
                                          <p:spTgt spid="11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Effect transition="in" filter="fade">
                                      <p:cBhvr>
                                        <p:cTn id="88" dur="500"/>
                                        <p:tgtEl>
                                          <p:spTgt spid="11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3"/>
                                        </p:tgtEl>
                                        <p:attrNameLst>
                                          <p:attrName>style.visibility</p:attrName>
                                        </p:attrNameLst>
                                      </p:cBhvr>
                                      <p:to>
                                        <p:strVal val="visible"/>
                                      </p:to>
                                    </p:set>
                                    <p:animEffect transition="in" filter="fade">
                                      <p:cBhvr>
                                        <p:cTn id="91" dur="500"/>
                                        <p:tgtEl>
                                          <p:spTgt spid="11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500"/>
                                        <p:tgtEl>
                                          <p:spTgt spid="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4"/>
                                        </p:tgtEl>
                                        <p:attrNameLst>
                                          <p:attrName>style.visibility</p:attrName>
                                        </p:attrNameLst>
                                      </p:cBhvr>
                                      <p:to>
                                        <p:strVal val="visible"/>
                                      </p:to>
                                    </p:set>
                                    <p:animEffect transition="in" filter="fade">
                                      <p:cBhvr>
                                        <p:cTn id="99" dur="500"/>
                                        <p:tgtEl>
                                          <p:spTgt spid="1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5"/>
                                        </p:tgtEl>
                                        <p:attrNameLst>
                                          <p:attrName>style.visibility</p:attrName>
                                        </p:attrNameLst>
                                      </p:cBhvr>
                                      <p:to>
                                        <p:strVal val="visible"/>
                                      </p:to>
                                    </p:set>
                                    <p:animEffect transition="in" filter="fade">
                                      <p:cBhvr>
                                        <p:cTn id="10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2" grpId="0" animBg="1"/>
      <p:bldP spid="112" grpId="0" animBg="1"/>
      <p:bldP spid="116" grpId="0" animBg="1"/>
      <p:bldP spid="16" grpId="0"/>
      <p:bldP spid="55" grpId="0" animBg="1"/>
      <p:bldP spid="113" grpId="0" animBg="1"/>
      <p:bldP spid="114" grpId="0" animBg="1"/>
      <p:bldP spid="86" grpId="0" animBg="1"/>
      <p:bldP spid="90" grpId="0" animBg="1"/>
      <p:bldP spid="94" grpId="0" animBg="1"/>
      <p:bldP spid="105" grpId="0" animBg="1"/>
      <p:bldP spid="106" grpId="0" animBg="1"/>
      <p:bldP spid="111" grpId="0" animBg="1"/>
      <p:bldP spid="9" grpId="0"/>
      <p:bldP spid="10" grpId="0"/>
      <p:bldP spid="11" grpId="0"/>
      <p:bldP spid="12" grpId="0"/>
      <p:bldP spid="1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F0BD16-FE85-4463-AD60-4CFE9F422AE4}"/>
              </a:ext>
            </a:extLst>
          </p:cNvPr>
          <p:cNvSpPr/>
          <p:nvPr/>
        </p:nvSpPr>
        <p:spPr bwMode="auto">
          <a:xfrm>
            <a:off x="6747164" y="1492510"/>
            <a:ext cx="5047018" cy="1640136"/>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itle 2"/>
          <p:cNvSpPr txBox="1">
            <a:spLocks/>
          </p:cNvSpPr>
          <p:nvPr/>
        </p:nvSpPr>
        <p:spPr>
          <a:xfrm>
            <a:off x="477142" y="1492510"/>
            <a:ext cx="5986174" cy="6632585"/>
          </a:xfrm>
          <a:prstGeom prst="rect">
            <a:avLst/>
          </a:prstGeom>
        </p:spPr>
        <p:txBody>
          <a:bodyPr wrap="square" numCol="2" spcCol="91440" anchor="t" anchorCtr="0">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R="0" lvl="0" indent="0" defTabSz="714375" fontAlgn="auto">
              <a:lnSpc>
                <a:spcPct val="100000"/>
              </a:lnSpc>
              <a:spcBef>
                <a:spcPts val="1200"/>
              </a:spcBef>
              <a:spcAft>
                <a:spcPts val="600"/>
              </a:spcAft>
              <a:buClrTx/>
              <a:buSzTx/>
              <a:tabLst>
                <a:tab pos="2854325" algn="l"/>
                <a:tab pos="3033713" algn="l"/>
              </a:tabLst>
              <a:defRPr/>
            </a:pPr>
            <a:r>
              <a:rPr lang="en-US" sz="1800" b="1" cap="all" spc="0">
                <a:gradFill>
                  <a:gsLst>
                    <a:gs pos="0">
                      <a:srgbClr val="E81123"/>
                    </a:gs>
                    <a:gs pos="100000">
                      <a:srgbClr val="E81123"/>
                    </a:gs>
                  </a:gsLst>
                  <a:lin ang="5400000" scaled="0"/>
                </a:gradFill>
                <a:latin typeface="Segoe UI" panose="020B0502040204020203" pitchFamily="34" charset="0"/>
              </a:rPr>
              <a:t>CHALLENGES</a:t>
            </a:r>
          </a:p>
          <a:p>
            <a:pPr marL="166688" lvl="0" indent="-152400" defTabSz="714375">
              <a:lnSpc>
                <a:spcPct val="100000"/>
              </a:lnSpc>
              <a:spcBef>
                <a:spcPts val="288"/>
              </a:spcBef>
              <a:spcAft>
                <a:spcPts val="300"/>
              </a:spcAft>
              <a:buClr>
                <a:srgbClr val="E81123"/>
              </a:buClr>
              <a:buFont typeface="Arial" panose="020B0604020202020204" pitchFamily="34" charset="0"/>
              <a:buChar char="•"/>
              <a:tabLst>
                <a:tab pos="2854325" algn="l"/>
                <a:tab pos="3033713" algn="l"/>
              </a:tabLst>
              <a:defRPr/>
            </a:pPr>
            <a:r>
              <a:rPr lang="en-US" sz="1200" spc="0">
                <a:gradFill>
                  <a:gsLst>
                    <a:gs pos="2917">
                      <a:srgbClr val="1A1A1A"/>
                    </a:gs>
                    <a:gs pos="30000">
                      <a:srgbClr val="1A1A1A"/>
                    </a:gs>
                  </a:gsLst>
                  <a:lin ang="5400000" scaled="0"/>
                </a:gradFill>
                <a:latin typeface="Segoe UI"/>
              </a:rPr>
              <a:t>End to end approach required for effective IoT security</a:t>
            </a:r>
          </a:p>
          <a:p>
            <a:pPr marL="166688" lvl="0" indent="-152400" defTabSz="714375">
              <a:lnSpc>
                <a:spcPct val="100000"/>
              </a:lnSpc>
              <a:spcBef>
                <a:spcPts val="288"/>
              </a:spcBef>
              <a:spcAft>
                <a:spcPts val="300"/>
              </a:spcAft>
              <a:buClr>
                <a:srgbClr val="E81123"/>
              </a:buClr>
              <a:buFont typeface="Arial" panose="020B0604020202020204" pitchFamily="34" charset="0"/>
              <a:buChar char="•"/>
              <a:tabLst>
                <a:tab pos="2854325" algn="l"/>
                <a:tab pos="3033713" algn="l"/>
              </a:tabLst>
              <a:defRPr/>
            </a:pPr>
            <a:r>
              <a:rPr lang="en-US" sz="1200" b="1" spc="0">
                <a:gradFill>
                  <a:gsLst>
                    <a:gs pos="2917">
                      <a:srgbClr val="1A1A1A"/>
                    </a:gs>
                    <a:gs pos="30000">
                      <a:srgbClr val="1A1A1A"/>
                    </a:gs>
                  </a:gsLst>
                  <a:lin ang="5400000" scaled="0"/>
                </a:gradFill>
                <a:latin typeface="Segoe UI"/>
              </a:rPr>
              <a:t>Large brownfield </a:t>
            </a:r>
            <a:r>
              <a:rPr lang="en-US" sz="1200" spc="0">
                <a:gradFill>
                  <a:gsLst>
                    <a:gs pos="2917">
                      <a:srgbClr val="1A1A1A"/>
                    </a:gs>
                    <a:gs pos="30000">
                      <a:srgbClr val="1A1A1A"/>
                    </a:gs>
                  </a:gsLst>
                  <a:lin ang="5400000" scaled="0"/>
                </a:gradFill>
                <a:latin typeface="Segoe UI"/>
              </a:rPr>
              <a:t>of existing devices to manage and secure</a:t>
            </a:r>
          </a:p>
          <a:p>
            <a:pPr marL="166688" lvl="0" indent="-152400" defTabSz="714375">
              <a:lnSpc>
                <a:spcPct val="100000"/>
              </a:lnSpc>
              <a:spcBef>
                <a:spcPts val="288"/>
              </a:spcBef>
              <a:spcAft>
                <a:spcPts val="300"/>
              </a:spcAft>
              <a:buClr>
                <a:srgbClr val="E81123"/>
              </a:buClr>
              <a:buFont typeface="Arial" panose="020B0604020202020204" pitchFamily="34" charset="0"/>
              <a:buChar char="•"/>
              <a:tabLst>
                <a:tab pos="2854325" algn="l"/>
                <a:tab pos="3033713" algn="l"/>
              </a:tabLst>
              <a:defRPr/>
            </a:pPr>
            <a:r>
              <a:rPr lang="en-US" sz="1200" spc="0">
                <a:gradFill>
                  <a:gsLst>
                    <a:gs pos="2917">
                      <a:srgbClr val="1A1A1A"/>
                    </a:gs>
                    <a:gs pos="30000">
                      <a:srgbClr val="1A1A1A"/>
                    </a:gs>
                  </a:gsLst>
                  <a:lin ang="5400000" scaled="0"/>
                </a:gradFill>
                <a:latin typeface="Segoe UI"/>
              </a:rPr>
              <a:t>~9 Billion </a:t>
            </a:r>
            <a:r>
              <a:rPr lang="en-US" sz="1200" b="1" spc="0">
                <a:gradFill>
                  <a:gsLst>
                    <a:gs pos="2917">
                      <a:srgbClr val="1A1A1A"/>
                    </a:gs>
                    <a:gs pos="30000">
                      <a:srgbClr val="1A1A1A"/>
                    </a:gs>
                  </a:gsLst>
                  <a:lin ang="5400000" scaled="0"/>
                </a:gradFill>
                <a:latin typeface="Segoe UI"/>
              </a:rPr>
              <a:t>new microcontroller devices </a:t>
            </a:r>
            <a:r>
              <a:rPr lang="en-US" sz="1200" spc="0">
                <a:gradFill>
                  <a:gsLst>
                    <a:gs pos="2917">
                      <a:srgbClr val="1A1A1A"/>
                    </a:gs>
                    <a:gs pos="30000">
                      <a:srgbClr val="1A1A1A"/>
                    </a:gs>
                  </a:gsLst>
                  <a:lin ang="5400000" scaled="0"/>
                </a:gradFill>
                <a:latin typeface="Segoe UI"/>
              </a:rPr>
              <a:t>shipping every year </a:t>
            </a:r>
            <a:br>
              <a:rPr lang="en-US" sz="1200" spc="0">
                <a:gradFill>
                  <a:gsLst>
                    <a:gs pos="2917">
                      <a:srgbClr val="1A1A1A"/>
                    </a:gs>
                    <a:gs pos="30000">
                      <a:srgbClr val="1A1A1A"/>
                    </a:gs>
                  </a:gsLst>
                  <a:lin ang="5400000" scaled="0"/>
                </a:gradFill>
                <a:latin typeface="Segoe UI"/>
              </a:rPr>
            </a:br>
            <a:r>
              <a:rPr lang="en-US" sz="1200" spc="0">
                <a:gradFill>
                  <a:gsLst>
                    <a:gs pos="2917">
                      <a:srgbClr val="1A1A1A"/>
                    </a:gs>
                    <a:gs pos="30000">
                      <a:srgbClr val="1A1A1A"/>
                    </a:gs>
                  </a:gsLst>
                  <a:lin ang="5400000" scaled="0"/>
                </a:gradFill>
                <a:latin typeface="Segoe UI"/>
              </a:rPr>
              <a:t>for a wide range of IoT devices from low power crop sensors to powerful devices for point of sale (POS)</a:t>
            </a:r>
          </a:p>
          <a:p>
            <a:pPr marL="285750" lvl="0" indent="-285750" defTabSz="714375">
              <a:lnSpc>
                <a:spcPct val="100000"/>
              </a:lnSpc>
              <a:spcBef>
                <a:spcPts val="288"/>
              </a:spcBef>
              <a:spcAft>
                <a:spcPts val="300"/>
              </a:spcAft>
              <a:buClr>
                <a:srgbClr val="E81123"/>
              </a:buClr>
              <a:buFont typeface="Arial" panose="020B0604020202020204" pitchFamily="34" charset="0"/>
              <a:buChar char="•"/>
              <a:tabLst>
                <a:tab pos="2854325" algn="l"/>
                <a:tab pos="3033713" algn="l"/>
              </a:tabLst>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285750" lvl="0" indent="-285750">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0" marR="0" lvl="0" indent="0" algn="l" defTabSz="914367" rtl="0" eaLnBrk="1" fontAlgn="auto" latinLnBrk="0" hangingPunct="1">
              <a:lnSpc>
                <a:spcPct val="100000"/>
              </a:lnSpc>
              <a:spcBef>
                <a:spcPts val="1200"/>
              </a:spcBef>
              <a:spcAft>
                <a:spcPts val="600"/>
              </a:spcAft>
              <a:buClrTx/>
              <a:buSzTx/>
              <a:buFontTx/>
              <a:buNone/>
              <a:tabLst/>
              <a:defRPr/>
            </a:pPr>
            <a:r>
              <a:rPr kumimoji="0" lang="en-US" sz="1800" b="1" i="0" u="none" strike="noStrike" kern="1200" cap="all" spc="0" normalizeH="0" baseline="0" noProof="0">
                <a:ln w="3175">
                  <a:noFill/>
                </a:ln>
                <a:gradFill>
                  <a:gsLst>
                    <a:gs pos="1250">
                      <a:srgbClr val="0078D4"/>
                    </a:gs>
                    <a:gs pos="100000">
                      <a:srgbClr val="0078D4"/>
                    </a:gs>
                  </a:gsLst>
                  <a:lin ang="5400000" scaled="0"/>
                </a:gradFill>
                <a:effectLst/>
                <a:uLnTx/>
                <a:uFillTx/>
                <a:latin typeface="Segoe UI" panose="020B0502040204020203" pitchFamily="34" charset="0"/>
              </a:rPr>
              <a:t>MICROSOFT’S APPROACH </a:t>
            </a:r>
          </a:p>
          <a:p>
            <a:pPr marL="285750" lvl="0" indent="-285750">
              <a:lnSpc>
                <a:spcPct val="100000"/>
              </a:lnSpc>
              <a:spcBef>
                <a:spcPts val="288"/>
              </a:spcBef>
              <a:spcAft>
                <a:spcPts val="300"/>
              </a:spcAft>
              <a:buBlip>
                <a:blip r:embed="rId3"/>
              </a:buBlip>
              <a:defRPr/>
            </a:pPr>
            <a:r>
              <a:rPr lang="en-US" sz="1100" spc="0">
                <a:gradFill>
                  <a:gsLst>
                    <a:gs pos="2917">
                      <a:srgbClr val="1A1A1A"/>
                    </a:gs>
                    <a:gs pos="30000">
                      <a:srgbClr val="1A1A1A"/>
                    </a:gs>
                  </a:gsLst>
                  <a:lin ang="5400000" scaled="0"/>
                </a:gradFill>
                <a:latin typeface="Segoe UI"/>
              </a:rPr>
              <a:t>Secure a </a:t>
            </a:r>
            <a:r>
              <a:rPr lang="en-US" sz="1100" b="1" i="1" spc="0">
                <a:gradFill>
                  <a:gsLst>
                    <a:gs pos="2917">
                      <a:srgbClr val="1A1A1A"/>
                    </a:gs>
                    <a:gs pos="30000">
                      <a:srgbClr val="1A1A1A"/>
                    </a:gs>
                  </a:gsLst>
                  <a:lin ang="5400000" scaled="0"/>
                </a:gradFill>
                <a:latin typeface="Segoe UI"/>
              </a:rPr>
              <a:t>wide range of HW platforms </a:t>
            </a:r>
            <a:r>
              <a:rPr lang="en-US" sz="1100" spc="0">
                <a:gradFill>
                  <a:gsLst>
                    <a:gs pos="2917">
                      <a:srgbClr val="1A1A1A"/>
                    </a:gs>
                    <a:gs pos="30000">
                      <a:srgbClr val="1A1A1A"/>
                    </a:gs>
                  </a:gsLst>
                  <a:lin ang="5400000" scaled="0"/>
                </a:gradFill>
                <a:latin typeface="Segoe UI"/>
              </a:rPr>
              <a:t>in partnership with silicon partners, OEMs, and suppliers (for Edge and IoT devices). Enable </a:t>
            </a:r>
            <a:r>
              <a:rPr lang="en-US" sz="1100" b="1" i="1" spc="0">
                <a:gradFill>
                  <a:gsLst>
                    <a:gs pos="2917">
                      <a:srgbClr val="1A1A1A"/>
                    </a:gs>
                    <a:gs pos="30000">
                      <a:srgbClr val="1A1A1A"/>
                    </a:gs>
                  </a:gsLst>
                  <a:lin ang="5400000" scaled="0"/>
                </a:gradFill>
                <a:latin typeface="Segoe UI"/>
              </a:rPr>
              <a:t>both brownfield and greenfield </a:t>
            </a:r>
            <a:r>
              <a:rPr lang="en-US" sz="1100" spc="0">
                <a:gradFill>
                  <a:gsLst>
                    <a:gs pos="2917">
                      <a:srgbClr val="1A1A1A"/>
                    </a:gs>
                    <a:gs pos="30000">
                      <a:srgbClr val="1A1A1A"/>
                    </a:gs>
                  </a:gsLst>
                  <a:lin ang="5400000" scaled="0"/>
                </a:gradFill>
                <a:latin typeface="Segoe UI"/>
              </a:rPr>
              <a:t>devices to achieve higher levels of security</a:t>
            </a:r>
          </a:p>
          <a:p>
            <a:pPr marL="285750" lvl="0" indent="-285750">
              <a:lnSpc>
                <a:spcPct val="100000"/>
              </a:lnSpc>
              <a:spcBef>
                <a:spcPts val="288"/>
              </a:spcBef>
              <a:spcAft>
                <a:spcPts val="300"/>
              </a:spcAft>
              <a:buBlip>
                <a:blip r:embed="rId3"/>
              </a:buBlip>
              <a:defRPr/>
            </a:pPr>
            <a:r>
              <a:rPr lang="en-US" sz="1100" spc="0">
                <a:gradFill>
                  <a:gsLst>
                    <a:gs pos="2917">
                      <a:srgbClr val="1A1A1A"/>
                    </a:gs>
                    <a:gs pos="30000">
                      <a:srgbClr val="1A1A1A"/>
                    </a:gs>
                  </a:gsLst>
                  <a:lin ang="5400000" scaled="0"/>
                </a:gradFill>
                <a:latin typeface="Segoe UI"/>
              </a:rPr>
              <a:t>Support </a:t>
            </a:r>
            <a:r>
              <a:rPr lang="en-US" sz="1100" b="1" i="1" spc="0">
                <a:gradFill>
                  <a:gsLst>
                    <a:gs pos="2917">
                      <a:srgbClr val="1A1A1A"/>
                    </a:gs>
                    <a:gs pos="30000">
                      <a:srgbClr val="1A1A1A"/>
                    </a:gs>
                  </a:gsLst>
                  <a:lin ang="5400000" scaled="0"/>
                </a:gradFill>
                <a:latin typeface="Segoe UI"/>
              </a:rPr>
              <a:t>wide range of platforms </a:t>
            </a:r>
            <a:r>
              <a:rPr lang="en-US" sz="1100" spc="0">
                <a:gradFill>
                  <a:gsLst>
                    <a:gs pos="2917">
                      <a:srgbClr val="1A1A1A"/>
                    </a:gs>
                    <a:gs pos="30000">
                      <a:srgbClr val="1A1A1A"/>
                    </a:gs>
                  </a:gsLst>
                  <a:lin ang="5400000" scaled="0"/>
                </a:gradFill>
                <a:latin typeface="Segoe UI"/>
              </a:rPr>
              <a:t>including Linux, Windows and RTOS with open source SDKs in many languages </a:t>
            </a:r>
          </a:p>
          <a:p>
            <a:pPr marL="285750" indent="-285750">
              <a:lnSpc>
                <a:spcPct val="100000"/>
              </a:lnSpc>
              <a:spcBef>
                <a:spcPts val="288"/>
              </a:spcBef>
              <a:spcAft>
                <a:spcPts val="300"/>
              </a:spcAft>
              <a:buBlip>
                <a:blip r:embed="rId3"/>
              </a:buBlip>
              <a:defRPr/>
            </a:pPr>
            <a:r>
              <a:rPr lang="en-US" sz="1100" spc="0">
                <a:gradFill>
                  <a:gsLst>
                    <a:gs pos="2917">
                      <a:srgbClr val="1A1A1A"/>
                    </a:gs>
                    <a:gs pos="30000">
                      <a:srgbClr val="1A1A1A"/>
                    </a:gs>
                  </a:gsLst>
                  <a:lin ang="5400000" scaled="0"/>
                </a:gradFill>
                <a:latin typeface="Segoe UI"/>
              </a:rPr>
              <a:t>Provide </a:t>
            </a:r>
            <a:r>
              <a:rPr lang="en-US" sz="1100" b="1" i="1" spc="0">
                <a:gradFill>
                  <a:gsLst>
                    <a:gs pos="2917">
                      <a:srgbClr val="1A1A1A"/>
                    </a:gs>
                    <a:gs pos="30000">
                      <a:srgbClr val="1A1A1A"/>
                    </a:gs>
                  </a:gsLst>
                  <a:lin ang="5400000" scaled="0"/>
                </a:gradFill>
                <a:latin typeface="Segoe UI"/>
              </a:rPr>
              <a:t>security monitoring, alerts and mitigation </a:t>
            </a:r>
            <a:r>
              <a:rPr lang="en-US" sz="1100" spc="0">
                <a:gradFill>
                  <a:gsLst>
                    <a:gs pos="2917">
                      <a:srgbClr val="1A1A1A"/>
                    </a:gs>
                    <a:gs pos="30000">
                      <a:srgbClr val="1A1A1A"/>
                    </a:gs>
                  </a:gsLst>
                  <a:lin ang="5400000" scaled="0"/>
                </a:gradFill>
                <a:latin typeface="Segoe UI"/>
              </a:rPr>
              <a:t>from the device to the cloud application using Azure Security Center for a wide range of IoT devices and solutions</a:t>
            </a:r>
          </a:p>
          <a:p>
            <a:pPr marL="285750" lvl="0" indent="-285750">
              <a:lnSpc>
                <a:spcPct val="100000"/>
              </a:lnSpc>
              <a:spcBef>
                <a:spcPts val="288"/>
              </a:spcBef>
              <a:spcAft>
                <a:spcPts val="300"/>
              </a:spcAft>
              <a:buBlip>
                <a:blip r:embed="rId3"/>
              </a:buBlip>
              <a:defRPr/>
            </a:pPr>
            <a:r>
              <a:rPr lang="en-US" sz="1100" spc="0">
                <a:gradFill>
                  <a:gsLst>
                    <a:gs pos="2917">
                      <a:srgbClr val="1A1A1A"/>
                    </a:gs>
                    <a:gs pos="30000">
                      <a:srgbClr val="1A1A1A"/>
                    </a:gs>
                  </a:gsLst>
                  <a:lin ang="5400000" scaled="0"/>
                </a:gradFill>
                <a:latin typeface="Segoe UI"/>
              </a:rPr>
              <a:t>Provide best in class security from silicon to cloud for MCUs with </a:t>
            </a:r>
            <a:r>
              <a:rPr lang="en-US" sz="1100" b="1" i="1" spc="0">
                <a:gradFill>
                  <a:gsLst>
                    <a:gs pos="2917">
                      <a:srgbClr val="1A1A1A"/>
                    </a:gs>
                    <a:gs pos="30000">
                      <a:srgbClr val="1A1A1A"/>
                    </a:gs>
                  </a:gsLst>
                  <a:lin ang="5400000" scaled="0"/>
                </a:gradFill>
                <a:latin typeface="Segoe UI"/>
              </a:rPr>
              <a:t>Azure Sphere </a:t>
            </a:r>
          </a:p>
          <a:p>
            <a:pPr marL="285750" lvl="0" indent="-285750">
              <a:lnSpc>
                <a:spcPct val="100000"/>
              </a:lnSpc>
              <a:spcBef>
                <a:spcPts val="288"/>
              </a:spcBef>
              <a:spcAft>
                <a:spcPts val="300"/>
              </a:spcAft>
              <a:buBlip>
                <a:blip r:embed="rId3"/>
              </a:buBlip>
              <a:defRPr/>
            </a:pPr>
            <a:r>
              <a:rPr lang="en-US" sz="1100" spc="0">
                <a:gradFill>
                  <a:gsLst>
                    <a:gs pos="2917">
                      <a:srgbClr val="1A1A1A"/>
                    </a:gs>
                    <a:gs pos="30000">
                      <a:srgbClr val="1A1A1A"/>
                    </a:gs>
                  </a:gsLst>
                  <a:lin ang="5400000" scaled="0"/>
                </a:gradFill>
                <a:latin typeface="Segoe UI"/>
              </a:rPr>
              <a:t>Provide </a:t>
            </a:r>
            <a:r>
              <a:rPr lang="en-US" sz="1100" b="1" i="1" spc="0">
                <a:gradFill>
                  <a:gsLst>
                    <a:gs pos="2917">
                      <a:srgbClr val="1A1A1A"/>
                    </a:gs>
                    <a:gs pos="30000">
                      <a:srgbClr val="1A1A1A"/>
                    </a:gs>
                  </a:gsLst>
                  <a:lin ang="5400000" scaled="0"/>
                </a:gradFill>
                <a:latin typeface="Segoe UI"/>
              </a:rPr>
              <a:t>guidance, best practices, &amp; tools </a:t>
            </a:r>
            <a:r>
              <a:rPr lang="en-US" sz="1100" spc="0">
                <a:gradFill>
                  <a:gsLst>
                    <a:gs pos="2917">
                      <a:srgbClr val="1A1A1A"/>
                    </a:gs>
                    <a:gs pos="30000">
                      <a:srgbClr val="1A1A1A"/>
                    </a:gs>
                  </a:gsLst>
                  <a:lin ang="5400000" scaled="0"/>
                </a:gradFill>
                <a:latin typeface="Segoe UI"/>
              </a:rPr>
              <a:t>for secure design + evaluation (threat modeling, SDL, pen testing, etc.)</a:t>
            </a:r>
          </a:p>
          <a:p>
            <a:pPr marL="285750" lvl="0" indent="-285750" defTabSz="914400">
              <a:lnSpc>
                <a:spcPct val="100000"/>
              </a:lnSpc>
              <a:spcBef>
                <a:spcPts val="288"/>
              </a:spcBef>
              <a:spcAft>
                <a:spcPts val="300"/>
              </a:spcAft>
              <a:buBlip>
                <a:blip r:embed="rId3"/>
              </a:buBlip>
              <a:defRPr/>
            </a:pPr>
            <a:r>
              <a:rPr lang="en-US" sz="1100" spc="0">
                <a:ln>
                  <a:noFill/>
                </a:ln>
                <a:gradFill>
                  <a:gsLst>
                    <a:gs pos="2917">
                      <a:srgbClr val="1A1A1A"/>
                    </a:gs>
                    <a:gs pos="30000">
                      <a:srgbClr val="1A1A1A"/>
                    </a:gs>
                  </a:gsLst>
                  <a:lin ang="5400000" scaled="0"/>
                </a:gradFill>
                <a:latin typeface="Segoe UI"/>
                <a:cs typeface="+mn-cs"/>
              </a:rPr>
              <a:t>Contribute to and </a:t>
            </a:r>
            <a:r>
              <a:rPr lang="en-US" sz="1100" b="1" i="1" spc="0">
                <a:ln>
                  <a:noFill/>
                </a:ln>
                <a:gradFill>
                  <a:gsLst>
                    <a:gs pos="2917">
                      <a:srgbClr val="1A1A1A"/>
                    </a:gs>
                    <a:gs pos="30000">
                      <a:srgbClr val="1A1A1A"/>
                    </a:gs>
                  </a:gsLst>
                  <a:lin ang="5400000" scaled="0"/>
                </a:gradFill>
                <a:latin typeface="Segoe UI"/>
                <a:cs typeface="+mn-cs"/>
              </a:rPr>
              <a:t>drive security standards</a:t>
            </a:r>
            <a:r>
              <a:rPr lang="en-US" sz="1100" spc="0">
                <a:ln>
                  <a:noFill/>
                </a:ln>
                <a:gradFill>
                  <a:gsLst>
                    <a:gs pos="2917">
                      <a:srgbClr val="1A1A1A"/>
                    </a:gs>
                    <a:gs pos="30000">
                      <a:srgbClr val="1A1A1A"/>
                    </a:gs>
                  </a:gsLst>
                  <a:lin ang="5400000" scaled="0"/>
                </a:gradFill>
                <a:latin typeface="Segoe UI"/>
                <a:cs typeface="+mn-cs"/>
              </a:rPr>
              <a:t> across the IoT infrastructure (DICE, SMM and many more) </a:t>
            </a:r>
          </a:p>
        </p:txBody>
      </p:sp>
      <p:sp>
        <p:nvSpPr>
          <p:cNvPr id="3" name="Title 2">
            <a:extLst>
              <a:ext uri="{FF2B5EF4-FFF2-40B4-BE49-F238E27FC236}">
                <a16:creationId xmlns:a16="http://schemas.microsoft.com/office/drawing/2014/main" id="{F4B0EB00-2EB9-4F03-89DD-8F890B8054A0}"/>
              </a:ext>
            </a:extLst>
          </p:cNvPr>
          <p:cNvSpPr>
            <a:spLocks noGrp="1"/>
          </p:cNvSpPr>
          <p:nvPr>
            <p:ph type="title"/>
          </p:nvPr>
        </p:nvSpPr>
        <p:spPr>
          <a:xfrm>
            <a:off x="588263" y="457201"/>
            <a:ext cx="11018520" cy="553998"/>
          </a:xfrm>
        </p:spPr>
        <p:txBody>
          <a:bodyPr>
            <a:normAutofit fontScale="90000"/>
          </a:bodyPr>
          <a:lstStyle/>
          <a:p>
            <a:r>
              <a:rPr lang="en-US"/>
              <a:t>IoT and Operational Technology</a:t>
            </a:r>
          </a:p>
        </p:txBody>
      </p:sp>
      <p:sp>
        <p:nvSpPr>
          <p:cNvPr id="60" name="Rectangle 59">
            <a:extLst>
              <a:ext uri="{FF2B5EF4-FFF2-40B4-BE49-F238E27FC236}">
                <a16:creationId xmlns:a16="http://schemas.microsoft.com/office/drawing/2014/main" id="{62C52845-5DAD-4E1D-B416-39079622D2B0}"/>
              </a:ext>
            </a:extLst>
          </p:cNvPr>
          <p:cNvSpPr/>
          <p:nvPr/>
        </p:nvSpPr>
        <p:spPr bwMode="auto">
          <a:xfrm>
            <a:off x="6862318" y="1612347"/>
            <a:ext cx="4773510" cy="1121941"/>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1" name="Rectangle 60">
            <a:extLst>
              <a:ext uri="{FF2B5EF4-FFF2-40B4-BE49-F238E27FC236}">
                <a16:creationId xmlns:a16="http://schemas.microsoft.com/office/drawing/2014/main" id="{39C4562A-E7E3-4E0F-8012-8AC96B3AA6F3}"/>
              </a:ext>
            </a:extLst>
          </p:cNvPr>
          <p:cNvSpPr/>
          <p:nvPr/>
        </p:nvSpPr>
        <p:spPr>
          <a:xfrm>
            <a:off x="6862319" y="1572233"/>
            <a:ext cx="4773507" cy="276999"/>
          </a:xfrm>
          <a:prstGeom prst="rect">
            <a:avLst/>
          </a:prstGeom>
          <a:solidFill>
            <a:srgbClr val="D83B01"/>
          </a:solidFill>
        </p:spPr>
        <p:txBody>
          <a:bodyPr wrap="square" rIns="9144">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IoT and Operational Technology</a:t>
            </a:r>
          </a:p>
        </p:txBody>
      </p:sp>
      <p:sp>
        <p:nvSpPr>
          <p:cNvPr id="63" name="Rectangle 62">
            <a:hlinkClick r:id="rId4" tooltip="Windows 10 IoT Core and Windows 10 IoT Enterprise provide a secure solution for IoT devices with flexibility to support headless, ARM-based devices or powerful, Win32-driven devices."/>
            <a:extLst>
              <a:ext uri="{FF2B5EF4-FFF2-40B4-BE49-F238E27FC236}">
                <a16:creationId xmlns:a16="http://schemas.microsoft.com/office/drawing/2014/main" id="{63D64F91-23A1-4C6B-933D-67EFA82148CB}"/>
              </a:ext>
            </a:extLst>
          </p:cNvPr>
          <p:cNvSpPr/>
          <p:nvPr/>
        </p:nvSpPr>
        <p:spPr>
          <a:xfrm>
            <a:off x="6862317" y="2022591"/>
            <a:ext cx="1391810" cy="22666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IoT</a:t>
            </a:r>
          </a:p>
        </p:txBody>
      </p:sp>
      <p:sp>
        <p:nvSpPr>
          <p:cNvPr id="64" name="Rectangle 63">
            <a:hlinkClick r:id="rId5" tooltip="Microsoft guidance on IoT solutions security using Azure"/>
            <a:extLst>
              <a:ext uri="{FF2B5EF4-FFF2-40B4-BE49-F238E27FC236}">
                <a16:creationId xmlns:a16="http://schemas.microsoft.com/office/drawing/2014/main" id="{DDD03EDC-6C03-484E-8B04-4583A9EC0FF8}"/>
              </a:ext>
            </a:extLst>
          </p:cNvPr>
          <p:cNvSpPr/>
          <p:nvPr/>
        </p:nvSpPr>
        <p:spPr>
          <a:xfrm>
            <a:off x="6862317" y="2374021"/>
            <a:ext cx="1391809" cy="226448"/>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Solutions</a:t>
            </a:r>
          </a:p>
        </p:txBody>
      </p:sp>
      <p:grpSp>
        <p:nvGrpSpPr>
          <p:cNvPr id="65" name="Group 64">
            <a:extLst>
              <a:ext uri="{FF2B5EF4-FFF2-40B4-BE49-F238E27FC236}">
                <a16:creationId xmlns:a16="http://schemas.microsoft.com/office/drawing/2014/main" id="{53669C48-347D-4444-9026-3CC2852BB121}"/>
              </a:ext>
            </a:extLst>
          </p:cNvPr>
          <p:cNvGrpSpPr/>
          <p:nvPr/>
        </p:nvGrpSpPr>
        <p:grpSpPr>
          <a:xfrm>
            <a:off x="9462293" y="2374204"/>
            <a:ext cx="2048041" cy="233447"/>
            <a:chOff x="3821452" y="6124342"/>
            <a:chExt cx="1614698" cy="184052"/>
          </a:xfrm>
        </p:grpSpPr>
        <p:sp>
          <p:nvSpPr>
            <p:cNvPr id="66" name="Rectangle 65">
              <a:hlinkClick r:id="rId6" tooltip="Threat model for the Azure IoT reference architecture. "/>
              <a:extLst>
                <a:ext uri="{FF2B5EF4-FFF2-40B4-BE49-F238E27FC236}">
                  <a16:creationId xmlns:a16="http://schemas.microsoft.com/office/drawing/2014/main" id="{5CC7A2B6-60ED-4A22-B1BB-8E1DA8F746AD}"/>
                </a:ext>
              </a:extLst>
            </p:cNvPr>
            <p:cNvSpPr/>
            <p:nvPr/>
          </p:nvSpPr>
          <p:spPr>
            <a:xfrm>
              <a:off x="3821452" y="6124342"/>
              <a:ext cx="1614698" cy="184052"/>
            </a:xfrm>
            <a:prstGeom prst="rect">
              <a:avLst/>
            </a:prstGeom>
            <a:noFill/>
            <a:ln w="14224">
              <a:solidFill>
                <a:schemeClr val="accent4"/>
              </a:solidFill>
            </a:ln>
          </p:spPr>
          <p:txBody>
            <a:bodyPr wrap="square" rIns="45720" anchor="ctr">
              <a:spAutoFit/>
            </a:bodyPr>
            <a:lstStyle/>
            <a:p>
              <a:pPr marL="114300" marR="0" lvl="0" algn="l" defTabSz="914400" rtl="0" eaLnBrk="1" fontAlgn="auto" latinLnBrk="0" hangingPunct="1">
                <a:lnSpc>
                  <a:spcPct val="97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Architecture</a:t>
              </a:r>
              <a:endParaRPr kumimoji="0" lang="en-US" sz="10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7" name="Graphic 66" descr="Document">
              <a:extLst>
                <a:ext uri="{FF2B5EF4-FFF2-40B4-BE49-F238E27FC236}">
                  <a16:creationId xmlns:a16="http://schemas.microsoft.com/office/drawing/2014/main" id="{A23EA389-FB5D-4E77-B0E6-0797442A46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44728" y="6160357"/>
              <a:ext cx="146611" cy="146611"/>
            </a:xfrm>
            <a:prstGeom prst="rect">
              <a:avLst/>
            </a:prstGeom>
          </p:spPr>
        </p:pic>
      </p:grpSp>
      <p:grpSp>
        <p:nvGrpSpPr>
          <p:cNvPr id="68" name="Group 67">
            <a:extLst>
              <a:ext uri="{FF2B5EF4-FFF2-40B4-BE49-F238E27FC236}">
                <a16:creationId xmlns:a16="http://schemas.microsoft.com/office/drawing/2014/main" id="{AC9A7427-F678-4068-95EB-B55EB27DCDE2}"/>
              </a:ext>
            </a:extLst>
          </p:cNvPr>
          <p:cNvGrpSpPr/>
          <p:nvPr/>
        </p:nvGrpSpPr>
        <p:grpSpPr>
          <a:xfrm>
            <a:off x="9462293" y="2014135"/>
            <a:ext cx="2048041" cy="233447"/>
            <a:chOff x="3821452" y="5850046"/>
            <a:chExt cx="1614698" cy="184052"/>
          </a:xfrm>
        </p:grpSpPr>
        <p:sp>
          <p:nvSpPr>
            <p:cNvPr id="70" name="Rectangle 69">
              <a:hlinkClick r:id="rId9" tooltip="Microsoft contributed significantly to the IoT Security Maturity Model, which enables Internet of Things (IoT) providers to invest in the right level of security mechanisms to meet their requirements. "/>
              <a:extLst>
                <a:ext uri="{FF2B5EF4-FFF2-40B4-BE49-F238E27FC236}">
                  <a16:creationId xmlns:a16="http://schemas.microsoft.com/office/drawing/2014/main" id="{79408443-D585-49CA-B412-8658474828D8}"/>
                </a:ext>
              </a:extLst>
            </p:cNvPr>
            <p:cNvSpPr/>
            <p:nvPr/>
          </p:nvSpPr>
          <p:spPr>
            <a:xfrm>
              <a:off x="3821452" y="5850046"/>
              <a:ext cx="1614698" cy="184052"/>
            </a:xfrm>
            <a:prstGeom prst="rect">
              <a:avLst/>
            </a:prstGeom>
            <a:noFill/>
            <a:ln w="14224">
              <a:solidFill>
                <a:schemeClr val="accent4"/>
              </a:solidFill>
            </a:ln>
          </p:spPr>
          <p:txBody>
            <a:bodyPr wrap="square" rIns="45720" anchor="ctr">
              <a:spAutoFit/>
            </a:bodyPr>
            <a:lstStyle/>
            <a:p>
              <a:pPr marL="114300">
                <a:lnSpc>
                  <a:spcPct val="97000"/>
                </a:lnSpc>
              </a:pPr>
              <a:r>
                <a:rPr lang="en-US" sz="10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IoT Security Maturity Model</a:t>
              </a:r>
            </a:p>
          </p:txBody>
        </p:sp>
        <p:pic>
          <p:nvPicPr>
            <p:cNvPr id="71" name="Graphic 70" descr="Document">
              <a:extLst>
                <a:ext uri="{FF2B5EF4-FFF2-40B4-BE49-F238E27FC236}">
                  <a16:creationId xmlns:a16="http://schemas.microsoft.com/office/drawing/2014/main" id="{748604B7-042D-4D3D-843F-3CBECF7B33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48836" y="5879991"/>
              <a:ext cx="146611" cy="146611"/>
            </a:xfrm>
            <a:prstGeom prst="rect">
              <a:avLst/>
            </a:prstGeom>
          </p:spPr>
        </p:pic>
      </p:grpSp>
      <p:grpSp>
        <p:nvGrpSpPr>
          <p:cNvPr id="2" name="Group 1">
            <a:extLst>
              <a:ext uri="{FF2B5EF4-FFF2-40B4-BE49-F238E27FC236}">
                <a16:creationId xmlns:a16="http://schemas.microsoft.com/office/drawing/2014/main" id="{B2CB7A1D-5F55-4137-9952-711A860AAFEB}"/>
              </a:ext>
            </a:extLst>
          </p:cNvPr>
          <p:cNvGrpSpPr/>
          <p:nvPr/>
        </p:nvGrpSpPr>
        <p:grpSpPr>
          <a:xfrm>
            <a:off x="8368085" y="2012480"/>
            <a:ext cx="953925" cy="604657"/>
            <a:chOff x="8535909" y="1838280"/>
            <a:chExt cx="987260" cy="625787"/>
          </a:xfrm>
        </p:grpSpPr>
        <p:sp>
          <p:nvSpPr>
            <p:cNvPr id="72" name="Rectangle 71">
              <a:hlinkClick r:id="rId10" tooltip="End to end solution to securing new IoT devices with a hardened Linux OS, certified microcontrollers (MCUs), and security service which collectively provide the &quot;Seven Properties of Highly-Secure Devices&quot;"/>
              <a:extLst>
                <a:ext uri="{FF2B5EF4-FFF2-40B4-BE49-F238E27FC236}">
                  <a16:creationId xmlns:a16="http://schemas.microsoft.com/office/drawing/2014/main" id="{8029DC5B-14BE-4D36-B01C-50CA92EDBDD4}"/>
                </a:ext>
              </a:extLst>
            </p:cNvPr>
            <p:cNvSpPr/>
            <p:nvPr/>
          </p:nvSpPr>
          <p:spPr>
            <a:xfrm>
              <a:off x="8535909" y="1838280"/>
              <a:ext cx="987260" cy="625787"/>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b">
              <a:noAutofit/>
            </a:bodyPr>
            <a:lstStyle/>
            <a:p>
              <a:pPr marR="0" lvl="0" algn="ctr" defTabSz="914400" rtl="0" eaLnBrk="1" fontAlgn="auto" latinLnBrk="0" hangingPunct="1">
                <a:lnSpc>
                  <a:spcPct val="97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Sphere</a:t>
              </a:r>
            </a:p>
          </p:txBody>
        </p:sp>
        <p:pic>
          <p:nvPicPr>
            <p:cNvPr id="73" name="Picture 72" descr="A close up of a logo&#10;&#10;Description generated with very high confidence">
              <a:extLst>
                <a:ext uri="{FF2B5EF4-FFF2-40B4-BE49-F238E27FC236}">
                  <a16:creationId xmlns:a16="http://schemas.microsoft.com/office/drawing/2014/main" id="{FD3CC00A-D3E2-408E-A7BA-7E290FA40C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48638" y="1906328"/>
              <a:ext cx="540823" cy="356741"/>
            </a:xfrm>
            <a:prstGeom prst="rect">
              <a:avLst/>
            </a:prstGeom>
          </p:spPr>
        </p:pic>
      </p:grpSp>
      <p:sp>
        <p:nvSpPr>
          <p:cNvPr id="74" name="IoT">
            <a:extLst>
              <a:ext uri="{FF2B5EF4-FFF2-40B4-BE49-F238E27FC236}">
                <a16:creationId xmlns:a16="http://schemas.microsoft.com/office/drawing/2014/main" id="{5EC28E7A-A032-4A82-9256-70C3D84166CC}"/>
              </a:ext>
            </a:extLst>
          </p:cNvPr>
          <p:cNvSpPr>
            <a:spLocks noChangeAspect="1" noEditPoints="1"/>
          </p:cNvSpPr>
          <p:nvPr/>
        </p:nvSpPr>
        <p:spPr bwMode="auto">
          <a:xfrm>
            <a:off x="7110195" y="1603998"/>
            <a:ext cx="201491" cy="201814"/>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4224"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 name="Rectangle 4">
            <a:extLst>
              <a:ext uri="{FF2B5EF4-FFF2-40B4-BE49-F238E27FC236}">
                <a16:creationId xmlns:a16="http://schemas.microsoft.com/office/drawing/2014/main" id="{6FA6388B-2F69-412B-9A34-35DEEDF2A09A}"/>
              </a:ext>
            </a:extLst>
          </p:cNvPr>
          <p:cNvSpPr/>
          <p:nvPr/>
        </p:nvSpPr>
        <p:spPr>
          <a:xfrm>
            <a:off x="537286" y="1000678"/>
            <a:ext cx="6096000" cy="369332"/>
          </a:xfrm>
          <a:prstGeom prst="rect">
            <a:avLst/>
          </a:prstGeom>
        </p:spPr>
        <p:txBody>
          <a:bodyPr>
            <a:spAutoFit/>
          </a:bodyPr>
          <a:lstStyle/>
          <a:p>
            <a:r>
              <a:rPr lang="en-US" i="1">
                <a:gradFill>
                  <a:gsLst>
                    <a:gs pos="1250">
                      <a:schemeClr val="tx1"/>
                    </a:gs>
                    <a:gs pos="100000">
                      <a:schemeClr val="tx2"/>
                    </a:gs>
                  </a:gsLst>
                  <a:lin ang="5400000" scaled="0"/>
                </a:gradFill>
              </a:rPr>
              <a:t>Significant potential value and security/privacy risks</a:t>
            </a:r>
          </a:p>
        </p:txBody>
      </p:sp>
      <p:sp>
        <p:nvSpPr>
          <p:cNvPr id="54" name="Rounded Rectangle 804">
            <a:hlinkClick r:id="rId12"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id="{6B3D66D6-F838-4E0A-ACF2-AC20ECDCA199}"/>
              </a:ext>
            </a:extLst>
          </p:cNvPr>
          <p:cNvSpPr/>
          <p:nvPr/>
        </p:nvSpPr>
        <p:spPr>
          <a:xfrm>
            <a:off x="6862317" y="2783871"/>
            <a:ext cx="4648017" cy="211725"/>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Development Lifecycle (SDL)</a:t>
            </a:r>
          </a:p>
        </p:txBody>
      </p:sp>
      <p:pic>
        <p:nvPicPr>
          <p:cNvPr id="23" name="Picture 22">
            <a:extLst>
              <a:ext uri="{FF2B5EF4-FFF2-40B4-BE49-F238E27FC236}">
                <a16:creationId xmlns:a16="http://schemas.microsoft.com/office/drawing/2014/main" id="{3CBA756F-1BAE-4CA1-88ED-86B0E554FDD3}"/>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bwMode="invGray">
          <a:xfrm>
            <a:off x="10695710" y="265190"/>
            <a:ext cx="1207538" cy="258671"/>
          </a:xfrm>
          <a:prstGeom prst="rect">
            <a:avLst/>
          </a:prstGeom>
        </p:spPr>
      </p:pic>
      <p:cxnSp>
        <p:nvCxnSpPr>
          <p:cNvPr id="24" name="Connector: Elbow 23">
            <a:extLst>
              <a:ext uri="{FF2B5EF4-FFF2-40B4-BE49-F238E27FC236}">
                <a16:creationId xmlns:a16="http://schemas.microsoft.com/office/drawing/2014/main" id="{1DC9D76B-A1BF-4F0B-B057-91895455656C}"/>
              </a:ext>
            </a:extLst>
          </p:cNvPr>
          <p:cNvCxnSpPr>
            <a:cxnSpLocks/>
            <a:stCxn id="70" idx="3"/>
          </p:cNvCxnSpPr>
          <p:nvPr/>
        </p:nvCxnSpPr>
        <p:spPr>
          <a:xfrm flipH="1">
            <a:off x="6344637" y="2130859"/>
            <a:ext cx="5165697" cy="3644299"/>
          </a:xfrm>
          <a:prstGeom prst="bentConnector3">
            <a:avLst>
              <a:gd name="adj1" fmla="val -8897"/>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D015EEB-81EE-4822-BE5D-7798896B6DE7}"/>
              </a:ext>
            </a:extLst>
          </p:cNvPr>
          <p:cNvCxnSpPr>
            <a:cxnSpLocks/>
            <a:stCxn id="66" idx="3"/>
          </p:cNvCxnSpPr>
          <p:nvPr/>
        </p:nvCxnSpPr>
        <p:spPr>
          <a:xfrm flipH="1">
            <a:off x="6203390" y="2490928"/>
            <a:ext cx="5306944" cy="2552710"/>
          </a:xfrm>
          <a:prstGeom prst="bentConnector3">
            <a:avLst>
              <a:gd name="adj1" fmla="val -4308"/>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D5B6622-3E40-4EEE-BD2D-29483985237E}"/>
              </a:ext>
            </a:extLst>
          </p:cNvPr>
          <p:cNvCxnSpPr>
            <a:cxnSpLocks/>
            <a:stCxn id="72" idx="2"/>
          </p:cNvCxnSpPr>
          <p:nvPr/>
        </p:nvCxnSpPr>
        <p:spPr>
          <a:xfrm rot="5400000">
            <a:off x="6658926" y="2402149"/>
            <a:ext cx="1971134" cy="2401111"/>
          </a:xfrm>
          <a:prstGeom prst="bentConnector2">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2F97129-1D0C-4E25-A63C-AF7F29FEB72B}"/>
              </a:ext>
            </a:extLst>
          </p:cNvPr>
          <p:cNvGrpSpPr/>
          <p:nvPr/>
        </p:nvGrpSpPr>
        <p:grpSpPr>
          <a:xfrm>
            <a:off x="6373393" y="2487244"/>
            <a:ext cx="488924" cy="1508314"/>
            <a:chOff x="6373393" y="2487244"/>
            <a:chExt cx="488924" cy="1508314"/>
          </a:xfrm>
        </p:grpSpPr>
        <p:cxnSp>
          <p:nvCxnSpPr>
            <p:cNvPr id="51" name="Connector: Elbow 50">
              <a:extLst>
                <a:ext uri="{FF2B5EF4-FFF2-40B4-BE49-F238E27FC236}">
                  <a16:creationId xmlns:a16="http://schemas.microsoft.com/office/drawing/2014/main" id="{D6AB5FB8-6AFD-4C22-AEE1-168824A4ADE2}"/>
                </a:ext>
              </a:extLst>
            </p:cNvPr>
            <p:cNvCxnSpPr>
              <a:cxnSpLocks/>
              <a:stCxn id="64" idx="1"/>
            </p:cNvCxnSpPr>
            <p:nvPr/>
          </p:nvCxnSpPr>
          <p:spPr>
            <a:xfrm rot="10800000" flipV="1">
              <a:off x="6535525" y="2487244"/>
              <a:ext cx="326792" cy="1508313"/>
            </a:xfrm>
            <a:prstGeom prst="bentConnector2">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C6193D-9B18-42D5-BB0A-79B08F7E601E}"/>
                </a:ext>
              </a:extLst>
            </p:cNvPr>
            <p:cNvCxnSpPr/>
            <p:nvPr/>
          </p:nvCxnSpPr>
          <p:spPr>
            <a:xfrm>
              <a:off x="6373393" y="3995558"/>
              <a:ext cx="172175" cy="0"/>
            </a:xfrm>
            <a:prstGeom prst="line">
              <a:avLst/>
            </a:prstGeom>
            <a:ln w="28575">
              <a:solidFill>
                <a:schemeClr val="accent1"/>
              </a:solidFill>
              <a:headEnd type="none"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0B4B9030-F65B-49EF-97C3-E0C6F201D20F}"/>
              </a:ext>
            </a:extLst>
          </p:cNvPr>
          <p:cNvGrpSpPr/>
          <p:nvPr/>
        </p:nvGrpSpPr>
        <p:grpSpPr>
          <a:xfrm>
            <a:off x="6203390" y="2135924"/>
            <a:ext cx="658928" cy="996722"/>
            <a:chOff x="6521983" y="3024534"/>
            <a:chExt cx="658928" cy="996722"/>
          </a:xfrm>
        </p:grpSpPr>
        <p:cxnSp>
          <p:nvCxnSpPr>
            <p:cNvPr id="69" name="Connector: Elbow 68">
              <a:extLst>
                <a:ext uri="{FF2B5EF4-FFF2-40B4-BE49-F238E27FC236}">
                  <a16:creationId xmlns:a16="http://schemas.microsoft.com/office/drawing/2014/main" id="{1C9CF309-25F7-46DE-BC88-57EB63AA41F7}"/>
                </a:ext>
              </a:extLst>
            </p:cNvPr>
            <p:cNvCxnSpPr>
              <a:cxnSpLocks/>
              <a:stCxn id="63" idx="1"/>
            </p:cNvCxnSpPr>
            <p:nvPr/>
          </p:nvCxnSpPr>
          <p:spPr>
            <a:xfrm rot="10800000" flipV="1">
              <a:off x="6685852" y="3024534"/>
              <a:ext cx="495059" cy="996722"/>
            </a:xfrm>
            <a:prstGeom prst="bentConnector2">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1C30188-542F-4BE6-8547-FEE09659E6C6}"/>
                </a:ext>
              </a:extLst>
            </p:cNvPr>
            <p:cNvCxnSpPr>
              <a:cxnSpLocks/>
            </p:cNvCxnSpPr>
            <p:nvPr/>
          </p:nvCxnSpPr>
          <p:spPr>
            <a:xfrm>
              <a:off x="6521983" y="4006988"/>
              <a:ext cx="172175" cy="0"/>
            </a:xfrm>
            <a:prstGeom prst="line">
              <a:avLst/>
            </a:prstGeom>
            <a:ln w="28575">
              <a:solidFill>
                <a:schemeClr val="accent1"/>
              </a:solidFill>
              <a:headEnd type="none"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CE368ABA-3025-428A-8492-241F2D01881F}"/>
              </a:ext>
            </a:extLst>
          </p:cNvPr>
          <p:cNvGrpSpPr/>
          <p:nvPr/>
        </p:nvGrpSpPr>
        <p:grpSpPr>
          <a:xfrm>
            <a:off x="6344637" y="1671752"/>
            <a:ext cx="658928" cy="344517"/>
            <a:chOff x="6521983" y="3024534"/>
            <a:chExt cx="658928" cy="996722"/>
          </a:xfrm>
        </p:grpSpPr>
        <p:cxnSp>
          <p:nvCxnSpPr>
            <p:cNvPr id="77" name="Connector: Elbow 76">
              <a:extLst>
                <a:ext uri="{FF2B5EF4-FFF2-40B4-BE49-F238E27FC236}">
                  <a16:creationId xmlns:a16="http://schemas.microsoft.com/office/drawing/2014/main" id="{C0CD12C2-E0A9-445D-9DB8-ED65E809119A}"/>
                </a:ext>
              </a:extLst>
            </p:cNvPr>
            <p:cNvCxnSpPr>
              <a:cxnSpLocks/>
            </p:cNvCxnSpPr>
            <p:nvPr/>
          </p:nvCxnSpPr>
          <p:spPr>
            <a:xfrm rot="10800000" flipV="1">
              <a:off x="6685852" y="3024534"/>
              <a:ext cx="495059" cy="996722"/>
            </a:xfrm>
            <a:prstGeom prst="bentConnector2">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572CAB9-E052-4AF0-9BD1-BF2D78D95BC2}"/>
                </a:ext>
              </a:extLst>
            </p:cNvPr>
            <p:cNvCxnSpPr>
              <a:cxnSpLocks/>
            </p:cNvCxnSpPr>
            <p:nvPr/>
          </p:nvCxnSpPr>
          <p:spPr>
            <a:xfrm>
              <a:off x="6521983" y="4006988"/>
              <a:ext cx="172175" cy="0"/>
            </a:xfrm>
            <a:prstGeom prst="line">
              <a:avLst/>
            </a:prstGeom>
            <a:ln w="28575">
              <a:solidFill>
                <a:schemeClr val="accent1"/>
              </a:solidFill>
              <a:headEnd type="none"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872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fade">
                                      <p:cBhvr>
                                        <p:cTn id="11" dur="500"/>
                                        <p:tgtEl>
                                          <p:spTgt spid="1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fade">
                                      <p:cBhvr>
                                        <p:cTn id="19" dur="500"/>
                                        <p:tgtEl>
                                          <p:spTgt spid="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xEl>
                                              <p:pRg st="18" end="18"/>
                                            </p:txEl>
                                          </p:spTgt>
                                        </p:tgtEl>
                                        <p:attrNameLst>
                                          <p:attrName>style.visibility</p:attrName>
                                        </p:attrNameLst>
                                      </p:cBhvr>
                                      <p:to>
                                        <p:strVal val="visible"/>
                                      </p:to>
                                    </p:set>
                                    <p:animEffect transition="in" filter="fade">
                                      <p:cBhvr>
                                        <p:cTn id="24" dur="500"/>
                                        <p:tgtEl>
                                          <p:spTgt spid="14">
                                            <p:txEl>
                                              <p:pRg st="18" end="18"/>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4">
                                            <p:txEl>
                                              <p:pRg st="19" end="19"/>
                                            </p:txEl>
                                          </p:spTgt>
                                        </p:tgtEl>
                                        <p:attrNameLst>
                                          <p:attrName>style.visibility</p:attrName>
                                        </p:attrNameLst>
                                      </p:cBhvr>
                                      <p:to>
                                        <p:strVal val="visible"/>
                                      </p:to>
                                    </p:set>
                                    <p:animEffect transition="in" filter="fade">
                                      <p:cBhvr>
                                        <p:cTn id="28" dur="500"/>
                                        <p:tgtEl>
                                          <p:spTgt spid="14">
                                            <p:txEl>
                                              <p:pRg st="19" end="19"/>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wipe(left)">
                                      <p:cBhvr>
                                        <p:cTn id="31" dur="500"/>
                                        <p:tgtEl>
                                          <p:spTgt spid="76"/>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14">
                                            <p:txEl>
                                              <p:pRg st="20" end="20"/>
                                            </p:txEl>
                                          </p:spTgt>
                                        </p:tgtEl>
                                        <p:attrNameLst>
                                          <p:attrName>style.visibility</p:attrName>
                                        </p:attrNameLst>
                                      </p:cBhvr>
                                      <p:to>
                                        <p:strVal val="visible"/>
                                      </p:to>
                                    </p:set>
                                    <p:animEffect transition="in" filter="fade">
                                      <p:cBhvr>
                                        <p:cTn id="35" dur="500"/>
                                        <p:tgtEl>
                                          <p:spTgt spid="14">
                                            <p:txEl>
                                              <p:pRg st="20" end="20"/>
                                            </p:txEl>
                                          </p:spTgt>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14">
                                            <p:txEl>
                                              <p:pRg st="21" end="21"/>
                                            </p:txEl>
                                          </p:spTgt>
                                        </p:tgtEl>
                                        <p:attrNameLst>
                                          <p:attrName>style.visibility</p:attrName>
                                        </p:attrNameLst>
                                      </p:cBhvr>
                                      <p:to>
                                        <p:strVal val="visible"/>
                                      </p:to>
                                    </p:set>
                                    <p:animEffect transition="in" filter="fade">
                                      <p:cBhvr>
                                        <p:cTn id="39" dur="500"/>
                                        <p:tgtEl>
                                          <p:spTgt spid="14">
                                            <p:txEl>
                                              <p:pRg st="21" end="21"/>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22" presetClass="entr" presetSubtype="8"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4">
                                            <p:txEl>
                                              <p:pRg st="22" end="22"/>
                                            </p:txEl>
                                          </p:spTgt>
                                        </p:tgtEl>
                                        <p:attrNameLst>
                                          <p:attrName>style.visibility</p:attrName>
                                        </p:attrNameLst>
                                      </p:cBhvr>
                                      <p:to>
                                        <p:strVal val="visible"/>
                                      </p:to>
                                    </p:set>
                                    <p:animEffect transition="in" filter="fade">
                                      <p:cBhvr>
                                        <p:cTn id="56" dur="500"/>
                                        <p:tgtEl>
                                          <p:spTgt spid="14">
                                            <p:txEl>
                                              <p:pRg st="22" end="2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par>
                                <p:cTn id="60" presetID="22" presetClass="entr" presetSubtype="8"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left)">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
                                            <p:txEl>
                                              <p:pRg st="23" end="23"/>
                                            </p:txEl>
                                          </p:spTgt>
                                        </p:tgtEl>
                                        <p:attrNameLst>
                                          <p:attrName>style.visibility</p:attrName>
                                        </p:attrNameLst>
                                      </p:cBhvr>
                                      <p:to>
                                        <p:strVal val="visible"/>
                                      </p:to>
                                    </p:set>
                                    <p:animEffect transition="in" filter="fade">
                                      <p:cBhvr>
                                        <p:cTn id="67" dur="500"/>
                                        <p:tgtEl>
                                          <p:spTgt spid="14">
                                            <p:txEl>
                                              <p:pRg st="23" end="23"/>
                                            </p:txEl>
                                          </p:spTgt>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22" presetClass="entr" presetSubtype="8"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4">
                                            <p:txEl>
                                              <p:pRg st="24" end="24"/>
                                            </p:txEl>
                                          </p:spTgt>
                                        </p:tgtEl>
                                        <p:attrNameLst>
                                          <p:attrName>style.visibility</p:attrName>
                                        </p:attrNameLst>
                                      </p:cBhvr>
                                      <p:to>
                                        <p:strVal val="visible"/>
                                      </p:to>
                                    </p:set>
                                    <p:animEffect transition="in" filter="fade">
                                      <p:cBhvr>
                                        <p:cTn id="79" dur="500"/>
                                        <p:tgtEl>
                                          <p:spTgt spid="14">
                                            <p:txEl>
                                              <p:pRg st="24" end="24"/>
                                            </p:txEl>
                                          </p:spTgt>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500"/>
                                        <p:tgtEl>
                                          <p:spTgt spid="68"/>
                                        </p:tgtEl>
                                      </p:cBhvr>
                                    </p:animEffect>
                                  </p:childTnLst>
                                </p:cTn>
                              </p:par>
                              <p:par>
                                <p:cTn id="84" presetID="22" presetClass="entr" presetSubtype="8"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5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F0BD16-FE85-4463-AD60-4CFE9F422AE4}"/>
              </a:ext>
            </a:extLst>
          </p:cNvPr>
          <p:cNvSpPr/>
          <p:nvPr/>
        </p:nvSpPr>
        <p:spPr bwMode="auto">
          <a:xfrm>
            <a:off x="9473245" y="807288"/>
            <a:ext cx="2360167" cy="5884185"/>
          </a:xfrm>
          <a:prstGeom prst="rect">
            <a:avLst/>
          </a:prstGeom>
          <a:solidFill>
            <a:schemeClr val="bg1"/>
          </a:solidFill>
          <a:ln>
            <a:noFill/>
          </a:ln>
          <a:effectLst>
            <a:outerShdw blurRad="254000" dist="762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AE5E4546-722E-45B1-A951-8CEC8DCEEF6A}"/>
              </a:ext>
            </a:extLst>
          </p:cNvPr>
          <p:cNvSpPr/>
          <p:nvPr/>
        </p:nvSpPr>
        <p:spPr bwMode="auto">
          <a:xfrm>
            <a:off x="9684073" y="960490"/>
            <a:ext cx="1967872" cy="5619789"/>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70">
            <a:extLst>
              <a:ext uri="{FF2B5EF4-FFF2-40B4-BE49-F238E27FC236}">
                <a16:creationId xmlns:a16="http://schemas.microsoft.com/office/drawing/2014/main" id="{A8F4197B-8054-4E1A-9B08-C86359681390}"/>
              </a:ext>
            </a:extLst>
          </p:cNvPr>
          <p:cNvSpPr/>
          <p:nvPr/>
        </p:nvSpPr>
        <p:spPr>
          <a:xfrm>
            <a:off x="9684072" y="960490"/>
            <a:ext cx="1974855" cy="276999"/>
          </a:xfrm>
          <a:prstGeom prst="rect">
            <a:avLst/>
          </a:prstGeom>
          <a:solidFill>
            <a:srgbClr val="008272"/>
          </a:solidFill>
        </p:spPr>
        <p:txBody>
          <a:bodyPr wrap="square" rIns="9144">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gradFill>
                  <a:gsLst>
                    <a:gs pos="0">
                      <a:srgbClr val="FFFFFF"/>
                    </a:gs>
                    <a:gs pos="100000">
                      <a:srgbClr val="FFFFFF"/>
                    </a:gs>
                  </a:gsLst>
                  <a:lin ang="5400000" scaled="1"/>
                </a:gradFill>
                <a:effectLst/>
                <a:uLnTx/>
                <a:uFillTx/>
                <a:latin typeface="Segoe"/>
              </a:rPr>
              <a:t>Information Protection</a:t>
            </a:r>
          </a:p>
        </p:txBody>
      </p:sp>
      <p:sp>
        <p:nvSpPr>
          <p:cNvPr id="14" name="Title 2"/>
          <p:cNvSpPr txBox="1">
            <a:spLocks/>
          </p:cNvSpPr>
          <p:nvPr/>
        </p:nvSpPr>
        <p:spPr>
          <a:xfrm>
            <a:off x="477143" y="1239854"/>
            <a:ext cx="7175445" cy="4293483"/>
          </a:xfrm>
          <a:prstGeom prst="rect">
            <a:avLst/>
          </a:prstGeom>
        </p:spPr>
        <p:txBody>
          <a:bodyPr wrap="square" numCol="2" spcCol="182880" anchor="t" anchorCtr="0">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ct val="100000"/>
              </a:lnSpc>
              <a:spcBef>
                <a:spcPts val="1200"/>
              </a:spcBef>
              <a:spcAft>
                <a:spcPts val="600"/>
              </a:spcAft>
              <a:defRPr/>
            </a:pPr>
            <a:r>
              <a:rPr lang="en-US" sz="1800" b="1" cap="all" spc="0">
                <a:gradFill>
                  <a:gsLst>
                    <a:gs pos="0">
                      <a:srgbClr val="E81123"/>
                    </a:gs>
                    <a:gs pos="100000">
                      <a:srgbClr val="E81123"/>
                    </a:gs>
                  </a:gsLst>
                  <a:lin ang="5400000" scaled="0"/>
                </a:gradFill>
                <a:latin typeface="Segoe UI" panose="020B0502040204020203" pitchFamily="34" charset="0"/>
              </a:rPr>
              <a:t>CHALLENGES</a:t>
            </a:r>
          </a:p>
          <a:p>
            <a:pPr marL="166688" indent="-166688">
              <a:lnSpc>
                <a:spcPct val="100000"/>
              </a:lnSpc>
              <a:spcBef>
                <a:spcPts val="288"/>
              </a:spcBef>
              <a:spcAft>
                <a:spcPts val="300"/>
              </a:spcAft>
              <a:buClr>
                <a:srgbClr val="E81123"/>
              </a:buClr>
              <a:buFont typeface="Arial" panose="020B0604020202020204" pitchFamily="34" charset="0"/>
              <a:buChar char="•"/>
              <a:defRPr/>
            </a:pPr>
            <a:r>
              <a:rPr lang="en-US" sz="1400" b="1" spc="0">
                <a:gradFill>
                  <a:gsLst>
                    <a:gs pos="2917">
                      <a:srgbClr val="1A1A1A"/>
                    </a:gs>
                    <a:gs pos="30000">
                      <a:srgbClr val="1A1A1A"/>
                    </a:gs>
                  </a:gsLst>
                  <a:lin ang="5400000" scaled="0"/>
                </a:gradFill>
                <a:latin typeface="Segoe UI"/>
              </a:rPr>
              <a:t>Information Protection and Data Governance Strategy </a:t>
            </a:r>
          </a:p>
          <a:p>
            <a:pPr marL="346075" indent="-179388">
              <a:lnSpc>
                <a:spcPct val="100000"/>
              </a:lnSpc>
              <a:spcBef>
                <a:spcPts val="288"/>
              </a:spcBef>
              <a:spcAft>
                <a:spcPts val="300"/>
              </a:spcAft>
              <a:buClr>
                <a:srgbClr val="E81123"/>
              </a:buClr>
              <a:buFont typeface="Arial" panose="020B0604020202020204" pitchFamily="34" charset="0"/>
              <a:buChar char="•"/>
              <a:defRPr/>
            </a:pPr>
            <a:r>
              <a:rPr lang="en-US" sz="1400" spc="0">
                <a:gradFill>
                  <a:gsLst>
                    <a:gs pos="2917">
                      <a:srgbClr val="1A1A1A"/>
                    </a:gs>
                    <a:gs pos="30000">
                      <a:srgbClr val="1A1A1A"/>
                    </a:gs>
                  </a:gsLst>
                  <a:lin ang="5400000" scaled="0"/>
                </a:gradFill>
                <a:latin typeface="Segoe UI"/>
              </a:rPr>
              <a:t>Label, track, and show data loss or manipulation of a file.  </a:t>
            </a:r>
          </a:p>
          <a:p>
            <a:pPr marL="346075" indent="-179388">
              <a:lnSpc>
                <a:spcPct val="100000"/>
              </a:lnSpc>
              <a:spcBef>
                <a:spcPts val="288"/>
              </a:spcBef>
              <a:spcAft>
                <a:spcPts val="300"/>
              </a:spcAft>
              <a:buClr>
                <a:srgbClr val="E81123"/>
              </a:buClr>
              <a:buFont typeface="Arial" panose="020B0604020202020204" pitchFamily="34" charset="0"/>
              <a:buChar char="•"/>
              <a:defRPr/>
            </a:pPr>
            <a:r>
              <a:rPr lang="en-US" sz="1400" spc="0">
                <a:gradFill>
                  <a:gsLst>
                    <a:gs pos="2917">
                      <a:srgbClr val="1A1A1A"/>
                    </a:gs>
                    <a:gs pos="30000">
                      <a:srgbClr val="1A1A1A"/>
                    </a:gs>
                  </a:gsLst>
                  <a:lin ang="5400000" scaled="0"/>
                </a:gradFill>
                <a:latin typeface="Segoe UI"/>
              </a:rPr>
              <a:t>Implement corporate policies to protect different levels of sensitive data</a:t>
            </a:r>
          </a:p>
          <a:p>
            <a:pPr marL="166688" lvl="0" indent="-166688">
              <a:lnSpc>
                <a:spcPct val="100000"/>
              </a:lnSpc>
              <a:spcBef>
                <a:spcPts val="288"/>
              </a:spcBef>
              <a:spcAft>
                <a:spcPts val="300"/>
              </a:spcAft>
              <a:buClr>
                <a:srgbClr val="E81123"/>
              </a:buClr>
              <a:buFont typeface="Arial" panose="020B0604020202020204" pitchFamily="34" charset="0"/>
              <a:buChar char="•"/>
              <a:defRPr/>
            </a:pPr>
            <a:r>
              <a:rPr lang="en-US" sz="1400" b="1" spc="0">
                <a:gradFill>
                  <a:gsLst>
                    <a:gs pos="2917">
                      <a:srgbClr val="1A1A1A"/>
                    </a:gs>
                    <a:gs pos="30000">
                      <a:srgbClr val="1A1A1A"/>
                    </a:gs>
                  </a:gsLst>
                  <a:lin ang="5400000" scaled="0"/>
                </a:gradFill>
                <a:latin typeface="Segoe UI"/>
              </a:rPr>
              <a:t>Protecting sensitive information </a:t>
            </a:r>
          </a:p>
          <a:p>
            <a:pPr marL="346075" lvl="0" indent="-179388">
              <a:lnSpc>
                <a:spcPct val="100000"/>
              </a:lnSpc>
              <a:spcBef>
                <a:spcPts val="288"/>
              </a:spcBef>
              <a:spcAft>
                <a:spcPts val="300"/>
              </a:spcAft>
              <a:buClr>
                <a:srgbClr val="E81123"/>
              </a:buClr>
              <a:buFont typeface="Arial" panose="020B0604020202020204" pitchFamily="34" charset="0"/>
              <a:buChar char="•"/>
              <a:defRPr/>
            </a:pPr>
            <a:r>
              <a:rPr lang="en-US" sz="1400" spc="0">
                <a:gradFill>
                  <a:gsLst>
                    <a:gs pos="2917">
                      <a:srgbClr val="1A1A1A"/>
                    </a:gs>
                    <a:gs pos="30000">
                      <a:srgbClr val="1A1A1A"/>
                    </a:gs>
                  </a:gsLst>
                  <a:lin ang="5400000" scaled="0"/>
                </a:gradFill>
                <a:latin typeface="Segoe UI"/>
              </a:rPr>
              <a:t>Challenging to discover and classify data across mobile devices, SaaS, cloud infrastructure, and on-premises</a:t>
            </a:r>
          </a:p>
          <a:p>
            <a:pPr marL="346075" lvl="0" indent="-179388">
              <a:lnSpc>
                <a:spcPct val="100000"/>
              </a:lnSpc>
              <a:spcBef>
                <a:spcPts val="288"/>
              </a:spcBef>
              <a:spcAft>
                <a:spcPts val="300"/>
              </a:spcAft>
              <a:buClr>
                <a:srgbClr val="E81123"/>
              </a:buClr>
              <a:buFont typeface="Arial" panose="020B0604020202020204" pitchFamily="34" charset="0"/>
              <a:buChar char="•"/>
              <a:defRPr/>
            </a:pPr>
            <a:r>
              <a:rPr lang="en-US" sz="1400" spc="0">
                <a:gradFill>
                  <a:gsLst>
                    <a:gs pos="2917">
                      <a:srgbClr val="1A1A1A"/>
                    </a:gs>
                    <a:gs pos="30000">
                      <a:srgbClr val="1A1A1A"/>
                    </a:gs>
                  </a:gsLst>
                  <a:lin ang="5400000" scaled="0"/>
                </a:gradFill>
                <a:latin typeface="Segoe UI"/>
              </a:rPr>
              <a:t>Need full lifecycle data protection for identified data</a:t>
            </a:r>
          </a:p>
          <a:p>
            <a:pPr marL="346075" lvl="0" indent="-179388">
              <a:lnSpc>
                <a:spcPct val="100000"/>
              </a:lnSpc>
              <a:spcBef>
                <a:spcPts val="288"/>
              </a:spcBef>
              <a:spcAft>
                <a:spcPts val="300"/>
              </a:spcAft>
              <a:buClr>
                <a:srgbClr val="E81123"/>
              </a:buClr>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346075" lvl="0" indent="-179388">
              <a:lnSpc>
                <a:spcPct val="100000"/>
              </a:lnSpc>
              <a:spcBef>
                <a:spcPts val="288"/>
              </a:spcBef>
              <a:spcAft>
                <a:spcPts val="300"/>
              </a:spcAft>
              <a:buFont typeface="Arial" panose="020B0604020202020204" pitchFamily="34" charset="0"/>
              <a:buChar char="•"/>
              <a:defRPr/>
            </a:pPr>
            <a:endParaRPr lang="en-US" sz="1400" spc="0">
              <a:gradFill>
                <a:gsLst>
                  <a:gs pos="2917">
                    <a:srgbClr val="1A1A1A"/>
                  </a:gs>
                  <a:gs pos="30000">
                    <a:srgbClr val="1A1A1A"/>
                  </a:gs>
                </a:gsLst>
                <a:lin ang="5400000" scaled="0"/>
              </a:gradFill>
              <a:latin typeface="Segoe UI"/>
            </a:endParaRPr>
          </a:p>
          <a:p>
            <a:pPr marL="0" marR="0" lvl="0" indent="0" algn="l" defTabSz="914367" rtl="0" eaLnBrk="1" fontAlgn="auto" latinLnBrk="0" hangingPunct="1">
              <a:lnSpc>
                <a:spcPct val="100000"/>
              </a:lnSpc>
              <a:spcBef>
                <a:spcPts val="1200"/>
              </a:spcBef>
              <a:spcAft>
                <a:spcPts val="600"/>
              </a:spcAft>
              <a:buClrTx/>
              <a:buSzTx/>
              <a:buFontTx/>
              <a:buNone/>
              <a:tabLst/>
              <a:defRPr/>
            </a:pPr>
            <a:r>
              <a:rPr kumimoji="0" lang="en-US" sz="1800" b="1" i="0" u="none" strike="noStrike" kern="1200" cap="all" spc="0" normalizeH="0" baseline="0" noProof="0">
                <a:ln w="3175">
                  <a:noFill/>
                </a:ln>
                <a:gradFill>
                  <a:gsLst>
                    <a:gs pos="1250">
                      <a:srgbClr val="0078D4"/>
                    </a:gs>
                    <a:gs pos="100000">
                      <a:srgbClr val="0078D4"/>
                    </a:gs>
                  </a:gsLst>
                  <a:lin ang="5400000" scaled="0"/>
                </a:gradFill>
                <a:effectLst/>
                <a:uLnTx/>
                <a:uFillTx/>
                <a:latin typeface="Segoe UI" panose="020B0502040204020203" pitchFamily="34" charset="0"/>
              </a:rPr>
              <a:t>MICROSOFT’S APPROACH </a:t>
            </a:r>
          </a:p>
          <a:p>
            <a:pPr marL="285750" lvl="0" indent="-285750">
              <a:lnSpc>
                <a:spcPct val="100000"/>
              </a:lnSpc>
              <a:spcBef>
                <a:spcPts val="288"/>
              </a:spcBef>
              <a:spcAft>
                <a:spcPts val="300"/>
              </a:spcAft>
              <a:buBlip>
                <a:blip r:embed="rId3"/>
              </a:buBlip>
              <a:defRPr/>
            </a:pPr>
            <a:r>
              <a:rPr lang="en-US" sz="1400" b="1" spc="0">
                <a:gradFill>
                  <a:gsLst>
                    <a:gs pos="2917">
                      <a:srgbClr val="1A1A1A"/>
                    </a:gs>
                    <a:gs pos="30000">
                      <a:srgbClr val="1A1A1A"/>
                    </a:gs>
                  </a:gsLst>
                  <a:lin ang="5400000" scaled="0"/>
                </a:gradFill>
                <a:latin typeface="Segoe UI"/>
              </a:rPr>
              <a:t>Broad Coverage </a:t>
            </a:r>
            <a:r>
              <a:rPr lang="en-US" sz="1400" spc="0">
                <a:gradFill>
                  <a:gsLst>
                    <a:gs pos="2917">
                      <a:srgbClr val="1A1A1A"/>
                    </a:gs>
                    <a:gs pos="30000">
                      <a:srgbClr val="1A1A1A"/>
                    </a:gs>
                  </a:gsLst>
                  <a:lin ang="5400000" scaled="0"/>
                </a:gradFill>
                <a:latin typeface="Segoe UI"/>
              </a:rPr>
              <a:t>for structured and unstructured data across formats, cloud, &amp; devices</a:t>
            </a:r>
          </a:p>
          <a:p>
            <a:pPr marL="285750" lvl="0" indent="-285750">
              <a:lnSpc>
                <a:spcPct val="100000"/>
              </a:lnSpc>
              <a:spcBef>
                <a:spcPts val="288"/>
              </a:spcBef>
              <a:spcAft>
                <a:spcPts val="300"/>
              </a:spcAft>
              <a:buBlip>
                <a:blip r:embed="rId3"/>
              </a:buBlip>
              <a:defRPr/>
            </a:pPr>
            <a:r>
              <a:rPr lang="en-US" sz="1400" spc="0">
                <a:gradFill>
                  <a:gsLst>
                    <a:gs pos="2917">
                      <a:srgbClr val="1A1A1A"/>
                    </a:gs>
                    <a:gs pos="30000">
                      <a:srgbClr val="1A1A1A"/>
                    </a:gs>
                  </a:gsLst>
                  <a:lin ang="5400000" scaled="0"/>
                </a:gradFill>
                <a:latin typeface="Segoe UI"/>
              </a:rPr>
              <a:t>Full Information Lifecycle</a:t>
            </a:r>
          </a:p>
          <a:p>
            <a:pPr marL="457200" lvl="0" indent="-277813">
              <a:lnSpc>
                <a:spcPct val="100000"/>
              </a:lnSpc>
              <a:spcBef>
                <a:spcPts val="288"/>
              </a:spcBef>
              <a:spcAft>
                <a:spcPts val="300"/>
              </a:spcAft>
              <a:buFont typeface="Arial" panose="020B0604020202020204" pitchFamily="34" charset="0"/>
              <a:buChar char="•"/>
              <a:defRPr/>
            </a:pPr>
            <a:r>
              <a:rPr lang="en-US" sz="1400" b="1" spc="0">
                <a:gradFill>
                  <a:gsLst>
                    <a:gs pos="2917">
                      <a:srgbClr val="1A1A1A"/>
                    </a:gs>
                    <a:gs pos="30000">
                      <a:srgbClr val="1A1A1A"/>
                    </a:gs>
                  </a:gsLst>
                  <a:lin ang="5400000" scaled="0"/>
                </a:gradFill>
                <a:latin typeface="Segoe UI"/>
              </a:rPr>
              <a:t>DISCOVER</a:t>
            </a:r>
            <a:r>
              <a:rPr lang="en-US" sz="1400" spc="0">
                <a:gradFill>
                  <a:gsLst>
                    <a:gs pos="2917">
                      <a:srgbClr val="1A1A1A"/>
                    </a:gs>
                    <a:gs pos="30000">
                      <a:srgbClr val="1A1A1A"/>
                    </a:gs>
                  </a:gsLst>
                  <a:lin ang="5400000" scaled="0"/>
                </a:gradFill>
                <a:latin typeface="Segoe UI"/>
              </a:rPr>
              <a:t> existing and newly created sensitive data</a:t>
            </a:r>
          </a:p>
          <a:p>
            <a:pPr marL="457200" lvl="0" indent="-277813">
              <a:lnSpc>
                <a:spcPct val="100000"/>
              </a:lnSpc>
              <a:spcBef>
                <a:spcPts val="288"/>
              </a:spcBef>
              <a:spcAft>
                <a:spcPts val="300"/>
              </a:spcAft>
              <a:buFont typeface="Arial" panose="020B0604020202020204" pitchFamily="34" charset="0"/>
              <a:buChar char="•"/>
              <a:defRPr/>
            </a:pPr>
            <a:r>
              <a:rPr lang="en-US" sz="1400" b="1" spc="0">
                <a:gradFill>
                  <a:gsLst>
                    <a:gs pos="2917">
                      <a:srgbClr val="1A1A1A"/>
                    </a:gs>
                    <a:gs pos="30000">
                      <a:srgbClr val="1A1A1A"/>
                    </a:gs>
                  </a:gsLst>
                  <a:lin ang="5400000" scaled="0"/>
                </a:gradFill>
                <a:latin typeface="Segoe UI"/>
              </a:rPr>
              <a:t>CLASSIFY</a:t>
            </a:r>
            <a:r>
              <a:rPr lang="en-US" sz="1400" spc="0">
                <a:gradFill>
                  <a:gsLst>
                    <a:gs pos="2917">
                      <a:srgbClr val="1A1A1A"/>
                    </a:gs>
                    <a:gs pos="30000">
                      <a:srgbClr val="1A1A1A"/>
                    </a:gs>
                  </a:gsLst>
                  <a:lin ang="5400000" scaled="0"/>
                </a:gradFill>
                <a:latin typeface="Segoe UI"/>
              </a:rPr>
              <a:t> automatically + user control (based on policy), integration with DLP</a:t>
            </a:r>
          </a:p>
          <a:p>
            <a:pPr marL="457200" lvl="0" indent="-277813">
              <a:lnSpc>
                <a:spcPct val="100000"/>
              </a:lnSpc>
              <a:spcBef>
                <a:spcPts val="288"/>
              </a:spcBef>
              <a:spcAft>
                <a:spcPts val="300"/>
              </a:spcAft>
              <a:buFont typeface="Arial" panose="020B0604020202020204" pitchFamily="34" charset="0"/>
              <a:buChar char="•"/>
              <a:defRPr/>
            </a:pPr>
            <a:r>
              <a:rPr lang="en-US" sz="1400" b="1" spc="0">
                <a:gradFill>
                  <a:gsLst>
                    <a:gs pos="2917">
                      <a:srgbClr val="1A1A1A"/>
                    </a:gs>
                    <a:gs pos="30000">
                      <a:srgbClr val="1A1A1A"/>
                    </a:gs>
                  </a:gsLst>
                  <a:lin ang="5400000" scaled="0"/>
                </a:gradFill>
                <a:latin typeface="Segoe UI"/>
              </a:rPr>
              <a:t>PROTECT</a:t>
            </a:r>
            <a:r>
              <a:rPr lang="en-US" sz="1400" spc="0">
                <a:gradFill>
                  <a:gsLst>
                    <a:gs pos="2917">
                      <a:srgbClr val="1A1A1A"/>
                    </a:gs>
                    <a:gs pos="30000">
                      <a:srgbClr val="1A1A1A"/>
                    </a:gs>
                  </a:gsLst>
                  <a:lin ang="5400000" scaled="0"/>
                </a:gradFill>
                <a:latin typeface="Segoe UI"/>
              </a:rPr>
              <a:t> the data itself, not just storage or network locations</a:t>
            </a:r>
          </a:p>
          <a:p>
            <a:pPr marL="457200" lvl="0" indent="-277813">
              <a:lnSpc>
                <a:spcPct val="100000"/>
              </a:lnSpc>
              <a:spcBef>
                <a:spcPts val="288"/>
              </a:spcBef>
              <a:spcAft>
                <a:spcPts val="300"/>
              </a:spcAft>
              <a:buFont typeface="Arial" panose="020B0604020202020204" pitchFamily="34" charset="0"/>
              <a:buChar char="•"/>
              <a:defRPr/>
            </a:pPr>
            <a:r>
              <a:rPr lang="en-US" sz="1400" b="1" spc="0">
                <a:gradFill>
                  <a:gsLst>
                    <a:gs pos="2917">
                      <a:srgbClr val="1A1A1A"/>
                    </a:gs>
                    <a:gs pos="30000">
                      <a:srgbClr val="1A1A1A"/>
                    </a:gs>
                  </a:gsLst>
                  <a:lin ang="5400000" scaled="0"/>
                </a:gradFill>
                <a:latin typeface="Segoe UI"/>
              </a:rPr>
              <a:t>MONITOR</a:t>
            </a:r>
            <a:r>
              <a:rPr lang="en-US" sz="1400" spc="0">
                <a:gradFill>
                  <a:gsLst>
                    <a:gs pos="2917">
                      <a:srgbClr val="1A1A1A"/>
                    </a:gs>
                    <a:gs pos="30000">
                      <a:srgbClr val="1A1A1A"/>
                    </a:gs>
                  </a:gsLst>
                  <a:lin ang="5400000" scaled="0"/>
                </a:gradFill>
                <a:latin typeface="Segoe UI"/>
              </a:rPr>
              <a:t> and revocation capabilities for security and compliance</a:t>
            </a:r>
            <a:endParaRPr kumimoji="0" lang="en-US" sz="1100" b="0" i="0" u="none" strike="noStrike" kern="1200" cap="none" spc="0" normalizeH="0" baseline="0" noProof="0">
              <a:ln>
                <a:noFill/>
              </a:ln>
              <a:gradFill>
                <a:gsLst>
                  <a:gs pos="1250">
                    <a:srgbClr val="1A1A1A"/>
                  </a:gs>
                  <a:gs pos="100000">
                    <a:srgbClr val="1A1A1A"/>
                  </a:gs>
                </a:gsLst>
                <a:lin ang="5400000" scaled="0"/>
              </a:gradFill>
              <a:effectLst/>
              <a:highlight>
                <a:srgbClr val="FFFF00"/>
              </a:highlight>
              <a:uLnTx/>
              <a:uFillTx/>
              <a:latin typeface="Segoe UI"/>
              <a:ea typeface="+mn-ea"/>
              <a:cs typeface="Segoe UI" pitchFamily="34" charset="0"/>
            </a:endParaRPr>
          </a:p>
        </p:txBody>
      </p:sp>
      <p:sp>
        <p:nvSpPr>
          <p:cNvPr id="3" name="Title 2">
            <a:extLst>
              <a:ext uri="{FF2B5EF4-FFF2-40B4-BE49-F238E27FC236}">
                <a16:creationId xmlns:a16="http://schemas.microsoft.com/office/drawing/2014/main" id="{F4B0EB00-2EB9-4F03-89DD-8F890B8054A0}"/>
              </a:ext>
            </a:extLst>
          </p:cNvPr>
          <p:cNvSpPr>
            <a:spLocks noGrp="1"/>
          </p:cNvSpPr>
          <p:nvPr>
            <p:ph type="title"/>
          </p:nvPr>
        </p:nvSpPr>
        <p:spPr>
          <a:xfrm>
            <a:off x="588263" y="457201"/>
            <a:ext cx="11018520" cy="553999"/>
          </a:xfrm>
        </p:spPr>
        <p:txBody>
          <a:bodyPr>
            <a:normAutofit fontScale="90000"/>
          </a:bodyPr>
          <a:lstStyle/>
          <a:p>
            <a:r>
              <a:rPr lang="en-US"/>
              <a:t>Information Protection</a:t>
            </a:r>
          </a:p>
        </p:txBody>
      </p:sp>
      <p:sp>
        <p:nvSpPr>
          <p:cNvPr id="188" name="Rectangle 187">
            <a:extLst>
              <a:ext uri="{FF2B5EF4-FFF2-40B4-BE49-F238E27FC236}">
                <a16:creationId xmlns:a16="http://schemas.microsoft.com/office/drawing/2014/main" id="{918D92F8-47A0-468B-908F-3591AD5C219D}"/>
              </a:ext>
            </a:extLst>
          </p:cNvPr>
          <p:cNvSpPr/>
          <p:nvPr/>
        </p:nvSpPr>
        <p:spPr bwMode="auto">
          <a:xfrm>
            <a:off x="8069079" y="1443099"/>
            <a:ext cx="1222699" cy="448865"/>
          </a:xfrm>
          <a:prstGeom prst="rect">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428" name="Connector: Elbow 427">
            <a:extLst>
              <a:ext uri="{FF2B5EF4-FFF2-40B4-BE49-F238E27FC236}">
                <a16:creationId xmlns:a16="http://schemas.microsoft.com/office/drawing/2014/main" id="{805BCB24-AA7D-4374-9B95-227489CC3E49}"/>
              </a:ext>
            </a:extLst>
          </p:cNvPr>
          <p:cNvCxnSpPr>
            <a:cxnSpLocks/>
            <a:endCxn id="423" idx="1"/>
          </p:cNvCxnSpPr>
          <p:nvPr/>
        </p:nvCxnSpPr>
        <p:spPr>
          <a:xfrm rot="10800000">
            <a:off x="8178513" y="1659697"/>
            <a:ext cx="1608863" cy="770524"/>
          </a:xfrm>
          <a:prstGeom prst="bentConnector3">
            <a:avLst>
              <a:gd name="adj1" fmla="val 25009"/>
            </a:avLst>
          </a:prstGeom>
          <a:noFill/>
          <a:ln w="19050" cap="flat" cmpd="sng" algn="ctr">
            <a:solidFill>
              <a:srgbClr val="008272"/>
            </a:solidFill>
            <a:prstDash val="solid"/>
            <a:headEnd type="none"/>
            <a:tailEnd type="none"/>
          </a:ln>
          <a:effectLst/>
        </p:spPr>
      </p:cxnSp>
      <p:grpSp>
        <p:nvGrpSpPr>
          <p:cNvPr id="10" name="Group 9">
            <a:extLst>
              <a:ext uri="{FF2B5EF4-FFF2-40B4-BE49-F238E27FC236}">
                <a16:creationId xmlns:a16="http://schemas.microsoft.com/office/drawing/2014/main" id="{37F33187-8961-487B-B7C8-ED0B17621885}"/>
              </a:ext>
            </a:extLst>
          </p:cNvPr>
          <p:cNvGrpSpPr/>
          <p:nvPr/>
        </p:nvGrpSpPr>
        <p:grpSpPr>
          <a:xfrm>
            <a:off x="8178512" y="1534724"/>
            <a:ext cx="1035948" cy="249946"/>
            <a:chOff x="8594914" y="2082416"/>
            <a:chExt cx="692041" cy="166971"/>
          </a:xfrm>
        </p:grpSpPr>
        <p:sp>
          <p:nvSpPr>
            <p:cNvPr id="423" name="Rectangle 422">
              <a:extLst>
                <a:ext uri="{FF2B5EF4-FFF2-40B4-BE49-F238E27FC236}">
                  <a16:creationId xmlns:a16="http://schemas.microsoft.com/office/drawing/2014/main" id="{6C4BDF0B-A673-4D02-BC38-ED1C077C1A67}"/>
                </a:ext>
              </a:extLst>
            </p:cNvPr>
            <p:cNvSpPr/>
            <p:nvPr/>
          </p:nvSpPr>
          <p:spPr>
            <a:xfrm>
              <a:off x="8594914" y="2082416"/>
              <a:ext cx="692041" cy="16697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5888">
                <a:lnSpc>
                  <a:spcPct val="97000"/>
                </a:lnSpc>
                <a:defRPr/>
              </a:pPr>
              <a:r>
                <a:rPr lang="en-US" sz="1000" kern="0">
                  <a:gradFill>
                    <a:gsLst>
                      <a:gs pos="0">
                        <a:srgbClr val="505050">
                          <a:lumMod val="75000"/>
                        </a:srgbClr>
                      </a:gs>
                      <a:gs pos="100000">
                        <a:srgbClr val="505050">
                          <a:lumMod val="75000"/>
                        </a:srgbClr>
                      </a:gs>
                    </a:gsLst>
                    <a:lin ang="5400000" scaled="1"/>
                  </a:gradFill>
                  <a:latin typeface="Segoe UI"/>
                  <a:cs typeface="Segoe UI" panose="020B0502040204020203" pitchFamily="34" charset="0"/>
                </a:rPr>
                <a:t>Edge DLP</a:t>
              </a:r>
            </a:p>
          </p:txBody>
        </p:sp>
        <p:sp>
          <p:nvSpPr>
            <p:cNvPr id="425" name="Commitments_EC4D">
              <a:extLst>
                <a:ext uri="{FF2B5EF4-FFF2-40B4-BE49-F238E27FC236}">
                  <a16:creationId xmlns:a16="http://schemas.microsoft.com/office/drawing/2014/main" id="{3869C064-1827-45DB-9FA7-CFFCB71312F4}"/>
                </a:ext>
              </a:extLst>
            </p:cNvPr>
            <p:cNvSpPr>
              <a:spLocks noChangeAspect="1" noEditPoints="1"/>
            </p:cNvSpPr>
            <p:nvPr/>
          </p:nvSpPr>
          <p:spPr bwMode="auto">
            <a:xfrm>
              <a:off x="8637066" y="2110346"/>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 name="Group 6">
            <a:extLst>
              <a:ext uri="{FF2B5EF4-FFF2-40B4-BE49-F238E27FC236}">
                <a16:creationId xmlns:a16="http://schemas.microsoft.com/office/drawing/2014/main" id="{DDB62EA3-0DAF-4576-A1F4-CE044B70476E}"/>
              </a:ext>
            </a:extLst>
          </p:cNvPr>
          <p:cNvGrpSpPr/>
          <p:nvPr/>
        </p:nvGrpSpPr>
        <p:grpSpPr>
          <a:xfrm>
            <a:off x="9687298" y="1271815"/>
            <a:ext cx="1821068" cy="5154670"/>
            <a:chOff x="9687298" y="1271815"/>
            <a:chExt cx="1821068" cy="5154670"/>
          </a:xfrm>
        </p:grpSpPr>
        <p:sp>
          <p:nvSpPr>
            <p:cNvPr id="133" name="Rectangle 132">
              <a:hlinkClick r:id="rId4"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AD85E5C3-BC8C-4DF8-98D9-955B240B17B4}"/>
                </a:ext>
              </a:extLst>
            </p:cNvPr>
            <p:cNvSpPr/>
            <p:nvPr/>
          </p:nvSpPr>
          <p:spPr>
            <a:xfrm>
              <a:off x="9913500" y="2598284"/>
              <a:ext cx="1591986" cy="2213190"/>
            </a:xfrm>
            <a:prstGeom prst="rect">
              <a:avLst/>
            </a:prstGeom>
            <a:solidFill>
              <a:srgbClr val="FFFFFF"/>
            </a:solidFill>
            <a:ln w="14224" cap="flat" cmpd="sng" algn="ctr">
              <a:solidFill>
                <a:srgbClr val="EAEAEA">
                  <a:lumMod val="90000"/>
                </a:srgbClr>
              </a:solidFill>
              <a:prstDash val="solid"/>
            </a:ln>
            <a:effectLst/>
          </p:spPr>
          <p:txBody>
            <a:bodyPr rtlCol="0" anchor="t" anchorCtr="0">
              <a:noAutofit/>
            </a:body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05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Azure Information Protection (AIP)</a:t>
              </a:r>
            </a:p>
            <a:p>
              <a:pPr marL="169863" marR="0" lvl="0" indent="0" defTabSz="914400" eaLnBrk="1" fontAlgn="auto" latinLnBrk="0" hangingPunct="1">
                <a:lnSpc>
                  <a:spcPct val="97000"/>
                </a:lnSpc>
                <a:spcBef>
                  <a:spcPts val="0"/>
                </a:spcBef>
                <a:spcAft>
                  <a:spcPts val="300"/>
                </a:spcAft>
                <a:buClrTx/>
                <a:buSzTx/>
                <a:buFontTx/>
                <a:buNone/>
                <a:tabLst/>
                <a:defRPr/>
              </a:pPr>
              <a:r>
                <a:rPr kumimoji="0" lang="en-US" sz="10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Discover</a:t>
              </a:r>
            </a:p>
            <a:p>
              <a:pPr marL="169863" marR="0" lvl="0" indent="0" defTabSz="914400" eaLnBrk="1" fontAlgn="auto" latinLnBrk="0" hangingPunct="1">
                <a:lnSpc>
                  <a:spcPct val="97000"/>
                </a:lnSpc>
                <a:spcBef>
                  <a:spcPts val="0"/>
                </a:spcBef>
                <a:spcAft>
                  <a:spcPts val="300"/>
                </a:spcAft>
                <a:buClrTx/>
                <a:buSzTx/>
                <a:buFontTx/>
                <a:buNone/>
                <a:tabLst/>
                <a:defRPr/>
              </a:pPr>
              <a:r>
                <a:rPr kumimoji="0" lang="en-US" sz="10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Classify</a:t>
              </a:r>
            </a:p>
            <a:p>
              <a:pPr marL="169863" marR="0" lvl="0" indent="0" defTabSz="914400" eaLnBrk="1" fontAlgn="auto" latinLnBrk="0" hangingPunct="1">
                <a:lnSpc>
                  <a:spcPct val="97000"/>
                </a:lnSpc>
                <a:spcBef>
                  <a:spcPts val="0"/>
                </a:spcBef>
                <a:spcAft>
                  <a:spcPts val="300"/>
                </a:spcAft>
                <a:buClrTx/>
                <a:buSzTx/>
                <a:buFontTx/>
                <a:buNone/>
                <a:tabLst/>
                <a:defRPr/>
              </a:pPr>
              <a:r>
                <a:rPr kumimoji="0" lang="en-US" sz="10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Protect</a:t>
              </a:r>
            </a:p>
            <a:p>
              <a:pPr marL="169863" marR="0" lvl="0" indent="0" defTabSz="914400" eaLnBrk="1" fontAlgn="auto" latinLnBrk="0" hangingPunct="1">
                <a:lnSpc>
                  <a:spcPct val="97000"/>
                </a:lnSpc>
                <a:spcBef>
                  <a:spcPts val="0"/>
                </a:spcBef>
                <a:spcAft>
                  <a:spcPts val="300"/>
                </a:spcAft>
                <a:buClrTx/>
                <a:buSzTx/>
                <a:buFontTx/>
                <a:buNone/>
                <a:tabLst/>
                <a:defRPr/>
              </a:pPr>
              <a:r>
                <a:rPr kumimoji="0" lang="en-US" sz="10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Monitor</a:t>
              </a:r>
            </a:p>
          </p:txBody>
        </p:sp>
        <p:sp>
          <p:nvSpPr>
            <p:cNvPr id="134" name="Rectangle 133">
              <a:hlinkClick r:id="rId5"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id="{EF864AC3-AEC4-43BD-8ABE-9A2A308E2474}"/>
                </a:ext>
              </a:extLst>
            </p:cNvPr>
            <p:cNvSpPr/>
            <p:nvPr/>
          </p:nvSpPr>
          <p:spPr>
            <a:xfrm>
              <a:off x="10364905" y="3767252"/>
              <a:ext cx="1136952" cy="435099"/>
            </a:xfrm>
            <a:prstGeom prst="rect">
              <a:avLst/>
            </a:prstGeom>
            <a:solidFill>
              <a:srgbClr val="EAEAEA"/>
            </a:solidFill>
            <a:ln w="14224" cap="flat" cmpd="sng" algn="ctr">
              <a:solidFill>
                <a:srgbClr val="EAEAEA">
                  <a:lumMod val="90000"/>
                </a:srgbClr>
              </a:solidFill>
              <a:prstDash val="solid"/>
            </a:ln>
            <a:effectLst/>
          </p:spPr>
          <p:txBody>
            <a:bodyPr l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Hold Your Own Key (HYOK)</a:t>
              </a:r>
            </a:p>
          </p:txBody>
        </p:sp>
        <p:grpSp>
          <p:nvGrpSpPr>
            <p:cNvPr id="135" name="Group 134">
              <a:extLst>
                <a:ext uri="{FF2B5EF4-FFF2-40B4-BE49-F238E27FC236}">
                  <a16:creationId xmlns:a16="http://schemas.microsoft.com/office/drawing/2014/main" id="{440F9114-04B8-421C-8547-EA43F8F1B68A}"/>
                </a:ext>
              </a:extLst>
            </p:cNvPr>
            <p:cNvGrpSpPr/>
            <p:nvPr/>
          </p:nvGrpSpPr>
          <p:grpSpPr>
            <a:xfrm>
              <a:off x="9913500" y="4890297"/>
              <a:ext cx="1591986" cy="364782"/>
              <a:chOff x="8985201" y="5090630"/>
              <a:chExt cx="1316736" cy="301712"/>
            </a:xfrm>
          </p:grpSpPr>
          <p:sp>
            <p:nvSpPr>
              <p:cNvPr id="136" name="Rectangle 135">
                <a:hlinkClick r:id="rId6" tooltip="Azure Application Gateway provides application-level routing and load balancing services that let you build a scalable and highly-available web front end in Azure. "/>
                <a:extLst>
                  <a:ext uri="{FF2B5EF4-FFF2-40B4-BE49-F238E27FC236}">
                    <a16:creationId xmlns:a16="http://schemas.microsoft.com/office/drawing/2014/main" id="{98CFFE3F-6A4E-49E8-B93D-A3E351CF3E7D}"/>
                  </a:ext>
                </a:extLst>
              </p:cNvPr>
              <p:cNvSpPr/>
              <p:nvPr/>
            </p:nvSpPr>
            <p:spPr>
              <a:xfrm>
                <a:off x="8985201" y="5090630"/>
                <a:ext cx="1316736" cy="301712"/>
              </a:xfrm>
              <a:prstGeom prst="rect">
                <a:avLst/>
              </a:prstGeom>
              <a:solidFill>
                <a:srgbClr val="FFFFFF">
                  <a:lumMod val="95000"/>
                </a:srgbClr>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5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Azure SQL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5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Threat Detection</a:t>
                </a:r>
              </a:p>
            </p:txBody>
          </p:sp>
          <p:pic>
            <p:nvPicPr>
              <p:cNvPr id="137" name="Picture 171">
                <a:extLst>
                  <a:ext uri="{FF2B5EF4-FFF2-40B4-BE49-F238E27FC236}">
                    <a16:creationId xmlns:a16="http://schemas.microsoft.com/office/drawing/2014/main" id="{AFB1A8C0-CBAE-40DB-B5AA-79C73C187DE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8" name="Group 137">
              <a:extLst>
                <a:ext uri="{FF2B5EF4-FFF2-40B4-BE49-F238E27FC236}">
                  <a16:creationId xmlns:a16="http://schemas.microsoft.com/office/drawing/2014/main" id="{F405C473-5AB5-40DF-9F84-411DD9841514}"/>
                </a:ext>
              </a:extLst>
            </p:cNvPr>
            <p:cNvGrpSpPr/>
            <p:nvPr/>
          </p:nvGrpSpPr>
          <p:grpSpPr>
            <a:xfrm>
              <a:off x="9913500" y="5260393"/>
              <a:ext cx="1591986" cy="443412"/>
              <a:chOff x="8985201" y="5396737"/>
              <a:chExt cx="1316736" cy="366747"/>
            </a:xfrm>
          </p:grpSpPr>
          <p:sp>
            <p:nvSpPr>
              <p:cNvPr id="139" name="Rectangle 138">
                <a:hlinkClick r:id="rId8"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0BB827DD-E07B-417D-A697-47CDE57417E3}"/>
                  </a:ext>
                </a:extLst>
              </p:cNvPr>
              <p:cNvSpPr/>
              <p:nvPr/>
            </p:nvSpPr>
            <p:spPr>
              <a:xfrm>
                <a:off x="8985201" y="5396737"/>
                <a:ext cx="1316736" cy="366747"/>
              </a:xfrm>
              <a:prstGeom prst="rect">
                <a:avLst/>
              </a:prstGeom>
              <a:solidFill>
                <a:srgbClr val="FFFFFF"/>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50" b="0" i="0" u="none" strike="noStrike" kern="0" cap="none" spc="0" normalizeH="0" baseline="0" noProof="0">
                    <a:ln>
                      <a:noFill/>
                    </a:ln>
                    <a:solidFill>
                      <a:srgbClr val="0078D7"/>
                    </a:solidFill>
                    <a:effectLst/>
                    <a:uLnTx/>
                    <a:uFillTx/>
                    <a:latin typeface="Segoe UI"/>
                    <a:ea typeface="+mn-ea"/>
                    <a:cs typeface="Segoe UI" panose="020B0502040204020203" pitchFamily="34" charset="0"/>
                  </a:rPr>
                  <a:t>SQL Encryption &amp;</a:t>
                </a:r>
                <a:br>
                  <a:rPr kumimoji="0" lang="en-US" altLang="en-US" sz="1050" b="0" i="0" u="none" strike="noStrike" kern="0" cap="none" spc="0" normalizeH="0" baseline="0" noProof="0">
                    <a:ln>
                      <a:noFill/>
                    </a:ln>
                    <a:solidFill>
                      <a:srgbClr val="0078D7"/>
                    </a:solidFill>
                    <a:effectLst/>
                    <a:uLnTx/>
                    <a:uFillTx/>
                    <a:latin typeface="Segoe UI"/>
                    <a:ea typeface="+mn-ea"/>
                    <a:cs typeface="Segoe UI" panose="020B0502040204020203" pitchFamily="34" charset="0"/>
                  </a:rPr>
                </a:br>
                <a:r>
                  <a:rPr kumimoji="0" lang="en-US" altLang="en-US" sz="1050" b="0" i="0" u="none" strike="noStrike" kern="0" cap="none" spc="0" normalizeH="0" baseline="0" noProof="0">
                    <a:ln>
                      <a:noFill/>
                    </a:ln>
                    <a:solidFill>
                      <a:srgbClr val="0078D7"/>
                    </a:solidFill>
                    <a:effectLst/>
                    <a:uLnTx/>
                    <a:uFillTx/>
                    <a:latin typeface="Segoe UI"/>
                    <a:ea typeface="+mn-ea"/>
                    <a:cs typeface="Segoe UI" panose="020B0502040204020203" pitchFamily="34" charset="0"/>
                  </a:rPr>
                  <a:t> Data Masking</a:t>
                </a:r>
              </a:p>
            </p:txBody>
          </p:sp>
          <p:pic>
            <p:nvPicPr>
              <p:cNvPr id="140" name="Picture 171">
                <a:extLst>
                  <a:ext uri="{FF2B5EF4-FFF2-40B4-BE49-F238E27FC236}">
                    <a16:creationId xmlns:a16="http://schemas.microsoft.com/office/drawing/2014/main" id="{E4AD87B4-446E-438C-85CF-666854E88AF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1" name="Group 140">
              <a:extLst>
                <a:ext uri="{FF2B5EF4-FFF2-40B4-BE49-F238E27FC236}">
                  <a16:creationId xmlns:a16="http://schemas.microsoft.com/office/drawing/2014/main" id="{281625AA-38F8-4246-883B-F136363D3AF8}"/>
                </a:ext>
              </a:extLst>
            </p:cNvPr>
            <p:cNvGrpSpPr/>
            <p:nvPr/>
          </p:nvGrpSpPr>
          <p:grpSpPr>
            <a:xfrm>
              <a:off x="9901842" y="2202867"/>
              <a:ext cx="1591986" cy="287442"/>
              <a:chOff x="10884763" y="2153770"/>
              <a:chExt cx="1211600" cy="226950"/>
            </a:xfrm>
            <a:solidFill>
              <a:srgbClr val="FFFFFF"/>
            </a:solidFill>
          </p:grpSpPr>
          <p:sp>
            <p:nvSpPr>
              <p:cNvPr id="142" name="Rectangle 141">
                <a:hlinkClick r:id="rId9"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59936886-C749-4E62-8A48-6298FECE57D1}"/>
                  </a:ext>
                </a:extLst>
              </p:cNvPr>
              <p:cNvSpPr/>
              <p:nvPr/>
            </p:nvSpPr>
            <p:spPr>
              <a:xfrm>
                <a:off x="10884763" y="2153770"/>
                <a:ext cx="1211600" cy="226950"/>
              </a:xfrm>
              <a:prstGeom prst="rect">
                <a:avLst/>
              </a:prstGeom>
              <a:grpFill/>
              <a:ln w="14224" cap="flat" cmpd="sng" algn="ctr">
                <a:solidFill>
                  <a:srgbClr val="EAEAEA">
                    <a:lumMod val="90000"/>
                  </a:srgbClr>
                </a:solidFill>
                <a:prstDash val="solid"/>
              </a:ln>
              <a:effectLst/>
            </p:spPr>
            <p:txBody>
              <a:bodyPr lIns="237744"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Office 365 DLP</a:t>
                </a:r>
              </a:p>
            </p:txBody>
          </p:sp>
          <p:pic>
            <p:nvPicPr>
              <p:cNvPr id="143" name="Picture 142">
                <a:extLst>
                  <a:ext uri="{FF2B5EF4-FFF2-40B4-BE49-F238E27FC236}">
                    <a16:creationId xmlns:a16="http://schemas.microsoft.com/office/drawing/2014/main" id="{26B89990-9B0A-4AE9-94DA-A243A6B805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949739" y="2194746"/>
                <a:ext cx="116904" cy="138531"/>
              </a:xfrm>
              <a:prstGeom prst="rect">
                <a:avLst/>
              </a:prstGeom>
              <a:grpFill/>
            </p:spPr>
          </p:pic>
        </p:grpSp>
        <p:grpSp>
          <p:nvGrpSpPr>
            <p:cNvPr id="144" name="Group 143">
              <a:extLst>
                <a:ext uri="{FF2B5EF4-FFF2-40B4-BE49-F238E27FC236}">
                  <a16:creationId xmlns:a16="http://schemas.microsoft.com/office/drawing/2014/main" id="{DF9D12BC-E05F-4DEB-9621-F94233D83224}"/>
                </a:ext>
              </a:extLst>
            </p:cNvPr>
            <p:cNvGrpSpPr/>
            <p:nvPr/>
          </p:nvGrpSpPr>
          <p:grpSpPr>
            <a:xfrm>
              <a:off x="10165486" y="4535288"/>
              <a:ext cx="1230522" cy="211039"/>
              <a:chOff x="10868759" y="4110794"/>
              <a:chExt cx="1017768" cy="174551"/>
            </a:xfrm>
          </p:grpSpPr>
          <p:grpSp>
            <p:nvGrpSpPr>
              <p:cNvPr id="145" name="Group 144">
                <a:extLst>
                  <a:ext uri="{FF2B5EF4-FFF2-40B4-BE49-F238E27FC236}">
                    <a16:creationId xmlns:a16="http://schemas.microsoft.com/office/drawing/2014/main" id="{A252F6A5-3659-4AB7-940E-A75A3C581BB6}"/>
                  </a:ext>
                </a:extLst>
              </p:cNvPr>
              <p:cNvGrpSpPr/>
              <p:nvPr/>
            </p:nvGrpSpPr>
            <p:grpSpPr>
              <a:xfrm>
                <a:off x="10868759" y="4110794"/>
                <a:ext cx="1017768" cy="167627"/>
                <a:chOff x="76401" y="2964205"/>
                <a:chExt cx="2261795" cy="372519"/>
              </a:xfrm>
            </p:grpSpPr>
            <p:grpSp>
              <p:nvGrpSpPr>
                <p:cNvPr id="158" name="Group 157">
                  <a:extLst>
                    <a:ext uri="{FF2B5EF4-FFF2-40B4-BE49-F238E27FC236}">
                      <a16:creationId xmlns:a16="http://schemas.microsoft.com/office/drawing/2014/main" id="{B6741474-03C8-4457-9009-09B302147E14}"/>
                    </a:ext>
                  </a:extLst>
                </p:cNvPr>
                <p:cNvGrpSpPr/>
                <p:nvPr/>
              </p:nvGrpSpPr>
              <p:grpSpPr>
                <a:xfrm>
                  <a:off x="76401" y="2964205"/>
                  <a:ext cx="1599838" cy="372519"/>
                  <a:chOff x="76401" y="2964205"/>
                  <a:chExt cx="1599838" cy="372519"/>
                </a:xfrm>
              </p:grpSpPr>
              <p:pic>
                <p:nvPicPr>
                  <p:cNvPr id="164" name="Picture 163">
                    <a:hlinkClick r:id="rId11"/>
                    <a:extLst>
                      <a:ext uri="{FF2B5EF4-FFF2-40B4-BE49-F238E27FC236}">
                        <a16:creationId xmlns:a16="http://schemas.microsoft.com/office/drawing/2014/main" id="{3FBD1D5D-BDEB-4084-8F4F-277AC03DF03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62356" y="2989082"/>
                    <a:ext cx="413883" cy="311792"/>
                  </a:xfrm>
                  <a:prstGeom prst="rect">
                    <a:avLst/>
                  </a:prstGeom>
                </p:spPr>
              </p:pic>
              <p:grpSp>
                <p:nvGrpSpPr>
                  <p:cNvPr id="165" name="Group 164">
                    <a:extLst>
                      <a:ext uri="{FF2B5EF4-FFF2-40B4-BE49-F238E27FC236}">
                        <a16:creationId xmlns:a16="http://schemas.microsoft.com/office/drawing/2014/main" id="{2648AD02-633B-42F1-AEC9-2A0F942CE2FC}"/>
                      </a:ext>
                    </a:extLst>
                  </p:cNvPr>
                  <p:cNvGrpSpPr/>
                  <p:nvPr/>
                </p:nvGrpSpPr>
                <p:grpSpPr>
                  <a:xfrm>
                    <a:off x="76401" y="2964205"/>
                    <a:ext cx="1257382" cy="372519"/>
                    <a:chOff x="12053139" y="7366546"/>
                    <a:chExt cx="1934324" cy="573074"/>
                  </a:xfrm>
                </p:grpSpPr>
                <p:pic>
                  <p:nvPicPr>
                    <p:cNvPr id="166" name="Picture 165">
                      <a:extLst>
                        <a:ext uri="{FF2B5EF4-FFF2-40B4-BE49-F238E27FC236}">
                          <a16:creationId xmlns:a16="http://schemas.microsoft.com/office/drawing/2014/main" id="{1C27F882-4029-48F4-A07B-3CBAE66CA739}"/>
                        </a:ext>
                      </a:extLst>
                    </p:cNvPr>
                    <p:cNvPicPr>
                      <a:picLocks noChangeAspect="1"/>
                    </p:cNvPicPr>
                    <p:nvPr/>
                  </p:nvPicPr>
                  <p:blipFill rotWithShape="1">
                    <a:blip r:embed="rId13">
                      <a:extLst>
                        <a:ext uri="{28A0092B-C50C-407E-A947-70E740481C1C}">
                          <a14:useLocalDpi xmlns:a14="http://schemas.microsoft.com/office/drawing/2010/main" val="0"/>
                        </a:ext>
                      </a:extLst>
                    </a:blip>
                    <a:srcRect/>
                    <a:stretch/>
                  </p:blipFill>
                  <p:spPr>
                    <a:xfrm>
                      <a:off x="12520821" y="7366546"/>
                      <a:ext cx="531604" cy="573074"/>
                    </a:xfrm>
                    <a:prstGeom prst="rect">
                      <a:avLst/>
                    </a:prstGeom>
                  </p:spPr>
                </p:pic>
                <p:pic>
                  <p:nvPicPr>
                    <p:cNvPr id="167" name="Picture 166">
                      <a:extLst>
                        <a:ext uri="{FF2B5EF4-FFF2-40B4-BE49-F238E27FC236}">
                          <a16:creationId xmlns:a16="http://schemas.microsoft.com/office/drawing/2014/main" id="{80549CBB-1547-45DB-BF45-4F0FBD5A37C0}"/>
                        </a:ext>
                      </a:extLst>
                    </p:cNvPr>
                    <p:cNvPicPr>
                      <a:picLocks noChangeAspect="1"/>
                    </p:cNvPicPr>
                    <p:nvPr/>
                  </p:nvPicPr>
                  <p:blipFill rotWithShape="1">
                    <a:blip r:embed="rId14">
                      <a:extLst>
                        <a:ext uri="{28A0092B-C50C-407E-A947-70E740481C1C}">
                          <a14:useLocalDpi xmlns:a14="http://schemas.microsoft.com/office/drawing/2010/main" val="0"/>
                        </a:ext>
                      </a:extLst>
                    </a:blip>
                    <a:srcRect/>
                    <a:stretch/>
                  </p:blipFill>
                  <p:spPr>
                    <a:xfrm>
                      <a:off x="12053139" y="7366546"/>
                      <a:ext cx="530661" cy="573074"/>
                    </a:xfrm>
                    <a:prstGeom prst="rect">
                      <a:avLst/>
                    </a:prstGeom>
                  </p:spPr>
                </p:pic>
                <p:pic>
                  <p:nvPicPr>
                    <p:cNvPr id="168" name="Picture 167">
                      <a:extLst>
                        <a:ext uri="{FF2B5EF4-FFF2-40B4-BE49-F238E27FC236}">
                          <a16:creationId xmlns:a16="http://schemas.microsoft.com/office/drawing/2014/main" id="{D032FB4C-29AF-4316-B412-AAA4A852C261}"/>
                        </a:ext>
                      </a:extLst>
                    </p:cNvPr>
                    <p:cNvPicPr>
                      <a:picLocks noChangeAspect="1"/>
                    </p:cNvPicPr>
                    <p:nvPr/>
                  </p:nvPicPr>
                  <p:blipFill rotWithShape="1">
                    <a:blip r:embed="rId15">
                      <a:extLst>
                        <a:ext uri="{28A0092B-C50C-407E-A947-70E740481C1C}">
                          <a14:useLocalDpi xmlns:a14="http://schemas.microsoft.com/office/drawing/2010/main" val="0"/>
                        </a:ext>
                      </a:extLst>
                    </a:blip>
                    <a:srcRect/>
                    <a:stretch/>
                  </p:blipFill>
                  <p:spPr>
                    <a:xfrm>
                      <a:off x="12997286" y="7366546"/>
                      <a:ext cx="522822" cy="573074"/>
                    </a:xfrm>
                    <a:prstGeom prst="rect">
                      <a:avLst/>
                    </a:prstGeom>
                  </p:spPr>
                </p:pic>
                <p:pic>
                  <p:nvPicPr>
                    <p:cNvPr id="169" name="Picture 168">
                      <a:extLst>
                        <a:ext uri="{FF2B5EF4-FFF2-40B4-BE49-F238E27FC236}">
                          <a16:creationId xmlns:a16="http://schemas.microsoft.com/office/drawing/2014/main" id="{F5B07803-3E0C-43FC-BF04-32E380CEEEF7}"/>
                        </a:ext>
                      </a:extLst>
                    </p:cNvPr>
                    <p:cNvPicPr>
                      <a:picLocks noChangeAspect="1"/>
                    </p:cNvPicPr>
                    <p:nvPr/>
                  </p:nvPicPr>
                  <p:blipFill rotWithShape="1">
                    <a:blip r:embed="rId16">
                      <a:extLst>
                        <a:ext uri="{28A0092B-C50C-407E-A947-70E740481C1C}">
                          <a14:useLocalDpi xmlns:a14="http://schemas.microsoft.com/office/drawing/2010/main" val="0"/>
                        </a:ext>
                      </a:extLst>
                    </a:blip>
                    <a:srcRect/>
                    <a:stretch/>
                  </p:blipFill>
                  <p:spPr>
                    <a:xfrm>
                      <a:off x="13465910" y="7366546"/>
                      <a:ext cx="521553" cy="573074"/>
                    </a:xfrm>
                    <a:prstGeom prst="rect">
                      <a:avLst/>
                    </a:prstGeom>
                  </p:spPr>
                </p:pic>
              </p:grpSp>
            </p:grpSp>
            <p:grpSp>
              <p:nvGrpSpPr>
                <p:cNvPr id="159" name="Group 158">
                  <a:extLst>
                    <a:ext uri="{FF2B5EF4-FFF2-40B4-BE49-F238E27FC236}">
                      <a16:creationId xmlns:a16="http://schemas.microsoft.com/office/drawing/2014/main" id="{AECB7550-00C4-494C-96EE-126E04A03A08}"/>
                    </a:ext>
                  </a:extLst>
                </p:cNvPr>
                <p:cNvGrpSpPr/>
                <p:nvPr/>
              </p:nvGrpSpPr>
              <p:grpSpPr>
                <a:xfrm>
                  <a:off x="2008682" y="3185912"/>
                  <a:ext cx="329514" cy="79848"/>
                  <a:chOff x="6660452" y="3094221"/>
                  <a:chExt cx="188672" cy="45719"/>
                </a:xfrm>
              </p:grpSpPr>
              <p:sp>
                <p:nvSpPr>
                  <p:cNvPr id="161" name="Oval 160">
                    <a:extLst>
                      <a:ext uri="{FF2B5EF4-FFF2-40B4-BE49-F238E27FC236}">
                        <a16:creationId xmlns:a16="http://schemas.microsoft.com/office/drawing/2014/main" id="{2A305CD9-53C8-471E-87B9-F5D80E881439}"/>
                      </a:ext>
                    </a:extLst>
                  </p:cNvPr>
                  <p:cNvSpPr/>
                  <p:nvPr/>
                </p:nvSpPr>
                <p:spPr bwMode="auto">
                  <a:xfrm>
                    <a:off x="6660452"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eaLnBrk="1" fontAlgn="base" latinLnBrk="0" hangingPunct="1">
                      <a:lnSpc>
                        <a:spcPct val="90000"/>
                      </a:lnSpc>
                      <a:spcBef>
                        <a:spcPct val="0"/>
                      </a:spcBef>
                      <a:spcAft>
                        <a:spcPct val="0"/>
                      </a:spcAft>
                      <a:buClrTx/>
                      <a:buSzTx/>
                      <a:buFontTx/>
                      <a:buNone/>
                      <a:tabLst/>
                      <a:defRPr/>
                    </a:pPr>
                    <a:endParaRPr kumimoji="0" lang="en-US" sz="44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62" name="Oval 161">
                    <a:extLst>
                      <a:ext uri="{FF2B5EF4-FFF2-40B4-BE49-F238E27FC236}">
                        <a16:creationId xmlns:a16="http://schemas.microsoft.com/office/drawing/2014/main" id="{996FC86A-F62C-4FAE-9205-190B113ED769}"/>
                      </a:ext>
                    </a:extLst>
                  </p:cNvPr>
                  <p:cNvSpPr/>
                  <p:nvPr/>
                </p:nvSpPr>
                <p:spPr bwMode="auto">
                  <a:xfrm>
                    <a:off x="6731928"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eaLnBrk="1" fontAlgn="base" latinLnBrk="0" hangingPunct="1">
                      <a:lnSpc>
                        <a:spcPct val="90000"/>
                      </a:lnSpc>
                      <a:spcBef>
                        <a:spcPct val="0"/>
                      </a:spcBef>
                      <a:spcAft>
                        <a:spcPct val="0"/>
                      </a:spcAft>
                      <a:buClrTx/>
                      <a:buSzTx/>
                      <a:buFontTx/>
                      <a:buNone/>
                      <a:tabLst/>
                      <a:defRPr/>
                    </a:pPr>
                    <a:endParaRPr kumimoji="0" lang="en-US" sz="44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63" name="Oval 162">
                    <a:extLst>
                      <a:ext uri="{FF2B5EF4-FFF2-40B4-BE49-F238E27FC236}">
                        <a16:creationId xmlns:a16="http://schemas.microsoft.com/office/drawing/2014/main" id="{068C3182-3288-409D-AE56-E2B70AD9B060}"/>
                      </a:ext>
                    </a:extLst>
                  </p:cNvPr>
                  <p:cNvSpPr/>
                  <p:nvPr/>
                </p:nvSpPr>
                <p:spPr bwMode="auto">
                  <a:xfrm>
                    <a:off x="6803404"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eaLnBrk="1" fontAlgn="base" latinLnBrk="0" hangingPunct="1">
                      <a:lnSpc>
                        <a:spcPct val="90000"/>
                      </a:lnSpc>
                      <a:spcBef>
                        <a:spcPct val="0"/>
                      </a:spcBef>
                      <a:spcAft>
                        <a:spcPct val="0"/>
                      </a:spcAft>
                      <a:buClrTx/>
                      <a:buSzTx/>
                      <a:buFontTx/>
                      <a:buNone/>
                      <a:tabLst/>
                      <a:defRPr/>
                    </a:pPr>
                    <a:endParaRPr kumimoji="0" lang="en-US" sz="44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pic>
              <p:nvPicPr>
                <p:cNvPr id="160" name="Picture 159">
                  <a:hlinkClick r:id="rId17"/>
                  <a:extLst>
                    <a:ext uri="{FF2B5EF4-FFF2-40B4-BE49-F238E27FC236}">
                      <a16:creationId xmlns:a16="http://schemas.microsoft.com/office/drawing/2014/main" id="{1BFEA3DB-137F-48FB-8EBB-0002719A44B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70366" y="3017516"/>
                  <a:ext cx="252081" cy="252081"/>
                </a:xfrm>
                <a:prstGeom prst="rect">
                  <a:avLst/>
                </a:prstGeom>
              </p:spPr>
            </p:pic>
          </p:grpSp>
          <p:grpSp>
            <p:nvGrpSpPr>
              <p:cNvPr id="146" name="Group 145">
                <a:extLst>
                  <a:ext uri="{FF2B5EF4-FFF2-40B4-BE49-F238E27FC236}">
                    <a16:creationId xmlns:a16="http://schemas.microsoft.com/office/drawing/2014/main" id="{D3252AEE-EF49-425F-AC96-622FD5B27EB4}"/>
                  </a:ext>
                </a:extLst>
              </p:cNvPr>
              <p:cNvGrpSpPr/>
              <p:nvPr/>
            </p:nvGrpSpPr>
            <p:grpSpPr bwMode="black">
              <a:xfrm>
                <a:off x="11508873" y="4239626"/>
                <a:ext cx="75077" cy="45719"/>
                <a:chOff x="10387012" y="4179358"/>
                <a:chExt cx="974726" cy="593725"/>
              </a:xfrm>
              <a:solidFill>
                <a:srgbClr val="505050"/>
              </a:solidFill>
            </p:grpSpPr>
            <p:sp>
              <p:nvSpPr>
                <p:cNvPr id="153" name="Freeform 26">
                  <a:extLst>
                    <a:ext uri="{FF2B5EF4-FFF2-40B4-BE49-F238E27FC236}">
                      <a16:creationId xmlns:a16="http://schemas.microsoft.com/office/drawing/2014/main" id="{7629B753-6812-4C3F-9496-026A059BF48D}"/>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sp>
              <p:nvSpPr>
                <p:cNvPr id="154" name="Freeform 27">
                  <a:extLst>
                    <a:ext uri="{FF2B5EF4-FFF2-40B4-BE49-F238E27FC236}">
                      <a16:creationId xmlns:a16="http://schemas.microsoft.com/office/drawing/2014/main" id="{09892666-E7D4-47F6-9D07-E276B89227A6}"/>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sp>
              <p:nvSpPr>
                <p:cNvPr id="155" name="Freeform 28">
                  <a:extLst>
                    <a:ext uri="{FF2B5EF4-FFF2-40B4-BE49-F238E27FC236}">
                      <a16:creationId xmlns:a16="http://schemas.microsoft.com/office/drawing/2014/main" id="{18C03BCA-66A9-4AC0-86F4-1205F930E4BE}"/>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sp>
              <p:nvSpPr>
                <p:cNvPr id="156" name="Freeform 29">
                  <a:extLst>
                    <a:ext uri="{FF2B5EF4-FFF2-40B4-BE49-F238E27FC236}">
                      <a16:creationId xmlns:a16="http://schemas.microsoft.com/office/drawing/2014/main" id="{2C09B20F-1C28-4E3F-A91C-BAEE633B998B}"/>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sp>
              <p:nvSpPr>
                <p:cNvPr id="157" name="Freeform 30">
                  <a:extLst>
                    <a:ext uri="{FF2B5EF4-FFF2-40B4-BE49-F238E27FC236}">
                      <a16:creationId xmlns:a16="http://schemas.microsoft.com/office/drawing/2014/main" id="{7229C7E9-EE11-46A3-A3E6-663AD087D83E}"/>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grpSp>
          <p:grpSp>
            <p:nvGrpSpPr>
              <p:cNvPr id="147" name="Group 146">
                <a:extLst>
                  <a:ext uri="{FF2B5EF4-FFF2-40B4-BE49-F238E27FC236}">
                    <a16:creationId xmlns:a16="http://schemas.microsoft.com/office/drawing/2014/main" id="{DDD794B0-B068-4FD4-AD19-FE8FEFCC2369}"/>
                  </a:ext>
                </a:extLst>
              </p:cNvPr>
              <p:cNvGrpSpPr/>
              <p:nvPr/>
            </p:nvGrpSpPr>
            <p:grpSpPr bwMode="black">
              <a:xfrm>
                <a:off x="11638296" y="4235799"/>
                <a:ext cx="75077" cy="45719"/>
                <a:chOff x="10387012" y="4179358"/>
                <a:chExt cx="974726" cy="593725"/>
              </a:xfrm>
              <a:solidFill>
                <a:srgbClr val="505050"/>
              </a:solidFill>
            </p:grpSpPr>
            <p:sp>
              <p:nvSpPr>
                <p:cNvPr id="148" name="Freeform 26">
                  <a:extLst>
                    <a:ext uri="{FF2B5EF4-FFF2-40B4-BE49-F238E27FC236}">
                      <a16:creationId xmlns:a16="http://schemas.microsoft.com/office/drawing/2014/main" id="{77E1627A-321F-40F6-A451-447FABC11A93}"/>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sp>
              <p:nvSpPr>
                <p:cNvPr id="149" name="Freeform 27">
                  <a:extLst>
                    <a:ext uri="{FF2B5EF4-FFF2-40B4-BE49-F238E27FC236}">
                      <a16:creationId xmlns:a16="http://schemas.microsoft.com/office/drawing/2014/main" id="{0146CF16-0B30-42E4-A561-BD59BA98D338}"/>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sp>
              <p:nvSpPr>
                <p:cNvPr id="150" name="Freeform 28">
                  <a:extLst>
                    <a:ext uri="{FF2B5EF4-FFF2-40B4-BE49-F238E27FC236}">
                      <a16:creationId xmlns:a16="http://schemas.microsoft.com/office/drawing/2014/main" id="{7476A70C-6CAE-4B88-A4E2-7FD90EC6424B}"/>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sp>
              <p:nvSpPr>
                <p:cNvPr id="151" name="Freeform 29">
                  <a:extLst>
                    <a:ext uri="{FF2B5EF4-FFF2-40B4-BE49-F238E27FC236}">
                      <a16:creationId xmlns:a16="http://schemas.microsoft.com/office/drawing/2014/main" id="{7A604108-44C3-4567-A640-761FA371D8B0}"/>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sp>
              <p:nvSpPr>
                <p:cNvPr id="152" name="Freeform 30">
                  <a:extLst>
                    <a:ext uri="{FF2B5EF4-FFF2-40B4-BE49-F238E27FC236}">
                      <a16:creationId xmlns:a16="http://schemas.microsoft.com/office/drawing/2014/main" id="{7CAC0A58-D1BC-416D-BFB5-E10725BFE6D0}"/>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defTabSz="609448"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panose="020F0502020204030204"/>
                  </a:endParaRPr>
                </a:p>
              </p:txBody>
            </p:sp>
          </p:grpSp>
        </p:grpSp>
        <p:grpSp>
          <p:nvGrpSpPr>
            <p:cNvPr id="170" name="Group 169">
              <a:extLst>
                <a:ext uri="{FF2B5EF4-FFF2-40B4-BE49-F238E27FC236}">
                  <a16:creationId xmlns:a16="http://schemas.microsoft.com/office/drawing/2014/main" id="{E0C8A351-4465-44ED-B229-1AA92D044197}"/>
                </a:ext>
              </a:extLst>
            </p:cNvPr>
            <p:cNvGrpSpPr/>
            <p:nvPr/>
          </p:nvGrpSpPr>
          <p:grpSpPr>
            <a:xfrm>
              <a:off x="9909871" y="6125382"/>
              <a:ext cx="1591986" cy="301103"/>
              <a:chOff x="8958123" y="5760043"/>
              <a:chExt cx="1499616" cy="249043"/>
            </a:xfrm>
            <a:solidFill>
              <a:srgbClr val="EAEAEA"/>
            </a:solidFill>
          </p:grpSpPr>
          <p:sp>
            <p:nvSpPr>
              <p:cNvPr id="171" name="Rectangle 170">
                <a:extLst>
                  <a:ext uri="{FF2B5EF4-FFF2-40B4-BE49-F238E27FC236}">
                    <a16:creationId xmlns:a16="http://schemas.microsoft.com/office/drawing/2014/main" id="{F49F9382-0DE1-4F08-B7A2-931006C9AC69}"/>
                  </a:ext>
                </a:extLst>
              </p:cNvPr>
              <p:cNvSpPr/>
              <p:nvPr/>
            </p:nvSpPr>
            <p:spPr>
              <a:xfrm>
                <a:off x="8958123" y="5760043"/>
                <a:ext cx="1499616" cy="249043"/>
              </a:xfrm>
              <a:prstGeom prst="rect">
                <a:avLst/>
              </a:prstGeom>
              <a:solidFill>
                <a:srgbClr val="FFFFFF">
                  <a:lumMod val="95000"/>
                </a:srgbClr>
              </a:solidFill>
              <a:ln w="14224" cap="flat" cmpd="sng" algn="ctr">
                <a:solidFill>
                  <a:srgbClr val="505050"/>
                </a:solidFill>
                <a:prstDash val="dash"/>
              </a:ln>
              <a:effectLst/>
            </p:spPr>
            <p:txBody>
              <a:bodyPr wrap="square" lIns="137160" rIns="45720" rtlCol="0" anchor="ctr">
                <a:spAutoFit/>
              </a:bodyPr>
              <a:lstStyle/>
              <a:p>
                <a:pPr marL="115888" marR="0" lvl="0" indent="0" defTabSz="914400" eaLnBrk="1" fontAlgn="auto" latinLnBrk="0" hangingPunct="1">
                  <a:lnSpc>
                    <a:spcPct val="97000"/>
                  </a:lnSpc>
                  <a:spcBef>
                    <a:spcPts val="0"/>
                  </a:spcBef>
                  <a:spcAft>
                    <a:spcPts val="0"/>
                  </a:spcAft>
                  <a:buClrTx/>
                  <a:buSzTx/>
                  <a:buFontTx/>
                  <a:buNone/>
                  <a:tabLst/>
                  <a:defRPr/>
                </a:pPr>
                <a:r>
                  <a:rPr kumimoji="0" lang="en-US" sz="105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Endpoint DLP</a:t>
                </a:r>
              </a:p>
            </p:txBody>
          </p:sp>
          <p:sp>
            <p:nvSpPr>
              <p:cNvPr id="172" name="Commitments_EC4D">
                <a:extLst>
                  <a:ext uri="{FF2B5EF4-FFF2-40B4-BE49-F238E27FC236}">
                    <a16:creationId xmlns:a16="http://schemas.microsoft.com/office/drawing/2014/main" id="{04DD6623-D905-499C-A98F-5634C9B91FF9}"/>
                  </a:ext>
                </a:extLst>
              </p:cNvPr>
              <p:cNvSpPr>
                <a:spLocks noChangeAspect="1" noEditPoints="1"/>
              </p:cNvSpPr>
              <p:nvPr/>
            </p:nvSpPr>
            <p:spPr bwMode="auto">
              <a:xfrm>
                <a:off x="9028318" y="5842573"/>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9525" cap="sq">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gradFill>
                    <a:gsLst>
                      <a:gs pos="0">
                        <a:srgbClr val="505050"/>
                      </a:gs>
                      <a:gs pos="100000">
                        <a:srgbClr val="505050"/>
                      </a:gs>
                    </a:gsLst>
                    <a:lin ang="5400000" scaled="1"/>
                  </a:gradFill>
                  <a:effectLst/>
                  <a:uLnTx/>
                  <a:uFillTx/>
                </a:endParaRPr>
              </a:p>
            </p:txBody>
          </p:sp>
        </p:grpSp>
        <p:cxnSp>
          <p:nvCxnSpPr>
            <p:cNvPr id="173" name="Straight Connector 172">
              <a:extLst>
                <a:ext uri="{FF2B5EF4-FFF2-40B4-BE49-F238E27FC236}">
                  <a16:creationId xmlns:a16="http://schemas.microsoft.com/office/drawing/2014/main" id="{938FFDF3-DF84-46F5-AA08-288D320DD863}"/>
                </a:ext>
              </a:extLst>
            </p:cNvPr>
            <p:cNvCxnSpPr>
              <a:cxnSpLocks/>
            </p:cNvCxnSpPr>
            <p:nvPr/>
          </p:nvCxnSpPr>
          <p:spPr>
            <a:xfrm>
              <a:off x="9787375" y="1271815"/>
              <a:ext cx="0" cy="4964320"/>
            </a:xfrm>
            <a:prstGeom prst="line">
              <a:avLst/>
            </a:prstGeom>
            <a:noFill/>
            <a:ln w="19050" cap="flat" cmpd="sng" algn="ctr">
              <a:solidFill>
                <a:srgbClr val="008272"/>
              </a:solidFill>
              <a:prstDash val="solid"/>
              <a:headEnd type="none"/>
              <a:tailEnd type="none"/>
            </a:ln>
            <a:effectLst/>
          </p:spPr>
        </p:cxnSp>
        <p:sp>
          <p:nvSpPr>
            <p:cNvPr id="174" name="Rectangle 173">
              <a:hlinkClick r:id="rId8"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440894D2-7640-4448-875B-33B6D9346E61}"/>
                </a:ext>
              </a:extLst>
            </p:cNvPr>
            <p:cNvSpPr/>
            <p:nvPr/>
          </p:nvSpPr>
          <p:spPr>
            <a:xfrm>
              <a:off x="9910624" y="5697425"/>
              <a:ext cx="1597742" cy="353287"/>
            </a:xfrm>
            <a:prstGeom prst="rect">
              <a:avLst/>
            </a:prstGeom>
            <a:solidFill>
              <a:srgbClr val="FFFFFF">
                <a:lumMod val="95000"/>
              </a:srgbClr>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5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Azure SQL Info Protection</a:t>
              </a:r>
            </a:p>
          </p:txBody>
        </p:sp>
        <p:cxnSp>
          <p:nvCxnSpPr>
            <p:cNvPr id="175" name="Straight Connector 174">
              <a:extLst>
                <a:ext uri="{FF2B5EF4-FFF2-40B4-BE49-F238E27FC236}">
                  <a16:creationId xmlns:a16="http://schemas.microsoft.com/office/drawing/2014/main" id="{C92488FD-68F2-4254-9A20-804FB6C6BCA7}"/>
                </a:ext>
              </a:extLst>
            </p:cNvPr>
            <p:cNvCxnSpPr/>
            <p:nvPr/>
          </p:nvCxnSpPr>
          <p:spPr>
            <a:xfrm>
              <a:off x="9787375" y="6236136"/>
              <a:ext cx="114467" cy="0"/>
            </a:xfrm>
            <a:prstGeom prst="line">
              <a:avLst/>
            </a:prstGeom>
            <a:noFill/>
            <a:ln w="19050" cap="flat" cmpd="sng" algn="ctr">
              <a:solidFill>
                <a:srgbClr val="008272"/>
              </a:solidFill>
              <a:prstDash val="solid"/>
              <a:headEnd type="none"/>
              <a:tailEnd type="none"/>
            </a:ln>
            <a:effectLst/>
          </p:spPr>
        </p:cxnSp>
        <p:cxnSp>
          <p:nvCxnSpPr>
            <p:cNvPr id="177" name="Straight Connector 176">
              <a:extLst>
                <a:ext uri="{FF2B5EF4-FFF2-40B4-BE49-F238E27FC236}">
                  <a16:creationId xmlns:a16="http://schemas.microsoft.com/office/drawing/2014/main" id="{560A6F92-C1FE-4C52-9445-993FBA7360E7}"/>
                </a:ext>
              </a:extLst>
            </p:cNvPr>
            <p:cNvCxnSpPr>
              <a:cxnSpLocks/>
            </p:cNvCxnSpPr>
            <p:nvPr/>
          </p:nvCxnSpPr>
          <p:spPr>
            <a:xfrm>
              <a:off x="10010222" y="1659697"/>
              <a:ext cx="0" cy="180709"/>
            </a:xfrm>
            <a:prstGeom prst="line">
              <a:avLst/>
            </a:prstGeom>
            <a:noFill/>
            <a:ln w="57150" cap="flat" cmpd="sng" algn="ctr">
              <a:solidFill>
                <a:srgbClr val="008272"/>
              </a:solidFill>
              <a:prstDash val="solid"/>
              <a:headEnd type="none"/>
              <a:tailEnd type="none"/>
            </a:ln>
            <a:effectLst/>
          </p:spPr>
        </p:cxnSp>
        <p:grpSp>
          <p:nvGrpSpPr>
            <p:cNvPr id="178" name="Group 177">
              <a:extLst>
                <a:ext uri="{FF2B5EF4-FFF2-40B4-BE49-F238E27FC236}">
                  <a16:creationId xmlns:a16="http://schemas.microsoft.com/office/drawing/2014/main" id="{761E0598-49BE-4170-A131-3D0410891E8C}"/>
                </a:ext>
              </a:extLst>
            </p:cNvPr>
            <p:cNvGrpSpPr/>
            <p:nvPr/>
          </p:nvGrpSpPr>
          <p:grpSpPr>
            <a:xfrm>
              <a:off x="9908861" y="1803420"/>
              <a:ext cx="1569875" cy="291472"/>
              <a:chOff x="116753" y="2955527"/>
              <a:chExt cx="1298448" cy="241077"/>
            </a:xfrm>
          </p:grpSpPr>
          <p:sp>
            <p:nvSpPr>
              <p:cNvPr id="179" name="Rectangle 178">
                <a:hlinkClick r:id="rId19" tooltip="Cloud App Security provides discovery and control of your Shadow IT in the cloud. It extends the visibility, auditing, and control you have on-premises to your cloud applications and the data in them. "/>
                <a:extLst>
                  <a:ext uri="{FF2B5EF4-FFF2-40B4-BE49-F238E27FC236}">
                    <a16:creationId xmlns:a16="http://schemas.microsoft.com/office/drawing/2014/main" id="{0966A4F0-2C5C-4DD7-A482-F277EF6265ED}"/>
                  </a:ext>
                </a:extLst>
              </p:cNvPr>
              <p:cNvSpPr/>
              <p:nvPr/>
            </p:nvSpPr>
            <p:spPr>
              <a:xfrm>
                <a:off x="116753" y="2955527"/>
                <a:ext cx="1298448" cy="241077"/>
              </a:xfrm>
              <a:prstGeom prst="rect">
                <a:avLst/>
              </a:prstGeom>
              <a:solidFill>
                <a:srgbClr val="EAEAEA"/>
              </a:solidFill>
              <a:ln w="14224" cap="flat" cmpd="sng" algn="ctr">
                <a:solidFill>
                  <a:srgbClr val="EAEAEA">
                    <a:lumMod val="90000"/>
                  </a:srgbClr>
                </a:solidFill>
                <a:prstDash val="solid"/>
              </a:ln>
              <a:effectLst/>
            </p:spPr>
            <p:txBody>
              <a:bodyPr lIns="2286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Cloud App Security</a:t>
                </a:r>
              </a:p>
            </p:txBody>
          </p:sp>
          <p:pic>
            <p:nvPicPr>
              <p:cNvPr id="180" name="Picture 179">
                <a:extLst>
                  <a:ext uri="{FF2B5EF4-FFF2-40B4-BE49-F238E27FC236}">
                    <a16:creationId xmlns:a16="http://schemas.microsoft.com/office/drawing/2014/main" id="{218E08BC-53A3-48C1-9CDA-FD5AFFDF5D4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grpSp>
          <p:nvGrpSpPr>
            <p:cNvPr id="181" name="Group 180">
              <a:extLst>
                <a:ext uri="{FF2B5EF4-FFF2-40B4-BE49-F238E27FC236}">
                  <a16:creationId xmlns:a16="http://schemas.microsoft.com/office/drawing/2014/main" id="{DAE03397-980A-466D-BB7C-4B88B6804775}"/>
                </a:ext>
              </a:extLst>
            </p:cNvPr>
            <p:cNvGrpSpPr/>
            <p:nvPr/>
          </p:nvGrpSpPr>
          <p:grpSpPr>
            <a:xfrm>
              <a:off x="9687298" y="1403973"/>
              <a:ext cx="1727091" cy="291472"/>
              <a:chOff x="9721483" y="1816015"/>
              <a:chExt cx="1428482" cy="241077"/>
            </a:xfrm>
          </p:grpSpPr>
          <p:sp>
            <p:nvSpPr>
              <p:cNvPr id="182" name="Rectangle 181">
                <a:hlinkClick r:id="rId21" tooltip="Provdes simple ways to help secure resources in the cloud and on-premises using configurable policy for device integrity, multi-factor authentication, detection of stolen and phished credentials, and more."/>
                <a:extLst>
                  <a:ext uri="{FF2B5EF4-FFF2-40B4-BE49-F238E27FC236}">
                    <a16:creationId xmlns:a16="http://schemas.microsoft.com/office/drawing/2014/main" id="{847F9D40-5767-491A-88CD-E391D4E1F1D7}"/>
                  </a:ext>
                </a:extLst>
              </p:cNvPr>
              <p:cNvSpPr/>
              <p:nvPr/>
            </p:nvSpPr>
            <p:spPr>
              <a:xfrm>
                <a:off x="9721483" y="1816015"/>
                <a:ext cx="1428482" cy="241077"/>
              </a:xfrm>
              <a:prstGeom prst="rect">
                <a:avLst/>
              </a:prstGeom>
              <a:solidFill>
                <a:srgbClr val="EAEAEA"/>
              </a:solidFill>
              <a:ln w="14224" cap="flat" cmpd="sng" algn="ctr">
                <a:solidFill>
                  <a:srgbClr val="EAEAEA">
                    <a:lumMod val="90000"/>
                  </a:srgbClr>
                </a:solidFill>
                <a:prstDash val="solid"/>
              </a:ln>
              <a:effectLst/>
            </p:spPr>
            <p:txBody>
              <a:bodyPr lIns="3657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Conditional Access</a:t>
                </a:r>
              </a:p>
            </p:txBody>
          </p:sp>
          <p:pic>
            <p:nvPicPr>
              <p:cNvPr id="183" name="Picture 182">
                <a:extLst>
                  <a:ext uri="{FF2B5EF4-FFF2-40B4-BE49-F238E27FC236}">
                    <a16:creationId xmlns:a16="http://schemas.microsoft.com/office/drawing/2014/main" id="{24D30FDA-62B0-4078-828D-78ED95333ADE}"/>
                  </a:ext>
                </a:extLst>
              </p:cNvPr>
              <p:cNvPicPr>
                <a:picLocks noChangeAspect="1"/>
              </p:cNvPicPr>
              <p:nvPr/>
            </p:nvPicPr>
            <p:blipFill rotWithShape="1">
              <a:blip r:embed="rId22"/>
              <a:srcRect l="22948" t="1" b="1811"/>
              <a:stretch/>
            </p:blipFill>
            <p:spPr>
              <a:xfrm flipV="1">
                <a:off x="9764127" y="1889446"/>
                <a:ext cx="268951" cy="108569"/>
              </a:xfrm>
              <a:prstGeom prst="rect">
                <a:avLst/>
              </a:prstGeom>
            </p:spPr>
          </p:pic>
        </p:grpSp>
        <p:pic>
          <p:nvPicPr>
            <p:cNvPr id="184" name="Picture 171">
              <a:extLst>
                <a:ext uri="{FF2B5EF4-FFF2-40B4-BE49-F238E27FC236}">
                  <a16:creationId xmlns:a16="http://schemas.microsoft.com/office/drawing/2014/main" id="{EED7E713-5FC2-417F-B8F8-D12A95EFA02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97807" y="5780697"/>
              <a:ext cx="179681" cy="17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Rectangle 186">
              <a:hlinkClick r:id="rId5"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id="{7210C674-CA51-4354-9EC5-C4D9C14B94B4}"/>
                </a:ext>
              </a:extLst>
            </p:cNvPr>
            <p:cNvSpPr/>
            <p:nvPr/>
          </p:nvSpPr>
          <p:spPr>
            <a:xfrm>
              <a:off x="10008347" y="4272003"/>
              <a:ext cx="1444928" cy="208010"/>
            </a:xfrm>
            <a:prstGeom prst="rect">
              <a:avLst/>
            </a:prstGeom>
            <a:solidFill>
              <a:srgbClr val="FFFFFF"/>
            </a:solidFill>
            <a:ln w="14224" cap="flat" cmpd="sng" algn="ctr">
              <a:solidFill>
                <a:srgbClr val="EAEAEA">
                  <a:lumMod val="90000"/>
                </a:srgbClr>
              </a:solidFill>
              <a:prstDash val="solid"/>
            </a:ln>
            <a:effectLst/>
          </p:spPr>
          <p:txBody>
            <a:bodyPr rtlCol="0" anchor="ctr" anchorCtr="0">
              <a:noAutofit/>
            </a:body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05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Segoe UI" panose="020B0502040204020203" pitchFamily="34" charset="0"/>
                </a:rPr>
                <a:t>AIP Scanner</a:t>
              </a:r>
            </a:p>
          </p:txBody>
        </p:sp>
      </p:grpSp>
      <p:pic>
        <p:nvPicPr>
          <p:cNvPr id="68" name="Picture 67">
            <a:extLst>
              <a:ext uri="{FF2B5EF4-FFF2-40B4-BE49-F238E27FC236}">
                <a16:creationId xmlns:a16="http://schemas.microsoft.com/office/drawing/2014/main" id="{C3D91F83-6F3A-4886-AA0B-A4616F996E8D}"/>
              </a:ext>
            </a:extLst>
          </p:cNvPr>
          <p:cNvPicPr>
            <a:picLocks noChangeAspect="1"/>
          </p:cNvPicPr>
          <p:nvPr/>
        </p:nvPicPr>
        <p:blipFill>
          <a:blip r:embed="rId23" cstate="email">
            <a:extLst>
              <a:ext uri="{28A0092B-C50C-407E-A947-70E740481C1C}">
                <a14:useLocalDpi xmlns:a14="http://schemas.microsoft.com/office/drawing/2010/main" val="0"/>
              </a:ext>
            </a:extLst>
          </a:blip>
          <a:stretch>
            <a:fillRect/>
          </a:stretch>
        </p:blipFill>
        <p:spPr bwMode="invGray">
          <a:xfrm>
            <a:off x="10695710" y="265190"/>
            <a:ext cx="1207538" cy="258671"/>
          </a:xfrm>
          <a:prstGeom prst="rect">
            <a:avLst/>
          </a:prstGeom>
        </p:spPr>
      </p:pic>
      <p:cxnSp>
        <p:nvCxnSpPr>
          <p:cNvPr id="72" name="Connector: Elbow 71">
            <a:extLst>
              <a:ext uri="{FF2B5EF4-FFF2-40B4-BE49-F238E27FC236}">
                <a16:creationId xmlns:a16="http://schemas.microsoft.com/office/drawing/2014/main" id="{0C1F7545-1FF4-47EB-9701-9A59AE100018}"/>
              </a:ext>
            </a:extLst>
          </p:cNvPr>
          <p:cNvCxnSpPr>
            <a:cxnSpLocks/>
          </p:cNvCxnSpPr>
          <p:nvPr/>
        </p:nvCxnSpPr>
        <p:spPr>
          <a:xfrm rot="10800000" flipV="1">
            <a:off x="7371760" y="1094363"/>
            <a:ext cx="2074756" cy="725986"/>
          </a:xfrm>
          <a:prstGeom prst="bentConnector3">
            <a:avLst>
              <a:gd name="adj1" fmla="val 77350"/>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A317819-DFB5-4B03-BD2B-54305FE0B0DA}"/>
              </a:ext>
            </a:extLst>
          </p:cNvPr>
          <p:cNvSpPr/>
          <p:nvPr/>
        </p:nvSpPr>
        <p:spPr bwMode="auto">
          <a:xfrm>
            <a:off x="9633459" y="2679466"/>
            <a:ext cx="259897" cy="1867252"/>
          </a:xfrm>
          <a:prstGeom prst="rect">
            <a:avLst/>
          </a:prstGeom>
          <a:solidFill>
            <a:schemeClr val="bg1"/>
          </a:solidFill>
          <a:ln w="19050">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000" b="1" kern="0">
                <a:gradFill>
                  <a:gsLst>
                    <a:gs pos="0">
                      <a:srgbClr val="505050">
                        <a:lumMod val="75000"/>
                      </a:srgbClr>
                    </a:gs>
                    <a:gs pos="100000">
                      <a:srgbClr val="505050">
                        <a:lumMod val="75000"/>
                      </a:srgbClr>
                    </a:gs>
                  </a:gsLst>
                  <a:lin ang="5400000" scaled="1"/>
                </a:gradFill>
                <a:latin typeface="Segoe UI"/>
                <a:cs typeface="Segoe UI" panose="020B0502040204020203" pitchFamily="34" charset="0"/>
              </a:rPr>
              <a:t>Classification Labels</a:t>
            </a:r>
          </a:p>
        </p:txBody>
      </p:sp>
      <p:cxnSp>
        <p:nvCxnSpPr>
          <p:cNvPr id="74" name="Connector: Elbow 73">
            <a:extLst>
              <a:ext uri="{FF2B5EF4-FFF2-40B4-BE49-F238E27FC236}">
                <a16:creationId xmlns:a16="http://schemas.microsoft.com/office/drawing/2014/main" id="{AB72B7ED-CA70-4078-BAE5-22F6C5B7112F}"/>
              </a:ext>
            </a:extLst>
          </p:cNvPr>
          <p:cNvCxnSpPr>
            <a:cxnSpLocks/>
          </p:cNvCxnSpPr>
          <p:nvPr/>
        </p:nvCxnSpPr>
        <p:spPr>
          <a:xfrm rot="10800000">
            <a:off x="6523570" y="2490310"/>
            <a:ext cx="3064932" cy="348143"/>
          </a:xfrm>
          <a:prstGeom prst="bentConnector3">
            <a:avLst>
              <a:gd name="adj1" fmla="val 37056"/>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B62D10BF-B864-4AA1-8B4D-D7BCA9688789}"/>
              </a:ext>
            </a:extLst>
          </p:cNvPr>
          <p:cNvCxnSpPr>
            <a:cxnSpLocks/>
            <a:stCxn id="174" idx="1"/>
          </p:cNvCxnSpPr>
          <p:nvPr/>
        </p:nvCxnSpPr>
        <p:spPr>
          <a:xfrm rot="10800000">
            <a:off x="6523570" y="2494321"/>
            <a:ext cx="3387054" cy="3379748"/>
          </a:xfrm>
          <a:prstGeom prst="bentConnector3">
            <a:avLst>
              <a:gd name="adj1" fmla="val 43026"/>
            </a:avLst>
          </a:prstGeom>
          <a:ln w="28575">
            <a:solidFill>
              <a:schemeClr val="accent1"/>
            </a:solidFill>
            <a:headEnd type="arrow" w="med" len="med"/>
            <a:tailEnd type="none" w="med"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85A3A262-C1C9-4F8E-806B-9898A0EFD118}"/>
              </a:ext>
            </a:extLst>
          </p:cNvPr>
          <p:cNvSpPr/>
          <p:nvPr/>
        </p:nvSpPr>
        <p:spPr bwMode="auto">
          <a:xfrm>
            <a:off x="6348930" y="2406160"/>
            <a:ext cx="238388" cy="1682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767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animEffect transition="in" filter="fade">
                                      <p:cBhvr>
                                        <p:cTn id="11" dur="500"/>
                                        <p:tgtEl>
                                          <p:spTgt spid="14">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fade">
                                      <p:cBhvr>
                                        <p:cTn id="15" dur="500"/>
                                        <p:tgtEl>
                                          <p:spTgt spid="1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9" end="9"/>
                                            </p:txEl>
                                          </p:spTgt>
                                        </p:tgtEl>
                                        <p:attrNameLst>
                                          <p:attrName>style.visibility</p:attrName>
                                        </p:attrNameLst>
                                      </p:cBhvr>
                                      <p:to>
                                        <p:strVal val="visible"/>
                                      </p:to>
                                    </p:set>
                                    <p:animEffect transition="in" filter="fade">
                                      <p:cBhvr>
                                        <p:cTn id="20" dur="500"/>
                                        <p:tgtEl>
                                          <p:spTgt spid="14">
                                            <p:txEl>
                                              <p:pRg st="9" end="9"/>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xEl>
                                              <p:pRg st="10" end="10"/>
                                            </p:txEl>
                                          </p:spTgt>
                                        </p:tgtEl>
                                        <p:attrNameLst>
                                          <p:attrName>style.visibility</p:attrName>
                                        </p:attrNameLst>
                                      </p:cBhvr>
                                      <p:to>
                                        <p:strVal val="visible"/>
                                      </p:to>
                                    </p:set>
                                    <p:animEffect transition="in" filter="fade">
                                      <p:cBhvr>
                                        <p:cTn id="24" dur="500"/>
                                        <p:tgtEl>
                                          <p:spTgt spid="14">
                                            <p:txEl>
                                              <p:pRg st="10" end="10"/>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left)">
                                      <p:cBhvr>
                                        <p:cTn id="27" dur="500"/>
                                        <p:tgtEl>
                                          <p:spTgt spid="72"/>
                                        </p:tgtEl>
                                      </p:cBhvr>
                                    </p:animEffect>
                                  </p:childTnLst>
                                </p:cTn>
                              </p:par>
                              <p:par>
                                <p:cTn id="28" presetID="22" presetClass="entr" presetSubtype="1"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428"/>
                                        </p:tgtEl>
                                        <p:attrNameLst>
                                          <p:attrName>style.visibility</p:attrName>
                                        </p:attrNameLst>
                                      </p:cBhvr>
                                      <p:to>
                                        <p:strVal val="visible"/>
                                      </p:to>
                                    </p:set>
                                    <p:animEffect transition="in" filter="wipe(right)">
                                      <p:cBhvr>
                                        <p:cTn id="37" dur="500"/>
                                        <p:tgtEl>
                                          <p:spTgt spid="428"/>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188"/>
                                        </p:tgtEl>
                                        <p:attrNameLst>
                                          <p:attrName>style.visibility</p:attrName>
                                        </p:attrNameLst>
                                      </p:cBhvr>
                                      <p:to>
                                        <p:strVal val="visible"/>
                                      </p:to>
                                    </p:set>
                                    <p:animEffect transition="in" filter="fade">
                                      <p:cBhvr>
                                        <p:cTn id="40" dur="500"/>
                                        <p:tgtEl>
                                          <p:spTgt spid="188"/>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xEl>
                                              <p:pRg st="4" end="4"/>
                                            </p:txEl>
                                          </p:spTgt>
                                        </p:tgtEl>
                                        <p:attrNameLst>
                                          <p:attrName>style.visibility</p:attrName>
                                        </p:attrNameLst>
                                      </p:cBhvr>
                                      <p:to>
                                        <p:strVal val="visible"/>
                                      </p:to>
                                    </p:set>
                                    <p:animEffect transition="in" filter="fade">
                                      <p:cBhvr>
                                        <p:cTn id="48" dur="500"/>
                                        <p:tgtEl>
                                          <p:spTgt spid="14">
                                            <p:txEl>
                                              <p:pRg st="4" end="4"/>
                                            </p:txEl>
                                          </p:spTgt>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4">
                                            <p:txEl>
                                              <p:pRg st="5" end="5"/>
                                            </p:txEl>
                                          </p:spTgt>
                                        </p:tgtEl>
                                        <p:attrNameLst>
                                          <p:attrName>style.visibility</p:attrName>
                                        </p:attrNameLst>
                                      </p:cBhvr>
                                      <p:to>
                                        <p:strVal val="visible"/>
                                      </p:to>
                                    </p:set>
                                    <p:animEffect transition="in" filter="fade">
                                      <p:cBhvr>
                                        <p:cTn id="52" dur="500"/>
                                        <p:tgtEl>
                                          <p:spTgt spid="14">
                                            <p:txEl>
                                              <p:pRg st="5" end="5"/>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4">
                                            <p:txEl>
                                              <p:pRg st="6" end="6"/>
                                            </p:txEl>
                                          </p:spTgt>
                                        </p:tgtEl>
                                        <p:attrNameLst>
                                          <p:attrName>style.visibility</p:attrName>
                                        </p:attrNameLst>
                                      </p:cBhvr>
                                      <p:to>
                                        <p:strVal val="visible"/>
                                      </p:to>
                                    </p:set>
                                    <p:animEffect transition="in" filter="fade">
                                      <p:cBhvr>
                                        <p:cTn id="56" dur="500"/>
                                        <p:tgtEl>
                                          <p:spTgt spid="14">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4">
                                            <p:txEl>
                                              <p:pRg st="11" end="11"/>
                                            </p:txEl>
                                          </p:spTgt>
                                        </p:tgtEl>
                                        <p:attrNameLst>
                                          <p:attrName>style.visibility</p:attrName>
                                        </p:attrNameLst>
                                      </p:cBhvr>
                                      <p:to>
                                        <p:strVal val="visible"/>
                                      </p:to>
                                    </p:set>
                                    <p:animEffect transition="in" filter="fade">
                                      <p:cBhvr>
                                        <p:cTn id="61" dur="500"/>
                                        <p:tgtEl>
                                          <p:spTgt spid="14">
                                            <p:txEl>
                                              <p:pRg st="11" end="11"/>
                                            </p:txEl>
                                          </p:spTgt>
                                        </p:tgtEl>
                                      </p:cBhvr>
                                    </p:animEffect>
                                  </p:childTnLst>
                                </p:cTn>
                              </p:par>
                              <p:par>
                                <p:cTn id="62" presetID="22" presetClass="entr" presetSubtype="8" fill="hold" nodeType="with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wipe(left)">
                                      <p:cBhvr>
                                        <p:cTn id="64" dur="500"/>
                                        <p:tgtEl>
                                          <p:spTgt spid="74"/>
                                        </p:tgtEl>
                                      </p:cBhvr>
                                    </p:animEffect>
                                  </p:childTnLst>
                                </p:cTn>
                              </p:par>
                              <p:par>
                                <p:cTn id="65" presetID="22" presetClass="entr" presetSubtype="8"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left)">
                                      <p:cBhvr>
                                        <p:cTn id="67" dur="500"/>
                                        <p:tgtEl>
                                          <p:spTgt spid="73"/>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14">
                                            <p:txEl>
                                              <p:pRg st="12" end="12"/>
                                            </p:txEl>
                                          </p:spTgt>
                                        </p:tgtEl>
                                        <p:attrNameLst>
                                          <p:attrName>style.visibility</p:attrName>
                                        </p:attrNameLst>
                                      </p:cBhvr>
                                      <p:to>
                                        <p:strVal val="visible"/>
                                      </p:to>
                                    </p:set>
                                    <p:animEffect transition="in" filter="fade">
                                      <p:cBhvr>
                                        <p:cTn id="71" dur="500"/>
                                        <p:tgtEl>
                                          <p:spTgt spid="14">
                                            <p:txEl>
                                              <p:pRg st="12" end="12"/>
                                            </p:txEl>
                                          </p:spTgt>
                                        </p:tgtEl>
                                      </p:cBhvr>
                                    </p:animEffect>
                                  </p:childTnLst>
                                </p:cTn>
                              </p:par>
                            </p:childTnLst>
                          </p:cTn>
                        </p:par>
                        <p:par>
                          <p:cTn id="72" fill="hold">
                            <p:stCondLst>
                              <p:cond delay="1000"/>
                            </p:stCondLst>
                            <p:childTnLst>
                              <p:par>
                                <p:cTn id="73" presetID="10" presetClass="entr" presetSubtype="0" fill="hold" nodeType="afterEffect">
                                  <p:stCondLst>
                                    <p:cond delay="0"/>
                                  </p:stCondLst>
                                  <p:childTnLst>
                                    <p:set>
                                      <p:cBhvr>
                                        <p:cTn id="74" dur="1" fill="hold">
                                          <p:stCondLst>
                                            <p:cond delay="0"/>
                                          </p:stCondLst>
                                        </p:cTn>
                                        <p:tgtEl>
                                          <p:spTgt spid="14">
                                            <p:txEl>
                                              <p:pRg st="13" end="13"/>
                                            </p:txEl>
                                          </p:spTgt>
                                        </p:tgtEl>
                                        <p:attrNameLst>
                                          <p:attrName>style.visibility</p:attrName>
                                        </p:attrNameLst>
                                      </p:cBhvr>
                                      <p:to>
                                        <p:strVal val="visible"/>
                                      </p:to>
                                    </p:set>
                                    <p:animEffect transition="in" filter="fade">
                                      <p:cBhvr>
                                        <p:cTn id="75" dur="500"/>
                                        <p:tgtEl>
                                          <p:spTgt spid="14">
                                            <p:txEl>
                                              <p:pRg st="13" end="13"/>
                                            </p:txEl>
                                          </p:spTgt>
                                        </p:tgtEl>
                                      </p:cBhvr>
                                    </p:animEffect>
                                  </p:childTnLst>
                                </p:cTn>
                              </p:par>
                            </p:childTnLst>
                          </p:cTn>
                        </p:par>
                        <p:par>
                          <p:cTn id="76" fill="hold">
                            <p:stCondLst>
                              <p:cond delay="1500"/>
                            </p:stCondLst>
                            <p:childTnLst>
                              <p:par>
                                <p:cTn id="77" presetID="10" presetClass="entr" presetSubtype="0" fill="hold" nodeType="afterEffect">
                                  <p:stCondLst>
                                    <p:cond delay="0"/>
                                  </p:stCondLst>
                                  <p:childTnLst>
                                    <p:set>
                                      <p:cBhvr>
                                        <p:cTn id="78" dur="1" fill="hold">
                                          <p:stCondLst>
                                            <p:cond delay="0"/>
                                          </p:stCondLst>
                                        </p:cTn>
                                        <p:tgtEl>
                                          <p:spTgt spid="14">
                                            <p:txEl>
                                              <p:pRg st="14" end="14"/>
                                            </p:txEl>
                                          </p:spTgt>
                                        </p:tgtEl>
                                        <p:attrNameLst>
                                          <p:attrName>style.visibility</p:attrName>
                                        </p:attrNameLst>
                                      </p:cBhvr>
                                      <p:to>
                                        <p:strVal val="visible"/>
                                      </p:to>
                                    </p:set>
                                    <p:animEffect transition="in" filter="fade">
                                      <p:cBhvr>
                                        <p:cTn id="79" dur="500"/>
                                        <p:tgtEl>
                                          <p:spTgt spid="14">
                                            <p:txEl>
                                              <p:pRg st="14" end="14"/>
                                            </p:txEl>
                                          </p:spTgt>
                                        </p:tgtEl>
                                      </p:cBhvr>
                                    </p:animEffect>
                                  </p:childTnLst>
                                </p:cTn>
                              </p:par>
                            </p:childTnLst>
                          </p:cTn>
                        </p:par>
                        <p:par>
                          <p:cTn id="80" fill="hold">
                            <p:stCondLst>
                              <p:cond delay="2000"/>
                            </p:stCondLst>
                            <p:childTnLst>
                              <p:par>
                                <p:cTn id="81" presetID="10" presetClass="entr" presetSubtype="0" fill="hold" nodeType="afterEffect">
                                  <p:stCondLst>
                                    <p:cond delay="0"/>
                                  </p:stCondLst>
                                  <p:childTnLst>
                                    <p:set>
                                      <p:cBhvr>
                                        <p:cTn id="82" dur="1" fill="hold">
                                          <p:stCondLst>
                                            <p:cond delay="0"/>
                                          </p:stCondLst>
                                        </p:cTn>
                                        <p:tgtEl>
                                          <p:spTgt spid="14">
                                            <p:txEl>
                                              <p:pRg st="15" end="15"/>
                                            </p:txEl>
                                          </p:spTgt>
                                        </p:tgtEl>
                                        <p:attrNameLst>
                                          <p:attrName>style.visibility</p:attrName>
                                        </p:attrNameLst>
                                      </p:cBhvr>
                                      <p:to>
                                        <p:strVal val="visible"/>
                                      </p:to>
                                    </p:set>
                                    <p:animEffect transition="in" filter="fade">
                                      <p:cBhvr>
                                        <p:cTn id="83" dur="500"/>
                                        <p:tgtEl>
                                          <p:spTgt spid="1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4569ABAD-DD5D-7D4F-A8B1-3BA2F069EA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7736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351E15F0A3E547953391BCFCA2C676" ma:contentTypeVersion="33" ma:contentTypeDescription="Create a new document." ma:contentTypeScope="" ma:versionID="1769e42498bb1480abd238c3affdbbd5">
  <xsd:schema xmlns:xsd="http://www.w3.org/2001/XMLSchema" xmlns:xs="http://www.w3.org/2001/XMLSchema" xmlns:p="http://schemas.microsoft.com/office/2006/metadata/properties" xmlns:ns3="d46b6f5e-b413-4ce6-b5a5-c9bf9b70fadf" xmlns:ns4="718bcc26-124d-4c40-86d8-6b8108dd2698" targetNamespace="http://schemas.microsoft.com/office/2006/metadata/properties" ma:root="true" ma:fieldsID="bab1998f88ea0766b3ff5b88424f04c6" ns3:_="" ns4:_="">
    <xsd:import namespace="d46b6f5e-b413-4ce6-b5a5-c9bf9b70fadf"/>
    <xsd:import namespace="718bcc26-124d-4c40-86d8-6b8108dd269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6b6f5e-b413-4ce6-b5a5-c9bf9b70fa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8bcc26-124d-4c40-86d8-6b8108dd269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pVersion xmlns="718bcc26-124d-4c40-86d8-6b8108dd2698" xsi:nil="true"/>
    <NotebookType xmlns="718bcc26-124d-4c40-86d8-6b8108dd2698" xsi:nil="true"/>
    <Distribution_Groups xmlns="718bcc26-124d-4c40-86d8-6b8108dd2698" xsi:nil="true"/>
    <DefaultSectionNames xmlns="718bcc26-124d-4c40-86d8-6b8108dd2698" xsi:nil="true"/>
    <Is_Collaboration_Space_Locked xmlns="718bcc26-124d-4c40-86d8-6b8108dd2698" xsi:nil="true"/>
    <TeamsChannelId xmlns="718bcc26-124d-4c40-86d8-6b8108dd2698" xsi:nil="true"/>
    <Owner xmlns="718bcc26-124d-4c40-86d8-6b8108dd2698">
      <UserInfo>
        <DisplayName/>
        <AccountId xsi:nil="true"/>
        <AccountType/>
      </UserInfo>
    </Owner>
    <Invited_Students xmlns="718bcc26-124d-4c40-86d8-6b8108dd2698" xsi:nil="true"/>
    <IsNotebookLocked xmlns="718bcc26-124d-4c40-86d8-6b8108dd2698" xsi:nil="true"/>
    <FolderType xmlns="718bcc26-124d-4c40-86d8-6b8108dd2698" xsi:nil="true"/>
    <CultureName xmlns="718bcc26-124d-4c40-86d8-6b8108dd2698" xsi:nil="true"/>
    <LMS_Mappings xmlns="718bcc26-124d-4c40-86d8-6b8108dd2698" xsi:nil="true"/>
    <Teachers xmlns="718bcc26-124d-4c40-86d8-6b8108dd2698">
      <UserInfo>
        <DisplayName/>
        <AccountId xsi:nil="true"/>
        <AccountType/>
      </UserInfo>
    </Teachers>
    <Students xmlns="718bcc26-124d-4c40-86d8-6b8108dd2698">
      <UserInfo>
        <DisplayName/>
        <AccountId xsi:nil="true"/>
        <AccountType/>
      </UserInfo>
    </Students>
    <Student_Groups xmlns="718bcc26-124d-4c40-86d8-6b8108dd2698">
      <UserInfo>
        <DisplayName/>
        <AccountId xsi:nil="true"/>
        <AccountType/>
      </UserInfo>
    </Student_Groups>
    <Math_Settings xmlns="718bcc26-124d-4c40-86d8-6b8108dd2698" xsi:nil="true"/>
    <Invited_Teachers xmlns="718bcc26-124d-4c40-86d8-6b8108dd2698" xsi:nil="true"/>
    <Templates xmlns="718bcc26-124d-4c40-86d8-6b8108dd2698" xsi:nil="true"/>
    <Self_Registration_Enabled xmlns="718bcc26-124d-4c40-86d8-6b8108dd2698" xsi:nil="true"/>
    <Has_Teacher_Only_SectionGroup xmlns="718bcc26-124d-4c40-86d8-6b8108dd2698" xsi:nil="true"/>
  </documentManagement>
</p:properties>
</file>

<file path=customXml/itemProps1.xml><?xml version="1.0" encoding="utf-8"?>
<ds:datastoreItem xmlns:ds="http://schemas.openxmlformats.org/officeDocument/2006/customXml" ds:itemID="{1CFD5C67-A0FD-4D06-8C8C-73B3F72B45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b6f5e-b413-4ce6-b5a5-c9bf9b70fadf"/>
    <ds:schemaRef ds:uri="718bcc26-124d-4c40-86d8-6b8108dd26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36E4A3-B51D-4F33-9903-D6AA7E1BE3FA}">
  <ds:schemaRefs>
    <ds:schemaRef ds:uri="http://schemas.microsoft.com/sharepoint/v3/contenttype/forms"/>
  </ds:schemaRefs>
</ds:datastoreItem>
</file>

<file path=customXml/itemProps3.xml><?xml version="1.0" encoding="utf-8"?>
<ds:datastoreItem xmlns:ds="http://schemas.openxmlformats.org/officeDocument/2006/customXml" ds:itemID="{A87EA73F-7893-4AB2-A025-845BB781547E}">
  <ds:schemaRefs>
    <ds:schemaRef ds:uri="http://schemas.microsoft.com/office/2006/metadata/properties"/>
    <ds:schemaRef ds:uri="http://schemas.microsoft.com/office/infopath/2007/PartnerControls"/>
    <ds:schemaRef ds:uri="718bcc26-124d-4c40-86d8-6b8108dd2698"/>
  </ds:schemaRefs>
</ds:datastoreItem>
</file>

<file path=docProps/app.xml><?xml version="1.0" encoding="utf-8"?>
<Properties xmlns="http://schemas.openxmlformats.org/officeDocument/2006/extended-properties" xmlns:vt="http://schemas.openxmlformats.org/officeDocument/2006/docPropsVTypes">
  <Template>PowerPoint Template</Template>
  <TotalTime>6</TotalTime>
  <Words>1113</Words>
  <Application>Microsoft Office PowerPoint</Application>
  <PresentationFormat>Widescreen</PresentationFormat>
  <Paragraphs>172</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vt:lpstr>
      <vt:lpstr>Segoe UI</vt:lpstr>
      <vt:lpstr>Segoe UI Light</vt:lpstr>
      <vt:lpstr>Office Theme</vt:lpstr>
      <vt:lpstr>Session title</vt:lpstr>
      <vt:lpstr>Hybrid Cloud Infrastructure</vt:lpstr>
      <vt:lpstr>Software as a Service (SaaS)</vt:lpstr>
      <vt:lpstr>IoT and Operational Technology</vt:lpstr>
      <vt:lpstr>Information Protection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Matthew Levy</dc:creator>
  <cp:lastModifiedBy>Matthew Levy</cp:lastModifiedBy>
  <cp:revision>1</cp:revision>
  <dcterms:created xsi:type="dcterms:W3CDTF">2020-06-11T08:43:30Z</dcterms:created>
  <dcterms:modified xsi:type="dcterms:W3CDTF">2020-06-11T08:49:47Z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0x01010076351E15F0A3E547953391BCFCA2C676</vt:lpwstr>
  </property>
</Properties>
</file>