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379" r:id="rId3"/>
    <p:sldId id="357" r:id="rId4"/>
    <p:sldId id="381" r:id="rId5"/>
    <p:sldId id="370" r:id="rId6"/>
    <p:sldId id="354" r:id="rId7"/>
    <p:sldId id="371" r:id="rId8"/>
    <p:sldId id="353" r:id="rId9"/>
    <p:sldId id="372" r:id="rId10"/>
    <p:sldId id="258" r:id="rId11"/>
    <p:sldId id="374" r:id="rId12"/>
    <p:sldId id="375" r:id="rId13"/>
    <p:sldId id="376" r:id="rId14"/>
    <p:sldId id="377" r:id="rId15"/>
    <p:sldId id="378" r:id="rId16"/>
    <p:sldId id="366" r:id="rId17"/>
    <p:sldId id="380" r:id="rId18"/>
    <p:sldId id="373" r:id="rId19"/>
    <p:sldId id="3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416" autoAdjust="0"/>
  </p:normalViewPr>
  <p:slideViewPr>
    <p:cSldViewPr snapToGrid="0" snapToObjects="1">
      <p:cViewPr varScale="1">
        <p:scale>
          <a:sx n="88" d="100"/>
          <a:sy n="88" d="100"/>
        </p:scale>
        <p:origin x="14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6F455-5D11-4777-88F2-F796719B6810}" type="datetimeFigureOut">
              <a:rPr lang="en-ZA" smtClean="0"/>
              <a:t>2020/02/14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85F43-F807-4CAE-BA25-217851344E92}" type="slidenum">
              <a:rPr lang="en-ZA" smtClean="0"/>
              <a:t>‹#›</a:t>
            </a:fld>
            <a:endParaRPr lang="en-ZA"/>
          </a:p>
        </p:txBody>
      </p:sp>
    </p:spTree>
    <p:extLst>
      <p:ext uri="{BB962C8B-B14F-4D97-AF65-F5344CB8AC3E}">
        <p14:creationId xmlns:p14="http://schemas.microsoft.com/office/powerpoint/2010/main" val="80111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zure-monitor/platform/data-platform"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docs.microsoft.com/en-us/azure/azure-monitor/platform/data-platform-logs" TargetMode="External"/><Relationship Id="rId4" Type="http://schemas.openxmlformats.org/officeDocument/2006/relationships/hyperlink" Target="https://docs.microsoft.com/en-us/azure/azure-monitor/platform/data-platform-metrics"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docs.microsoft.com/en-us/azure/azure-monitor/log-query/get-started-queries" TargetMode="External"/><Relationship Id="rId3" Type="http://schemas.openxmlformats.org/officeDocument/2006/relationships/hyperlink" Target="https://docs.microsoft.com/en-us/azure/azure-monitor/log-query/log-query-overview" TargetMode="External"/><Relationship Id="rId7" Type="http://schemas.openxmlformats.org/officeDocument/2006/relationships/hyperlink" Target="https://docs.microsoft.com/en-us/azure/kusto/query/"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ocs.microsoft.com/en-us/azure/azure-monitor/platform/alerts-overview" TargetMode="External"/><Relationship Id="rId5" Type="http://schemas.openxmlformats.org/officeDocument/2006/relationships/hyperlink" Target="https://docs.microsoft.com/en-us/azure/azure-monitor/visualizations" TargetMode="External"/><Relationship Id="rId10" Type="http://schemas.openxmlformats.org/officeDocument/2006/relationships/hyperlink" Target="https://docs.microsoft.com/en-us/azure/azure-monitor/log-query/splunk-cheatsheet" TargetMode="External"/><Relationship Id="rId4" Type="http://schemas.openxmlformats.org/officeDocument/2006/relationships/hyperlink" Target="https://docs.microsoft.com/en-us/azure/azure-monitor/log-query/portals" TargetMode="External"/><Relationship Id="rId9" Type="http://schemas.openxmlformats.org/officeDocument/2006/relationships/hyperlink" Target="https://docs.microsoft.com/en-us/azure/azure-monitor/log-query/sql-cheatsheet"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docs.microsoft.com/en-us/azure/azure-monitor/app/azure-vm-vmss-apps" TargetMode="External"/><Relationship Id="rId3" Type="http://schemas.openxmlformats.org/officeDocument/2006/relationships/hyperlink" Target="https://docs.microsoft.com/en-us/azure/azure-monitor/platform/platform-logs-overview" TargetMode="External"/><Relationship Id="rId7" Type="http://schemas.openxmlformats.org/officeDocument/2006/relationships/hyperlink" Target="https://docs.microsoft.com/en-us/azure/azure-monitor/app/azure-web-app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ocs.microsoft.com/en-us/azure/azure-monitor/platform/agent-data-sources" TargetMode="External"/><Relationship Id="rId5" Type="http://schemas.openxmlformats.org/officeDocument/2006/relationships/hyperlink" Target="https://docs.microsoft.com/en-us/azure/azure-monitor/platform/agent-windows" TargetMode="External"/><Relationship Id="rId10" Type="http://schemas.openxmlformats.org/officeDocument/2006/relationships/hyperlink" Target="https://docs.microsoft.com/en-us/azure/azure-monitor/platform/data-collector-api" TargetMode="External"/><Relationship Id="rId4" Type="http://schemas.openxmlformats.org/officeDocument/2006/relationships/hyperlink" Target="https://docs.microsoft.com/en-us/azure/azure-monitor/platform/data-platform" TargetMode="External"/><Relationship Id="rId9" Type="http://schemas.openxmlformats.org/officeDocument/2006/relationships/hyperlink" Target="https://docs.microsoft.com/en-us/azure/azure-monitor/app/monitor-web-app-availability"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azure-monitor/insights/solution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microsoft.com/en-us/azure/azure-monitor/insights/container-insights-overview" TargetMode="External"/><Relationship Id="rId4" Type="http://schemas.openxmlformats.org/officeDocument/2006/relationships/hyperlink" Target="https://docs.microsoft.com/en-us/azure/azure-monitor/app/app-insights-overview"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azure-monitor/visualization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portal.azure.com/" TargetMode="External"/><Relationship Id="rId4" Type="http://schemas.openxmlformats.org/officeDocument/2006/relationships/hyperlink" Target="https://docs.microsoft.com/en-us/azure/azure-portal/azure-portal-dashboard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cost-management-billing/manage/view-all-accoun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azure-monitor/platform/data-platform"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docs.microsoft.com/azure/architecture/best-practices/monitoring" TargetMode="External"/><Relationship Id="rId5" Type="http://schemas.openxmlformats.org/officeDocument/2006/relationships/hyperlink" Target="https://docs.microsoft.com/en-us/azure/azure-monitor/log-query/log-query-overview" TargetMode="External"/><Relationship Id="rId4" Type="http://schemas.openxmlformats.org/officeDocument/2006/relationships/hyperlink" Target="https://docs.microsoft.com/en-us/azure/azure-monitor/platform/data-sourc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azure/azure-resource-manager/resource-group-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azure.microsoft.com/services/devops/pipelines/" TargetMode="External"/><Relationship Id="rId4" Type="http://schemas.openxmlformats.org/officeDocument/2006/relationships/hyperlink" Target="https://docs.microsoft.com/azure/monitoring-and-diagnostics/resource-group-insight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azure/monitoring-and-diagnostics/monitoring-overview-alerts?toc=/azure/azure-monitor/toc.js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microsoft.com/azure/application-insights/app-insights-analytics" TargetMode="External"/><Relationship Id="rId5" Type="http://schemas.openxmlformats.org/officeDocument/2006/relationships/hyperlink" Target="https://docs.microsoft.com/azure/monitoring-and-diagnostics/monitoring-action-groups?toc=/azure/azure-monitor/toc.json" TargetMode="External"/><Relationship Id="rId4" Type="http://schemas.openxmlformats.org/officeDocument/2006/relationships/hyperlink" Target="https://docs.microsoft.com/azure/monitoring-and-diagnostics/monitoring-alerts-dynamic-thresholds?toc=/azure/azure-monitor/toc.json"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zure-monitor/platform/data-sourc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microsoft.com/en-us/azure/azure-monitor/platform/data-platfor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2</a:t>
            </a:fld>
            <a:endParaRPr lang="en-ZA"/>
          </a:p>
        </p:txBody>
      </p:sp>
    </p:spTree>
    <p:extLst>
      <p:ext uri="{BB962C8B-B14F-4D97-AF65-F5344CB8AC3E}">
        <p14:creationId xmlns:p14="http://schemas.microsoft.com/office/powerpoint/2010/main" val="318575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a:solidFill>
                  <a:schemeClr val="tx1"/>
                </a:solidFill>
                <a:effectLst/>
                <a:latin typeface="+mn-lt"/>
                <a:ea typeface="+mn-ea"/>
                <a:cs typeface="+mn-cs"/>
              </a:rPr>
              <a:t>All data collected by Azure Monitor fits into one of two fundamental types, </a:t>
            </a:r>
            <a:r>
              <a:rPr lang="en-ZA" sz="1200" b="0" i="0" u="sng" kern="1200" dirty="0">
                <a:solidFill>
                  <a:schemeClr val="tx1"/>
                </a:solidFill>
                <a:effectLst/>
                <a:latin typeface="+mn-lt"/>
                <a:ea typeface="+mn-ea"/>
                <a:cs typeface="+mn-cs"/>
                <a:hlinkClick r:id="rId3"/>
              </a:rPr>
              <a:t>metrics and logs</a:t>
            </a:r>
            <a:r>
              <a:rPr lang="en-ZA" sz="1200" b="0" i="0" kern="1200" dirty="0">
                <a:solidFill>
                  <a:schemeClr val="tx1"/>
                </a:solidFill>
                <a:effectLst/>
                <a:latin typeface="+mn-lt"/>
                <a:ea typeface="+mn-ea"/>
                <a:cs typeface="+mn-cs"/>
              </a:rPr>
              <a:t>. </a:t>
            </a:r>
          </a:p>
          <a:p>
            <a:endParaRPr lang="en-ZA" sz="1200" b="0" i="0" u="sng" kern="1200" dirty="0">
              <a:solidFill>
                <a:schemeClr val="tx1"/>
              </a:solidFill>
              <a:effectLst/>
              <a:latin typeface="+mn-lt"/>
              <a:ea typeface="+mn-ea"/>
              <a:cs typeface="+mn-cs"/>
              <a:hlinkClick r:id="rId4"/>
            </a:endParaRPr>
          </a:p>
          <a:p>
            <a:r>
              <a:rPr lang="en-ZA" sz="1200" b="0" i="0" u="sng" kern="1200" dirty="0">
                <a:solidFill>
                  <a:schemeClr val="tx1"/>
                </a:solidFill>
                <a:effectLst/>
                <a:latin typeface="+mn-lt"/>
                <a:ea typeface="+mn-ea"/>
                <a:cs typeface="+mn-cs"/>
                <a:hlinkClick r:id="rId4"/>
              </a:rPr>
              <a:t>Metrics</a:t>
            </a:r>
            <a:r>
              <a:rPr lang="en-ZA" sz="1200" b="0" i="0" kern="1200" dirty="0">
                <a:solidFill>
                  <a:schemeClr val="tx1"/>
                </a:solidFill>
                <a:effectLst/>
                <a:latin typeface="+mn-lt"/>
                <a:ea typeface="+mn-ea"/>
                <a:cs typeface="+mn-cs"/>
              </a:rPr>
              <a:t> are numerical values that describe some aspect of a system at a particular point in time. </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They are lightweight and capable of supporting near real-time scenarios. </a:t>
            </a:r>
          </a:p>
          <a:p>
            <a:endParaRPr lang="en-ZA" sz="1200" b="0" i="0" u="sng" kern="1200" dirty="0">
              <a:solidFill>
                <a:schemeClr val="tx1"/>
              </a:solidFill>
              <a:effectLst/>
              <a:latin typeface="+mn-lt"/>
              <a:ea typeface="+mn-ea"/>
              <a:cs typeface="+mn-cs"/>
              <a:hlinkClick r:id="rId5"/>
            </a:endParaRPr>
          </a:p>
          <a:p>
            <a:r>
              <a:rPr lang="en-ZA" sz="1200" b="0" i="0" u="sng" kern="1200" dirty="0">
                <a:solidFill>
                  <a:schemeClr val="tx1"/>
                </a:solidFill>
                <a:effectLst/>
                <a:latin typeface="+mn-lt"/>
                <a:ea typeface="+mn-ea"/>
                <a:cs typeface="+mn-cs"/>
                <a:hlinkClick r:id="rId5"/>
              </a:rPr>
              <a:t>Logs</a:t>
            </a:r>
            <a:r>
              <a:rPr lang="en-ZA" sz="1200" b="0" i="0" kern="1200" dirty="0">
                <a:solidFill>
                  <a:schemeClr val="tx1"/>
                </a:solidFill>
                <a:effectLst/>
                <a:latin typeface="+mn-lt"/>
                <a:ea typeface="+mn-ea"/>
                <a:cs typeface="+mn-cs"/>
              </a:rPr>
              <a:t> contain different kinds of data organized into records with different sets of properties for each type. </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Telemetry such as events and traces are stored as logs in addition to performance data so that it can all be combined for analysis.</a:t>
            </a:r>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11</a:t>
            </a:fld>
            <a:endParaRPr lang="en-ZA"/>
          </a:p>
        </p:txBody>
      </p:sp>
    </p:spTree>
    <p:extLst>
      <p:ext uri="{BB962C8B-B14F-4D97-AF65-F5344CB8AC3E}">
        <p14:creationId xmlns:p14="http://schemas.microsoft.com/office/powerpoint/2010/main" val="1420563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a:solidFill>
                  <a:schemeClr val="tx1"/>
                </a:solidFill>
                <a:effectLst/>
                <a:latin typeface="+mn-lt"/>
                <a:ea typeface="+mn-ea"/>
                <a:cs typeface="+mn-cs"/>
              </a:rPr>
              <a:t>Log data collected by Azure Monitor can be </a:t>
            </a:r>
            <a:r>
              <a:rPr lang="en-ZA" sz="1200" b="0" i="0" kern="1200" dirty="0" err="1">
                <a:solidFill>
                  <a:schemeClr val="tx1"/>
                </a:solidFill>
                <a:effectLst/>
                <a:latin typeface="+mn-lt"/>
                <a:ea typeface="+mn-ea"/>
                <a:cs typeface="+mn-cs"/>
              </a:rPr>
              <a:t>analyzed</a:t>
            </a:r>
            <a:r>
              <a:rPr lang="en-ZA" sz="1200" b="0" i="0" kern="1200" dirty="0">
                <a:solidFill>
                  <a:schemeClr val="tx1"/>
                </a:solidFill>
                <a:effectLst/>
                <a:latin typeface="+mn-lt"/>
                <a:ea typeface="+mn-ea"/>
                <a:cs typeface="+mn-cs"/>
              </a:rPr>
              <a:t> with </a:t>
            </a:r>
            <a:r>
              <a:rPr lang="en-ZA" sz="1200" b="0" i="0" u="sng" kern="1200" dirty="0">
                <a:solidFill>
                  <a:schemeClr val="tx1"/>
                </a:solidFill>
                <a:effectLst/>
                <a:latin typeface="+mn-lt"/>
                <a:ea typeface="+mn-ea"/>
                <a:cs typeface="+mn-cs"/>
                <a:hlinkClick r:id="rId3"/>
              </a:rPr>
              <a:t>queries</a:t>
            </a:r>
            <a:r>
              <a:rPr lang="en-ZA" sz="1200" b="0" i="0" kern="1200" dirty="0">
                <a:solidFill>
                  <a:schemeClr val="tx1"/>
                </a:solidFill>
                <a:effectLst/>
                <a:latin typeface="+mn-lt"/>
                <a:ea typeface="+mn-ea"/>
                <a:cs typeface="+mn-cs"/>
              </a:rPr>
              <a:t> to quickly retrieve, consolidate, and </a:t>
            </a:r>
            <a:r>
              <a:rPr lang="en-ZA" sz="1200" b="0" i="0" kern="1200" dirty="0" err="1">
                <a:solidFill>
                  <a:schemeClr val="tx1"/>
                </a:solidFill>
                <a:effectLst/>
                <a:latin typeface="+mn-lt"/>
                <a:ea typeface="+mn-ea"/>
                <a:cs typeface="+mn-cs"/>
              </a:rPr>
              <a:t>analyze</a:t>
            </a:r>
            <a:r>
              <a:rPr lang="en-ZA" sz="1200" b="0" i="0" kern="1200" dirty="0">
                <a:solidFill>
                  <a:schemeClr val="tx1"/>
                </a:solidFill>
                <a:effectLst/>
                <a:latin typeface="+mn-lt"/>
                <a:ea typeface="+mn-ea"/>
                <a:cs typeface="+mn-cs"/>
              </a:rPr>
              <a:t> collected data. </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You can create and test queries using </a:t>
            </a:r>
            <a:r>
              <a:rPr lang="en-ZA" sz="1200" b="0" i="0" u="sng" kern="1200" dirty="0">
                <a:solidFill>
                  <a:schemeClr val="tx1"/>
                </a:solidFill>
                <a:effectLst/>
                <a:latin typeface="+mn-lt"/>
                <a:ea typeface="+mn-ea"/>
                <a:cs typeface="+mn-cs"/>
                <a:hlinkClick r:id="rId4"/>
              </a:rPr>
              <a:t>Log Analytics</a:t>
            </a:r>
            <a:r>
              <a:rPr lang="en-ZA" sz="1200" b="0" i="0" kern="1200" dirty="0">
                <a:solidFill>
                  <a:schemeClr val="tx1"/>
                </a:solidFill>
                <a:effectLst/>
                <a:latin typeface="+mn-lt"/>
                <a:ea typeface="+mn-ea"/>
                <a:cs typeface="+mn-cs"/>
              </a:rPr>
              <a:t> in the Azure portal and then either directly </a:t>
            </a:r>
            <a:r>
              <a:rPr lang="en-ZA" sz="1200" b="0" i="0" kern="1200" dirty="0" err="1">
                <a:solidFill>
                  <a:schemeClr val="tx1"/>
                </a:solidFill>
                <a:effectLst/>
                <a:latin typeface="+mn-lt"/>
                <a:ea typeface="+mn-ea"/>
                <a:cs typeface="+mn-cs"/>
              </a:rPr>
              <a:t>analyze</a:t>
            </a:r>
            <a:r>
              <a:rPr lang="en-ZA" sz="1200" b="0" i="0" kern="1200" dirty="0">
                <a:solidFill>
                  <a:schemeClr val="tx1"/>
                </a:solidFill>
                <a:effectLst/>
                <a:latin typeface="+mn-lt"/>
                <a:ea typeface="+mn-ea"/>
                <a:cs typeface="+mn-cs"/>
              </a:rPr>
              <a:t> the data using these tools or save queries for use with </a:t>
            </a:r>
            <a:r>
              <a:rPr lang="en-ZA" sz="1200" b="0" i="0" u="sng" kern="1200" dirty="0">
                <a:solidFill>
                  <a:schemeClr val="tx1"/>
                </a:solidFill>
                <a:effectLst/>
                <a:latin typeface="+mn-lt"/>
                <a:ea typeface="+mn-ea"/>
                <a:cs typeface="+mn-cs"/>
                <a:hlinkClick r:id="rId5"/>
              </a:rPr>
              <a:t>visualizations</a:t>
            </a:r>
            <a:r>
              <a:rPr lang="en-ZA" sz="1200" b="0" i="0" kern="1200" dirty="0">
                <a:solidFill>
                  <a:schemeClr val="tx1"/>
                </a:solidFill>
                <a:effectLst/>
                <a:latin typeface="+mn-lt"/>
                <a:ea typeface="+mn-ea"/>
                <a:cs typeface="+mn-cs"/>
              </a:rPr>
              <a:t> or </a:t>
            </a:r>
            <a:r>
              <a:rPr lang="en-ZA" sz="1200" b="0" i="0" u="sng" kern="1200" dirty="0">
                <a:solidFill>
                  <a:schemeClr val="tx1"/>
                </a:solidFill>
                <a:effectLst/>
                <a:latin typeface="+mn-lt"/>
                <a:ea typeface="+mn-ea"/>
                <a:cs typeface="+mn-cs"/>
                <a:hlinkClick r:id="rId6"/>
              </a:rPr>
              <a:t>alert rules</a:t>
            </a:r>
            <a:r>
              <a:rPr lang="en-ZA" sz="1200" b="0" i="0" kern="1200" dirty="0">
                <a:solidFill>
                  <a:schemeClr val="tx1"/>
                </a:solidFill>
                <a:effectLst/>
                <a:latin typeface="+mn-lt"/>
                <a:ea typeface="+mn-ea"/>
                <a:cs typeface="+mn-cs"/>
              </a:rPr>
              <a:t>.</a:t>
            </a:r>
          </a:p>
          <a:p>
            <a:endParaRPr lang="en-ZA" sz="1200" b="0" i="0" kern="1200" dirty="0">
              <a:solidFill>
                <a:schemeClr val="tx1"/>
              </a:solidFill>
              <a:effectLst/>
              <a:latin typeface="+mn-lt"/>
              <a:ea typeface="+mn-ea"/>
              <a:cs typeface="+mn-cs"/>
            </a:endParaRP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Azure Monitor uses a version of the </a:t>
            </a:r>
            <a:r>
              <a:rPr lang="en-ZA" sz="1200" b="0" i="0" u="sng" kern="1200" dirty="0">
                <a:solidFill>
                  <a:schemeClr val="tx1"/>
                </a:solidFill>
                <a:effectLst/>
                <a:latin typeface="+mn-lt"/>
                <a:ea typeface="+mn-ea"/>
                <a:cs typeface="+mn-cs"/>
                <a:hlinkClick r:id="rId7"/>
              </a:rPr>
              <a:t>Kusto query language</a:t>
            </a:r>
            <a:r>
              <a:rPr lang="en-ZA" sz="1200" b="0" i="0" kern="1200" dirty="0">
                <a:solidFill>
                  <a:schemeClr val="tx1"/>
                </a:solidFill>
                <a:effectLst/>
                <a:latin typeface="+mn-lt"/>
                <a:ea typeface="+mn-ea"/>
                <a:cs typeface="+mn-cs"/>
              </a:rPr>
              <a:t> used by Azure Data Explorer that is suitable for simple log queries </a:t>
            </a:r>
          </a:p>
          <a:p>
            <a:r>
              <a:rPr lang="en-ZA" sz="1200" b="0" i="0" kern="1200" dirty="0">
                <a:solidFill>
                  <a:schemeClr val="tx1"/>
                </a:solidFill>
                <a:effectLst/>
                <a:latin typeface="+mn-lt"/>
                <a:ea typeface="+mn-ea"/>
                <a:cs typeface="+mn-cs"/>
              </a:rPr>
              <a:t>but also includes advanced functionality such as aggregations, joins, and smart analytics. </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You can quickly learn the query language using </a:t>
            </a:r>
            <a:r>
              <a:rPr lang="en-ZA" sz="1200" b="0" i="0" u="sng" kern="1200" dirty="0">
                <a:solidFill>
                  <a:schemeClr val="tx1"/>
                </a:solidFill>
                <a:effectLst/>
                <a:latin typeface="+mn-lt"/>
                <a:ea typeface="+mn-ea"/>
                <a:cs typeface="+mn-cs"/>
                <a:hlinkClick r:id="rId8"/>
              </a:rPr>
              <a:t>multiple lessons</a:t>
            </a:r>
            <a:r>
              <a:rPr lang="en-ZA" sz="1200" b="0" i="0" kern="1200" dirty="0">
                <a:solidFill>
                  <a:schemeClr val="tx1"/>
                </a:solidFill>
                <a:effectLst/>
                <a:latin typeface="+mn-lt"/>
                <a:ea typeface="+mn-ea"/>
                <a:cs typeface="+mn-cs"/>
              </a:rPr>
              <a:t>. Particular guidance is provided to users who are already familiar with </a:t>
            </a:r>
            <a:r>
              <a:rPr lang="en-ZA" sz="1200" b="0" i="0" u="sng" kern="1200" dirty="0">
                <a:solidFill>
                  <a:schemeClr val="tx1"/>
                </a:solidFill>
                <a:effectLst/>
                <a:latin typeface="+mn-lt"/>
                <a:ea typeface="+mn-ea"/>
                <a:cs typeface="+mn-cs"/>
                <a:hlinkClick r:id="rId9"/>
              </a:rPr>
              <a:t>SQL</a:t>
            </a:r>
            <a:r>
              <a:rPr lang="en-ZA" sz="1200" b="0" i="0" kern="1200" dirty="0">
                <a:solidFill>
                  <a:schemeClr val="tx1"/>
                </a:solidFill>
                <a:effectLst/>
                <a:latin typeface="+mn-lt"/>
                <a:ea typeface="+mn-ea"/>
                <a:cs typeface="+mn-cs"/>
              </a:rPr>
              <a:t> and </a:t>
            </a:r>
            <a:r>
              <a:rPr lang="en-ZA" sz="1200" b="0" i="0" u="sng" kern="1200" dirty="0">
                <a:solidFill>
                  <a:schemeClr val="tx1"/>
                </a:solidFill>
                <a:effectLst/>
                <a:latin typeface="+mn-lt"/>
                <a:ea typeface="+mn-ea"/>
                <a:cs typeface="+mn-cs"/>
                <a:hlinkClick r:id="rId10"/>
              </a:rPr>
              <a:t>Splunk</a:t>
            </a:r>
            <a:r>
              <a:rPr lang="en-ZA"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A4A85F43-F807-4CAE-BA25-217851344E92}" type="slidenum">
              <a:rPr lang="en-ZA" smtClean="0"/>
              <a:t>12</a:t>
            </a:fld>
            <a:endParaRPr lang="en-ZA"/>
          </a:p>
        </p:txBody>
      </p:sp>
    </p:spTree>
    <p:extLst>
      <p:ext uri="{BB962C8B-B14F-4D97-AF65-F5344CB8AC3E}">
        <p14:creationId xmlns:p14="http://schemas.microsoft.com/office/powerpoint/2010/main" val="325161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a:solidFill>
                  <a:schemeClr val="tx1"/>
                </a:solidFill>
                <a:effectLst/>
                <a:latin typeface="+mn-lt"/>
                <a:ea typeface="+mn-ea"/>
                <a:cs typeface="+mn-cs"/>
              </a:rPr>
              <a:t>Azure Monitor can collect data from a variety of sources. You can think of monitoring data for your applications in tiers ranging from your application, any operating system and services it relies on, down to the platform itself. Azure Monitor collects data from each of the following tiers:</a:t>
            </a:r>
          </a:p>
          <a:p>
            <a:r>
              <a:rPr lang="en-ZA" sz="1200" b="1" i="0" kern="1200" dirty="0">
                <a:solidFill>
                  <a:schemeClr val="tx1"/>
                </a:solidFill>
                <a:effectLst/>
                <a:latin typeface="+mn-lt"/>
                <a:ea typeface="+mn-ea"/>
                <a:cs typeface="+mn-cs"/>
              </a:rPr>
              <a:t>Application monitoring data</a:t>
            </a:r>
            <a:r>
              <a:rPr lang="en-ZA" sz="1200" b="0" i="0" kern="1200" dirty="0">
                <a:solidFill>
                  <a:schemeClr val="tx1"/>
                </a:solidFill>
                <a:effectLst/>
                <a:latin typeface="+mn-lt"/>
                <a:ea typeface="+mn-ea"/>
                <a:cs typeface="+mn-cs"/>
              </a:rPr>
              <a:t>: Data about the performance and functionality of the code you have written, regardless of its platform.</a:t>
            </a:r>
          </a:p>
          <a:p>
            <a:r>
              <a:rPr lang="en-ZA" sz="1200" b="1" i="0" kern="1200" dirty="0">
                <a:solidFill>
                  <a:schemeClr val="tx1"/>
                </a:solidFill>
                <a:effectLst/>
                <a:latin typeface="+mn-lt"/>
                <a:ea typeface="+mn-ea"/>
                <a:cs typeface="+mn-cs"/>
              </a:rPr>
              <a:t>Guest OS monitoring data</a:t>
            </a:r>
            <a:r>
              <a:rPr lang="en-ZA" sz="1200" b="0" i="0" kern="1200" dirty="0">
                <a:solidFill>
                  <a:schemeClr val="tx1"/>
                </a:solidFill>
                <a:effectLst/>
                <a:latin typeface="+mn-lt"/>
                <a:ea typeface="+mn-ea"/>
                <a:cs typeface="+mn-cs"/>
              </a:rPr>
              <a:t>: Data about the operating system on which your application is running. This could be running in Azure, another cloud, or on-premises.</a:t>
            </a:r>
          </a:p>
          <a:p>
            <a:r>
              <a:rPr lang="en-ZA" sz="1200" b="1" i="0" kern="1200" dirty="0">
                <a:solidFill>
                  <a:schemeClr val="tx1"/>
                </a:solidFill>
                <a:effectLst/>
                <a:latin typeface="+mn-lt"/>
                <a:ea typeface="+mn-ea"/>
                <a:cs typeface="+mn-cs"/>
              </a:rPr>
              <a:t>Azure resource monitoring data</a:t>
            </a:r>
            <a:r>
              <a:rPr lang="en-ZA" sz="1200" b="0" i="0" kern="1200" dirty="0">
                <a:solidFill>
                  <a:schemeClr val="tx1"/>
                </a:solidFill>
                <a:effectLst/>
                <a:latin typeface="+mn-lt"/>
                <a:ea typeface="+mn-ea"/>
                <a:cs typeface="+mn-cs"/>
              </a:rPr>
              <a:t>: Data about the operation of an Azure resource.</a:t>
            </a:r>
          </a:p>
          <a:p>
            <a:r>
              <a:rPr lang="en-ZA" sz="1200" b="1" i="0" kern="1200" dirty="0">
                <a:solidFill>
                  <a:schemeClr val="tx1"/>
                </a:solidFill>
                <a:effectLst/>
                <a:latin typeface="+mn-lt"/>
                <a:ea typeface="+mn-ea"/>
                <a:cs typeface="+mn-cs"/>
              </a:rPr>
              <a:t>Azure subscription monitoring data</a:t>
            </a:r>
            <a:r>
              <a:rPr lang="en-ZA" sz="1200" b="0" i="0" kern="1200" dirty="0">
                <a:solidFill>
                  <a:schemeClr val="tx1"/>
                </a:solidFill>
                <a:effectLst/>
                <a:latin typeface="+mn-lt"/>
                <a:ea typeface="+mn-ea"/>
                <a:cs typeface="+mn-cs"/>
              </a:rPr>
              <a:t>: Data about the operation and management of an Azure subscription, as well as data about the health and operation of Azure itself.</a:t>
            </a:r>
          </a:p>
          <a:p>
            <a:r>
              <a:rPr lang="en-ZA" sz="1200" b="1" i="0" kern="1200" dirty="0">
                <a:solidFill>
                  <a:schemeClr val="tx1"/>
                </a:solidFill>
                <a:effectLst/>
                <a:latin typeface="+mn-lt"/>
                <a:ea typeface="+mn-ea"/>
                <a:cs typeface="+mn-cs"/>
              </a:rPr>
              <a:t>Azure tenant monitoring data</a:t>
            </a:r>
            <a:r>
              <a:rPr lang="en-ZA" sz="1200" b="0" i="0" kern="1200" dirty="0">
                <a:solidFill>
                  <a:schemeClr val="tx1"/>
                </a:solidFill>
                <a:effectLst/>
                <a:latin typeface="+mn-lt"/>
                <a:ea typeface="+mn-ea"/>
                <a:cs typeface="+mn-cs"/>
              </a:rPr>
              <a:t>: Data about the operation of tenant-level Azure services, such as Azure Active Directory.</a:t>
            </a:r>
            <a:br>
              <a:rPr lang="en-ZA" sz="1200" b="0" i="0" kern="1200" dirty="0">
                <a:solidFill>
                  <a:schemeClr val="tx1"/>
                </a:solidFill>
                <a:effectLst/>
                <a:latin typeface="+mn-lt"/>
                <a:ea typeface="+mn-ea"/>
                <a:cs typeface="+mn-cs"/>
              </a:rPr>
            </a:br>
            <a:br>
              <a:rPr lang="en-ZA" sz="1200" b="0" i="0" kern="1200" dirty="0">
                <a:solidFill>
                  <a:schemeClr val="tx1"/>
                </a:solidFill>
                <a:effectLst/>
                <a:latin typeface="+mn-lt"/>
                <a:ea typeface="+mn-ea"/>
                <a:cs typeface="+mn-cs"/>
              </a:rPr>
            </a:br>
            <a:r>
              <a:rPr lang="en-ZA" sz="1200" b="0" i="0" kern="1200" dirty="0">
                <a:solidFill>
                  <a:schemeClr val="tx1"/>
                </a:solidFill>
                <a:effectLst/>
                <a:latin typeface="+mn-lt"/>
                <a:ea typeface="+mn-ea"/>
                <a:cs typeface="+mn-cs"/>
              </a:rPr>
              <a:t>As soon as you create an Azure subscription and start adding resources such as virtual machines and web apps, Azure Monitor starts collecting data. </a:t>
            </a:r>
            <a:br>
              <a:rPr lang="en-ZA" sz="1200" b="0" i="0" kern="1200" dirty="0">
                <a:solidFill>
                  <a:schemeClr val="tx1"/>
                </a:solidFill>
                <a:effectLst/>
                <a:latin typeface="+mn-lt"/>
                <a:ea typeface="+mn-ea"/>
                <a:cs typeface="+mn-cs"/>
              </a:rPr>
            </a:br>
            <a:r>
              <a:rPr lang="en-ZA" sz="1200" b="0" i="0" u="sng" kern="1200" dirty="0">
                <a:solidFill>
                  <a:schemeClr val="tx1"/>
                </a:solidFill>
                <a:effectLst/>
                <a:latin typeface="+mn-lt"/>
                <a:ea typeface="+mn-ea"/>
                <a:cs typeface="+mn-cs"/>
                <a:hlinkClick r:id="rId3"/>
              </a:rPr>
              <a:t>Activity logs</a:t>
            </a:r>
            <a:r>
              <a:rPr lang="en-ZA" sz="1200" b="0" i="0" kern="1200" dirty="0">
                <a:solidFill>
                  <a:schemeClr val="tx1"/>
                </a:solidFill>
                <a:effectLst/>
                <a:latin typeface="+mn-lt"/>
                <a:ea typeface="+mn-ea"/>
                <a:cs typeface="+mn-cs"/>
              </a:rPr>
              <a:t> record when resources are created or modified. </a:t>
            </a:r>
            <a:r>
              <a:rPr lang="en-ZA" sz="1200" b="0" i="0" u="sng" kern="1200" dirty="0">
                <a:solidFill>
                  <a:schemeClr val="tx1"/>
                </a:solidFill>
                <a:effectLst/>
                <a:latin typeface="+mn-lt"/>
                <a:ea typeface="+mn-ea"/>
                <a:cs typeface="+mn-cs"/>
                <a:hlinkClick r:id="rId4"/>
              </a:rPr>
              <a:t>Metrics</a:t>
            </a:r>
            <a:r>
              <a:rPr lang="en-ZA" sz="1200" b="0" i="0" kern="1200" dirty="0">
                <a:solidFill>
                  <a:schemeClr val="tx1"/>
                </a:solidFill>
                <a:effectLst/>
                <a:latin typeface="+mn-lt"/>
                <a:ea typeface="+mn-ea"/>
                <a:cs typeface="+mn-cs"/>
              </a:rPr>
              <a:t> tell you how the resource is performing and the resources that it's consuming.</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Extend the data you're collecting into the actual operation of the resources by </a:t>
            </a:r>
            <a:r>
              <a:rPr lang="en-ZA" sz="1200" b="0" i="0" u="sng" kern="1200" dirty="0">
                <a:solidFill>
                  <a:schemeClr val="tx1"/>
                </a:solidFill>
                <a:effectLst/>
                <a:latin typeface="+mn-lt"/>
                <a:ea typeface="+mn-ea"/>
                <a:cs typeface="+mn-cs"/>
                <a:hlinkClick r:id="rId3"/>
              </a:rPr>
              <a:t>enabling diagnostics</a:t>
            </a:r>
            <a:r>
              <a:rPr lang="en-ZA" sz="1200" b="0" i="0" kern="1200" dirty="0">
                <a:solidFill>
                  <a:schemeClr val="tx1"/>
                </a:solidFill>
                <a:effectLst/>
                <a:latin typeface="+mn-lt"/>
                <a:ea typeface="+mn-ea"/>
                <a:cs typeface="+mn-cs"/>
              </a:rPr>
              <a:t> and </a:t>
            </a:r>
            <a:r>
              <a:rPr lang="en-ZA" sz="1200" b="0" i="0" u="sng" kern="1200" dirty="0">
                <a:solidFill>
                  <a:schemeClr val="tx1"/>
                </a:solidFill>
                <a:effectLst/>
                <a:latin typeface="+mn-lt"/>
                <a:ea typeface="+mn-ea"/>
                <a:cs typeface="+mn-cs"/>
                <a:hlinkClick r:id="rId5"/>
              </a:rPr>
              <a:t>adding an agent</a:t>
            </a:r>
            <a:r>
              <a:rPr lang="en-ZA" sz="1200" b="0" i="0" kern="1200" dirty="0">
                <a:solidFill>
                  <a:schemeClr val="tx1"/>
                </a:solidFill>
                <a:effectLst/>
                <a:latin typeface="+mn-lt"/>
                <a:ea typeface="+mn-ea"/>
                <a:cs typeface="+mn-cs"/>
              </a:rPr>
              <a:t> to compute resources. </a:t>
            </a:r>
          </a:p>
          <a:p>
            <a:r>
              <a:rPr lang="en-ZA" sz="1200" b="0" i="0" kern="1200" dirty="0">
                <a:solidFill>
                  <a:schemeClr val="tx1"/>
                </a:solidFill>
                <a:effectLst/>
                <a:latin typeface="+mn-lt"/>
                <a:ea typeface="+mn-ea"/>
                <a:cs typeface="+mn-cs"/>
              </a:rPr>
              <a:t>This will collect telemetry for the internal operation of the resource and allow you to configure different </a:t>
            </a:r>
            <a:r>
              <a:rPr lang="en-ZA" sz="1200" b="0" i="0" u="sng" kern="1200" dirty="0">
                <a:solidFill>
                  <a:schemeClr val="tx1"/>
                </a:solidFill>
                <a:effectLst/>
                <a:latin typeface="+mn-lt"/>
                <a:ea typeface="+mn-ea"/>
                <a:cs typeface="+mn-cs"/>
                <a:hlinkClick r:id="rId6"/>
              </a:rPr>
              <a:t>data sources</a:t>
            </a:r>
            <a:r>
              <a:rPr lang="en-ZA" sz="1200" b="0" i="0" kern="1200" dirty="0">
                <a:solidFill>
                  <a:schemeClr val="tx1"/>
                </a:solidFill>
                <a:effectLst/>
                <a:latin typeface="+mn-lt"/>
                <a:ea typeface="+mn-ea"/>
                <a:cs typeface="+mn-cs"/>
              </a:rPr>
              <a:t> to collect logs and metrics from Windows and Linux guest operating system.</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Enable monitoring for your </a:t>
            </a:r>
            <a:r>
              <a:rPr lang="en-ZA" sz="1200" b="0" i="0" u="sng" kern="1200" dirty="0">
                <a:solidFill>
                  <a:schemeClr val="tx1"/>
                </a:solidFill>
                <a:effectLst/>
                <a:latin typeface="+mn-lt"/>
                <a:ea typeface="+mn-ea"/>
                <a:cs typeface="+mn-cs"/>
                <a:hlinkClick r:id="rId7"/>
              </a:rPr>
              <a:t>App Services application</a:t>
            </a:r>
            <a:r>
              <a:rPr lang="en-ZA" sz="1200" b="0" i="0" kern="1200" dirty="0">
                <a:solidFill>
                  <a:schemeClr val="tx1"/>
                </a:solidFill>
                <a:effectLst/>
                <a:latin typeface="+mn-lt"/>
                <a:ea typeface="+mn-ea"/>
                <a:cs typeface="+mn-cs"/>
              </a:rPr>
              <a:t> or </a:t>
            </a:r>
            <a:r>
              <a:rPr lang="en-ZA" sz="1200" b="0" i="0" u="sng" kern="1200" dirty="0">
                <a:solidFill>
                  <a:schemeClr val="tx1"/>
                </a:solidFill>
                <a:effectLst/>
                <a:latin typeface="+mn-lt"/>
                <a:ea typeface="+mn-ea"/>
                <a:cs typeface="+mn-cs"/>
                <a:hlinkClick r:id="rId8"/>
              </a:rPr>
              <a:t>VM and virtual machine scale set application</a:t>
            </a:r>
            <a:r>
              <a:rPr lang="en-ZA" sz="1200" b="0" i="0" kern="1200" dirty="0">
                <a:solidFill>
                  <a:schemeClr val="tx1"/>
                </a:solidFill>
                <a:effectLst/>
                <a:latin typeface="+mn-lt"/>
                <a:ea typeface="+mn-ea"/>
                <a:cs typeface="+mn-cs"/>
              </a:rPr>
              <a:t>, to enable Application Insights to collect detailed information about your application including page views, application requests, and exceptions. Further verify the availability of your application by configuring an </a:t>
            </a:r>
            <a:r>
              <a:rPr lang="en-ZA" sz="1200" b="0" i="0" u="sng" kern="1200" dirty="0">
                <a:solidFill>
                  <a:schemeClr val="tx1"/>
                </a:solidFill>
                <a:effectLst/>
                <a:latin typeface="+mn-lt"/>
                <a:ea typeface="+mn-ea"/>
                <a:cs typeface="+mn-cs"/>
                <a:hlinkClick r:id="rId9"/>
              </a:rPr>
              <a:t>availability test</a:t>
            </a:r>
            <a:r>
              <a:rPr lang="en-ZA" sz="1200" b="0" i="0" kern="1200" dirty="0">
                <a:solidFill>
                  <a:schemeClr val="tx1"/>
                </a:solidFill>
                <a:effectLst/>
                <a:latin typeface="+mn-lt"/>
                <a:ea typeface="+mn-ea"/>
                <a:cs typeface="+mn-cs"/>
              </a:rPr>
              <a:t> to simulate user traffic.</a:t>
            </a:r>
            <a:br>
              <a:rPr lang="en-ZA" sz="1200" b="0" i="0" kern="1200" dirty="0">
                <a:solidFill>
                  <a:schemeClr val="tx1"/>
                </a:solidFill>
                <a:effectLst/>
                <a:latin typeface="+mn-lt"/>
                <a:ea typeface="+mn-ea"/>
                <a:cs typeface="+mn-cs"/>
              </a:rPr>
            </a:br>
            <a:endParaRPr lang="en-ZA" sz="1200" b="0" i="0" kern="1200" dirty="0">
              <a:solidFill>
                <a:schemeClr val="tx1"/>
              </a:solidFill>
              <a:effectLst/>
              <a:latin typeface="+mn-lt"/>
              <a:ea typeface="+mn-ea"/>
              <a:cs typeface="+mn-cs"/>
            </a:endParaRPr>
          </a:p>
          <a:p>
            <a:r>
              <a:rPr lang="en-ZA" sz="1200" b="1" i="0" kern="1200" dirty="0">
                <a:solidFill>
                  <a:schemeClr val="tx1"/>
                </a:solidFill>
                <a:effectLst/>
                <a:latin typeface="+mn-lt"/>
                <a:ea typeface="+mn-ea"/>
                <a:cs typeface="+mn-cs"/>
              </a:rPr>
              <a:t>Custom sources</a:t>
            </a:r>
          </a:p>
          <a:p>
            <a:r>
              <a:rPr lang="en-ZA" sz="1200" b="0" i="0" kern="1200" dirty="0">
                <a:solidFill>
                  <a:schemeClr val="tx1"/>
                </a:solidFill>
                <a:effectLst/>
                <a:latin typeface="+mn-lt"/>
                <a:ea typeface="+mn-ea"/>
                <a:cs typeface="+mn-cs"/>
              </a:rPr>
              <a:t>Azure Monitor can collect log data from any REST client using the </a:t>
            </a:r>
            <a:r>
              <a:rPr lang="en-ZA" sz="1200" b="0" i="0" u="sng" kern="1200" dirty="0">
                <a:solidFill>
                  <a:schemeClr val="tx1"/>
                </a:solidFill>
                <a:effectLst/>
                <a:latin typeface="+mn-lt"/>
                <a:ea typeface="+mn-ea"/>
                <a:cs typeface="+mn-cs"/>
                <a:hlinkClick r:id="rId10"/>
              </a:rPr>
              <a:t>Data Collector API</a:t>
            </a:r>
            <a:r>
              <a:rPr lang="en-ZA" sz="1200" b="0" i="0" kern="1200" dirty="0">
                <a:solidFill>
                  <a:schemeClr val="tx1"/>
                </a:solidFill>
                <a:effectLst/>
                <a:latin typeface="+mn-lt"/>
                <a:ea typeface="+mn-ea"/>
                <a:cs typeface="+mn-cs"/>
              </a:rPr>
              <a:t>. This allows you to create custom monitoring scenarios and extend monitoring to resources that don't expose telemetry through other sources.</a:t>
            </a:r>
          </a:p>
          <a:p>
            <a:endParaRPr lang="en-ZA" sz="1200" b="0" i="0" kern="1200" dirty="0">
              <a:solidFill>
                <a:schemeClr val="tx1"/>
              </a:solidFill>
              <a:effectLst/>
              <a:latin typeface="+mn-lt"/>
              <a:ea typeface="+mn-ea"/>
              <a:cs typeface="+mn-cs"/>
            </a:endParaRPr>
          </a:p>
          <a:p>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13</a:t>
            </a:fld>
            <a:endParaRPr lang="en-ZA"/>
          </a:p>
        </p:txBody>
      </p:sp>
    </p:spTree>
    <p:extLst>
      <p:ext uri="{BB962C8B-B14F-4D97-AF65-F5344CB8AC3E}">
        <p14:creationId xmlns:p14="http://schemas.microsoft.com/office/powerpoint/2010/main" val="2702480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i="0" kern="1200" dirty="0">
                <a:solidFill>
                  <a:schemeClr val="tx1"/>
                </a:solidFill>
                <a:effectLst/>
                <a:latin typeface="+mn-lt"/>
                <a:ea typeface="+mn-ea"/>
                <a:cs typeface="+mn-cs"/>
              </a:rPr>
              <a:t>Insights</a:t>
            </a:r>
          </a:p>
          <a:p>
            <a:r>
              <a:rPr lang="en-ZA" sz="1200" b="0" i="0" kern="1200" dirty="0">
                <a:solidFill>
                  <a:schemeClr val="tx1"/>
                </a:solidFill>
                <a:effectLst/>
                <a:latin typeface="+mn-lt"/>
                <a:ea typeface="+mn-ea"/>
                <a:cs typeface="+mn-cs"/>
              </a:rPr>
              <a:t>Monitoring data is only useful if it can increase your visibility into the operation of your computing environment. </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Azure Monitor includes several features and tools that provide valuable insights into your applications and other resources that they depend on. </a:t>
            </a:r>
          </a:p>
          <a:p>
            <a:endParaRPr lang="en-ZA" sz="1200" b="0" i="0" u="sng" kern="1200" dirty="0">
              <a:solidFill>
                <a:schemeClr val="tx1"/>
              </a:solidFill>
              <a:effectLst/>
              <a:latin typeface="+mn-lt"/>
              <a:ea typeface="+mn-ea"/>
              <a:cs typeface="+mn-cs"/>
              <a:hlinkClick r:id="rId3"/>
            </a:endParaRPr>
          </a:p>
          <a:p>
            <a:r>
              <a:rPr lang="en-ZA" sz="1200" b="0" i="0" u="sng" kern="1200" dirty="0">
                <a:solidFill>
                  <a:schemeClr val="tx1"/>
                </a:solidFill>
                <a:effectLst/>
                <a:latin typeface="+mn-lt"/>
                <a:ea typeface="+mn-ea"/>
                <a:cs typeface="+mn-cs"/>
                <a:hlinkClick r:id="rId3"/>
              </a:rPr>
              <a:t>Monitoring solutions</a:t>
            </a:r>
            <a:r>
              <a:rPr lang="en-ZA" sz="1200" b="0" i="0" kern="1200" dirty="0">
                <a:solidFill>
                  <a:schemeClr val="tx1"/>
                </a:solidFill>
                <a:effectLst/>
                <a:latin typeface="+mn-lt"/>
                <a:ea typeface="+mn-ea"/>
                <a:cs typeface="+mn-cs"/>
              </a:rPr>
              <a:t> and features such as </a:t>
            </a:r>
            <a:r>
              <a:rPr lang="en-ZA" sz="1200" b="0" i="0" u="sng" kern="1200" dirty="0">
                <a:solidFill>
                  <a:schemeClr val="tx1"/>
                </a:solidFill>
                <a:effectLst/>
                <a:latin typeface="+mn-lt"/>
                <a:ea typeface="+mn-ea"/>
                <a:cs typeface="+mn-cs"/>
                <a:hlinkClick r:id="rId4"/>
              </a:rPr>
              <a:t>Application Insights</a:t>
            </a:r>
            <a:r>
              <a:rPr lang="en-ZA" sz="1200" b="0" i="0" kern="1200" dirty="0">
                <a:solidFill>
                  <a:schemeClr val="tx1"/>
                </a:solidFill>
                <a:effectLst/>
                <a:latin typeface="+mn-lt"/>
                <a:ea typeface="+mn-ea"/>
                <a:cs typeface="+mn-cs"/>
              </a:rPr>
              <a:t> and </a:t>
            </a:r>
            <a:r>
              <a:rPr lang="en-ZA" sz="1200" b="0" i="0" u="sng" kern="1200" dirty="0">
                <a:solidFill>
                  <a:schemeClr val="tx1"/>
                </a:solidFill>
                <a:effectLst/>
                <a:latin typeface="+mn-lt"/>
                <a:ea typeface="+mn-ea"/>
                <a:cs typeface="+mn-cs"/>
                <a:hlinkClick r:id="rId5"/>
              </a:rPr>
              <a:t>Azure Monitor for containers</a:t>
            </a:r>
            <a:r>
              <a:rPr lang="en-ZA" sz="1200" b="0" i="0" kern="1200" dirty="0">
                <a:solidFill>
                  <a:schemeClr val="tx1"/>
                </a:solidFill>
                <a:effectLst/>
                <a:latin typeface="+mn-lt"/>
                <a:ea typeface="+mn-ea"/>
                <a:cs typeface="+mn-cs"/>
              </a:rPr>
              <a:t> provide deep insights into different aspects of your application and specific Azure services.</a:t>
            </a:r>
          </a:p>
          <a:p>
            <a:endParaRPr lang="en-ZA" sz="1200" b="0" i="0" kern="1200" dirty="0">
              <a:solidFill>
                <a:schemeClr val="tx1"/>
              </a:solidFill>
              <a:effectLst/>
              <a:latin typeface="+mn-lt"/>
              <a:ea typeface="+mn-ea"/>
              <a:cs typeface="+mn-cs"/>
            </a:endParaRPr>
          </a:p>
          <a:p>
            <a:r>
              <a:rPr lang="en-ZA" sz="1200" b="1" i="0" kern="1200" dirty="0">
                <a:solidFill>
                  <a:schemeClr val="tx1"/>
                </a:solidFill>
                <a:effectLst/>
                <a:latin typeface="+mn-lt"/>
                <a:ea typeface="+mn-ea"/>
                <a:cs typeface="+mn-cs"/>
              </a:rPr>
              <a:t>Application Insights</a:t>
            </a:r>
          </a:p>
          <a:p>
            <a:r>
              <a:rPr lang="en-ZA" sz="1200" b="0" i="0" u="sng" kern="1200" dirty="0">
                <a:solidFill>
                  <a:schemeClr val="tx1"/>
                </a:solidFill>
                <a:effectLst/>
                <a:latin typeface="+mn-lt"/>
                <a:ea typeface="+mn-ea"/>
                <a:cs typeface="+mn-cs"/>
                <a:hlinkClick r:id="rId4"/>
              </a:rPr>
              <a:t>Application Insights</a:t>
            </a:r>
            <a:r>
              <a:rPr lang="en-ZA" sz="1200" b="0" i="0" kern="1200" dirty="0">
                <a:solidFill>
                  <a:schemeClr val="tx1"/>
                </a:solidFill>
                <a:effectLst/>
                <a:latin typeface="+mn-lt"/>
                <a:ea typeface="+mn-ea"/>
                <a:cs typeface="+mn-cs"/>
              </a:rPr>
              <a:t> monitors the availability, performance, and usage of your web applications whether they're hosted in the cloud or on-premises. </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It leverages the powerful data analysis platform in Azure Monitor to provide you with deep insights into your application's operations and diagnose </a:t>
            </a:r>
          </a:p>
          <a:p>
            <a:r>
              <a:rPr lang="en-ZA" sz="1200" b="0" i="0" kern="1200" dirty="0">
                <a:solidFill>
                  <a:schemeClr val="tx1"/>
                </a:solidFill>
                <a:effectLst/>
                <a:latin typeface="+mn-lt"/>
                <a:ea typeface="+mn-ea"/>
                <a:cs typeface="+mn-cs"/>
              </a:rPr>
              <a:t>errors without waiting for a user to report them. </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Application Insights includes connection points to a variety of development tools and integrates with Visual Studio to support your DevOps processes.</a:t>
            </a:r>
          </a:p>
          <a:p>
            <a:endParaRPr lang="en-Z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4A85F43-F807-4CAE-BA25-217851344E92}" type="slidenum">
              <a:rPr lang="en-ZA" smtClean="0"/>
              <a:t>14</a:t>
            </a:fld>
            <a:endParaRPr lang="en-ZA"/>
          </a:p>
        </p:txBody>
      </p:sp>
    </p:spTree>
    <p:extLst>
      <p:ext uri="{BB962C8B-B14F-4D97-AF65-F5344CB8AC3E}">
        <p14:creationId xmlns:p14="http://schemas.microsoft.com/office/powerpoint/2010/main" val="1704528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i="0" kern="1200" dirty="0">
                <a:solidFill>
                  <a:schemeClr val="tx1"/>
                </a:solidFill>
                <a:effectLst/>
                <a:latin typeface="+mn-lt"/>
                <a:ea typeface="+mn-ea"/>
                <a:cs typeface="+mn-cs"/>
              </a:rPr>
              <a:t>Visualizing monitoring data</a:t>
            </a:r>
          </a:p>
          <a:p>
            <a:r>
              <a:rPr lang="en-ZA" sz="1200" b="0" i="0" u="sng" kern="1200" dirty="0">
                <a:solidFill>
                  <a:schemeClr val="tx1"/>
                </a:solidFill>
                <a:effectLst/>
                <a:latin typeface="+mn-lt"/>
                <a:ea typeface="+mn-ea"/>
                <a:cs typeface="+mn-cs"/>
                <a:hlinkClick r:id="rId3"/>
              </a:rPr>
              <a:t>Visualizations</a:t>
            </a:r>
            <a:r>
              <a:rPr lang="en-ZA" sz="1200" b="0" i="0" kern="1200" dirty="0">
                <a:solidFill>
                  <a:schemeClr val="tx1"/>
                </a:solidFill>
                <a:effectLst/>
                <a:latin typeface="+mn-lt"/>
                <a:ea typeface="+mn-ea"/>
                <a:cs typeface="+mn-cs"/>
              </a:rPr>
              <a:t> such as charts and tables are effective tools for summarizing monitoring data and presenting it to different audiences. </a:t>
            </a:r>
          </a:p>
          <a:p>
            <a:r>
              <a:rPr lang="en-ZA" sz="1200" b="0" i="0" kern="1200" dirty="0">
                <a:solidFill>
                  <a:schemeClr val="tx1"/>
                </a:solidFill>
                <a:effectLst/>
                <a:latin typeface="+mn-lt"/>
                <a:ea typeface="+mn-ea"/>
                <a:cs typeface="+mn-cs"/>
              </a:rPr>
              <a:t>Azure Monitor has its own features for visualizing monitoring data and leverages other Azure services for publishing it to different audiences.</a:t>
            </a:r>
          </a:p>
          <a:p>
            <a:endParaRPr lang="en-ZA" sz="1200" b="0" i="0" kern="1200" dirty="0">
              <a:solidFill>
                <a:schemeClr val="tx1"/>
              </a:solidFill>
              <a:effectLst/>
              <a:latin typeface="+mn-lt"/>
              <a:ea typeface="+mn-ea"/>
              <a:cs typeface="+mn-cs"/>
            </a:endParaRPr>
          </a:p>
          <a:p>
            <a:r>
              <a:rPr lang="en-ZA" sz="1200" b="1" i="0" kern="1200" dirty="0">
                <a:solidFill>
                  <a:schemeClr val="tx1"/>
                </a:solidFill>
                <a:effectLst/>
                <a:latin typeface="+mn-lt"/>
                <a:ea typeface="+mn-ea"/>
                <a:cs typeface="+mn-cs"/>
              </a:rPr>
              <a:t>Dashboards</a:t>
            </a:r>
          </a:p>
          <a:p>
            <a:r>
              <a:rPr lang="en-ZA" sz="1200" b="0" i="0" u="sng" kern="1200" dirty="0">
                <a:solidFill>
                  <a:schemeClr val="tx1"/>
                </a:solidFill>
                <a:effectLst/>
                <a:latin typeface="+mn-lt"/>
                <a:ea typeface="+mn-ea"/>
                <a:cs typeface="+mn-cs"/>
                <a:hlinkClick r:id="rId4"/>
              </a:rPr>
              <a:t>Azure dashboards</a:t>
            </a:r>
            <a:r>
              <a:rPr lang="en-ZA" sz="1200" b="0" i="0" kern="1200" dirty="0">
                <a:solidFill>
                  <a:schemeClr val="tx1"/>
                </a:solidFill>
                <a:effectLst/>
                <a:latin typeface="+mn-lt"/>
                <a:ea typeface="+mn-ea"/>
                <a:cs typeface="+mn-cs"/>
              </a:rPr>
              <a:t> allow you to combine different kinds of data, including both metrics and logs, into a single pane in the </a:t>
            </a:r>
            <a:r>
              <a:rPr lang="en-ZA" sz="1200" b="0" i="0" u="sng" kern="1200" dirty="0">
                <a:solidFill>
                  <a:schemeClr val="tx1"/>
                </a:solidFill>
                <a:effectLst/>
                <a:latin typeface="+mn-lt"/>
                <a:ea typeface="+mn-ea"/>
                <a:cs typeface="+mn-cs"/>
                <a:hlinkClick r:id="rId5"/>
              </a:rPr>
              <a:t>Azure portal</a:t>
            </a:r>
            <a:r>
              <a:rPr lang="en-ZA" sz="1200" b="0" i="0" kern="1200" dirty="0">
                <a:solidFill>
                  <a:schemeClr val="tx1"/>
                </a:solidFill>
                <a:effectLst/>
                <a:latin typeface="+mn-lt"/>
                <a:ea typeface="+mn-ea"/>
                <a:cs typeface="+mn-cs"/>
              </a:rPr>
              <a:t>. </a:t>
            </a:r>
          </a:p>
          <a:p>
            <a:r>
              <a:rPr lang="en-ZA" sz="1200" b="0" i="0" kern="1200" dirty="0">
                <a:solidFill>
                  <a:schemeClr val="tx1"/>
                </a:solidFill>
                <a:effectLst/>
                <a:latin typeface="+mn-lt"/>
                <a:ea typeface="+mn-ea"/>
                <a:cs typeface="+mn-cs"/>
              </a:rPr>
              <a:t>You can optionally share the dashboard with other Azure users. Elements throughout Azure Monitor can be added to an </a:t>
            </a:r>
          </a:p>
          <a:p>
            <a:r>
              <a:rPr lang="en-ZA" sz="1200" b="0" i="0" kern="1200" dirty="0">
                <a:solidFill>
                  <a:schemeClr val="tx1"/>
                </a:solidFill>
                <a:effectLst/>
                <a:latin typeface="+mn-lt"/>
                <a:ea typeface="+mn-ea"/>
                <a:cs typeface="+mn-cs"/>
              </a:rPr>
              <a:t>Azure dashboard in addition to the output of any log query or metrics chart. For example, you could create a dashboard that combines </a:t>
            </a:r>
          </a:p>
          <a:p>
            <a:r>
              <a:rPr lang="en-ZA" sz="1200" b="0" i="0" kern="1200" dirty="0">
                <a:solidFill>
                  <a:schemeClr val="tx1"/>
                </a:solidFill>
                <a:effectLst/>
                <a:latin typeface="+mn-lt"/>
                <a:ea typeface="+mn-ea"/>
                <a:cs typeface="+mn-cs"/>
              </a:rPr>
              <a:t>tiles that show a graph of metrics, a table of activity logs, a usage chart from Application Insights, and the output of a log query.</a:t>
            </a:r>
          </a:p>
          <a:p>
            <a:endParaRPr lang="en-Z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4A85F43-F807-4CAE-BA25-217851344E92}" type="slidenum">
              <a:rPr lang="en-ZA" smtClean="0"/>
              <a:t>15</a:t>
            </a:fld>
            <a:endParaRPr lang="en-ZA"/>
          </a:p>
        </p:txBody>
      </p:sp>
    </p:spTree>
    <p:extLst>
      <p:ext uri="{BB962C8B-B14F-4D97-AF65-F5344CB8AC3E}">
        <p14:creationId xmlns:p14="http://schemas.microsoft.com/office/powerpoint/2010/main" val="184825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i="0" kern="1200" dirty="0">
                <a:solidFill>
                  <a:schemeClr val="tx1"/>
                </a:solidFill>
                <a:effectLst/>
                <a:latin typeface="+mn-lt"/>
                <a:ea typeface="+mn-ea"/>
                <a:cs typeface="+mn-cs"/>
              </a:rPr>
              <a:t>Log Analytics</a:t>
            </a:r>
          </a:p>
          <a:p>
            <a:r>
              <a:rPr lang="en-ZA" sz="1200" b="0" i="0" kern="1200" dirty="0">
                <a:solidFill>
                  <a:schemeClr val="tx1"/>
                </a:solidFill>
                <a:effectLst/>
                <a:latin typeface="+mn-lt"/>
                <a:ea typeface="+mn-ea"/>
                <a:cs typeface="+mn-cs"/>
              </a:rPr>
              <a:t>For Azure Monitor Log Analytics, you pay for </a:t>
            </a:r>
            <a:r>
              <a:rPr lang="en-ZA" sz="1200" b="1" i="0" kern="1200" dirty="0">
                <a:solidFill>
                  <a:schemeClr val="tx1"/>
                </a:solidFill>
                <a:effectLst/>
                <a:latin typeface="+mn-lt"/>
                <a:ea typeface="+mn-ea"/>
                <a:cs typeface="+mn-cs"/>
              </a:rPr>
              <a:t>data ingestion</a:t>
            </a:r>
            <a:r>
              <a:rPr lang="en-ZA" sz="1200" b="0" i="0" kern="1200" dirty="0">
                <a:solidFill>
                  <a:schemeClr val="tx1"/>
                </a:solidFill>
                <a:effectLst/>
                <a:latin typeface="+mn-lt"/>
                <a:ea typeface="+mn-ea"/>
                <a:cs typeface="+mn-cs"/>
              </a:rPr>
              <a:t> and </a:t>
            </a:r>
            <a:r>
              <a:rPr lang="en-ZA" sz="1200" b="1" i="0" kern="1200" dirty="0">
                <a:solidFill>
                  <a:schemeClr val="tx1"/>
                </a:solidFill>
                <a:effectLst/>
                <a:latin typeface="+mn-lt"/>
                <a:ea typeface="+mn-ea"/>
                <a:cs typeface="+mn-cs"/>
              </a:rPr>
              <a:t>data retention</a:t>
            </a:r>
            <a:r>
              <a:rPr lang="en-ZA" sz="1200" b="0" i="0" kern="1200" dirty="0">
                <a:solidFill>
                  <a:schemeClr val="tx1"/>
                </a:solidFill>
                <a:effectLst/>
                <a:latin typeface="+mn-lt"/>
                <a:ea typeface="+mn-ea"/>
                <a:cs typeface="+mn-cs"/>
              </a:rPr>
              <a:t>.</a:t>
            </a:r>
          </a:p>
          <a:p>
            <a:endParaRPr lang="en-ZA" sz="1200" b="0" i="0" kern="1200" dirty="0">
              <a:solidFill>
                <a:schemeClr val="tx1"/>
              </a:solidFill>
              <a:effectLst/>
              <a:latin typeface="+mn-lt"/>
              <a:ea typeface="+mn-ea"/>
              <a:cs typeface="+mn-cs"/>
            </a:endParaRPr>
          </a:p>
          <a:p>
            <a:r>
              <a:rPr lang="en-ZA" sz="1200" b="1" i="0" kern="1200" dirty="0">
                <a:solidFill>
                  <a:schemeClr val="tx1"/>
                </a:solidFill>
                <a:effectLst/>
                <a:latin typeface="+mn-lt"/>
                <a:ea typeface="+mn-ea"/>
                <a:cs typeface="+mn-cs"/>
              </a:rPr>
              <a:t>Data Ingestion</a:t>
            </a:r>
          </a:p>
          <a:p>
            <a:r>
              <a:rPr lang="en-ZA" sz="1200" b="0" i="0" kern="1200" dirty="0">
                <a:solidFill>
                  <a:schemeClr val="tx1"/>
                </a:solidFill>
                <a:effectLst/>
                <a:latin typeface="+mn-lt"/>
                <a:ea typeface="+mn-ea"/>
                <a:cs typeface="+mn-cs"/>
              </a:rPr>
              <a:t>There are two ways to pay for ingesting data into the Azure Monitor Log Analytics service: Capacity Reservations and Pay-As-You-Go.</a:t>
            </a:r>
          </a:p>
          <a:p>
            <a:endParaRPr lang="en-ZA" sz="1200" b="0" i="0" kern="1200" dirty="0">
              <a:solidFill>
                <a:schemeClr val="tx1"/>
              </a:solidFill>
              <a:effectLst/>
              <a:latin typeface="+mn-lt"/>
              <a:ea typeface="+mn-ea"/>
              <a:cs typeface="+mn-cs"/>
            </a:endParaRPr>
          </a:p>
          <a:p>
            <a:r>
              <a:rPr lang="en-ZA" sz="1200" b="1" i="0" kern="1200" dirty="0">
                <a:solidFill>
                  <a:schemeClr val="tx1"/>
                </a:solidFill>
                <a:effectLst/>
                <a:latin typeface="+mn-lt"/>
                <a:ea typeface="+mn-ea"/>
                <a:cs typeface="+mn-cs"/>
              </a:rPr>
              <a:t>Capacity Reservations</a:t>
            </a:r>
          </a:p>
          <a:p>
            <a:r>
              <a:rPr lang="en-ZA" sz="1200" b="0" i="0" kern="1200" dirty="0">
                <a:solidFill>
                  <a:schemeClr val="tx1"/>
                </a:solidFill>
                <a:effectLst/>
                <a:latin typeface="+mn-lt"/>
                <a:ea typeface="+mn-ea"/>
                <a:cs typeface="+mn-cs"/>
              </a:rPr>
              <a:t>With Capacity Reservations you are billed a fixed predictable fee based on your selected capacity reservation for ingesting data. </a:t>
            </a:r>
          </a:p>
          <a:p>
            <a:r>
              <a:rPr lang="en-ZA" sz="1200" b="0" i="0" kern="1200" dirty="0">
                <a:solidFill>
                  <a:schemeClr val="tx1"/>
                </a:solidFill>
                <a:effectLst/>
                <a:latin typeface="+mn-lt"/>
                <a:ea typeface="+mn-ea"/>
                <a:cs typeface="+mn-cs"/>
              </a:rPr>
              <a:t>Capacity Reservations provide you a discount (up to 25%) on data ingestion based on your selected capacity reservation compared to </a:t>
            </a:r>
          </a:p>
          <a:p>
            <a:r>
              <a:rPr lang="en-ZA" sz="1200" b="0" i="0" kern="1200" dirty="0">
                <a:solidFill>
                  <a:schemeClr val="tx1"/>
                </a:solidFill>
                <a:effectLst/>
                <a:latin typeface="+mn-lt"/>
                <a:ea typeface="+mn-ea"/>
                <a:cs typeface="+mn-cs"/>
              </a:rPr>
              <a:t>Pay-As-You-Go pricing. You have the flexibility to opt out of the capacity tier any time after the first 31 days of commitment.</a:t>
            </a:r>
          </a:p>
          <a:p>
            <a:endParaRPr lang="en-ZA" sz="1200" b="0" i="0" kern="1200" dirty="0">
              <a:solidFill>
                <a:schemeClr val="tx1"/>
              </a:solidFill>
              <a:effectLst/>
              <a:latin typeface="+mn-lt"/>
              <a:ea typeface="+mn-ea"/>
              <a:cs typeface="+mn-cs"/>
            </a:endParaRPr>
          </a:p>
          <a:p>
            <a:r>
              <a:rPr lang="en-ZA" sz="1200" b="1" i="0" kern="1200" dirty="0">
                <a:solidFill>
                  <a:schemeClr val="tx1"/>
                </a:solidFill>
                <a:effectLst/>
                <a:latin typeface="+mn-lt"/>
                <a:ea typeface="+mn-ea"/>
                <a:cs typeface="+mn-cs"/>
              </a:rPr>
              <a:t>Pay-As-You-Go</a:t>
            </a:r>
          </a:p>
          <a:p>
            <a:r>
              <a:rPr lang="en-ZA" sz="1200" b="0" i="0" kern="1200" dirty="0">
                <a:solidFill>
                  <a:schemeClr val="tx1"/>
                </a:solidFill>
                <a:effectLst/>
                <a:latin typeface="+mn-lt"/>
                <a:ea typeface="+mn-ea"/>
                <a:cs typeface="+mn-cs"/>
              </a:rPr>
              <a:t>With Pay-As-You-Go pricing, you are billed per gigabyte (GB) of data ingested into the Log Analytics workspace.</a:t>
            </a:r>
          </a:p>
          <a:p>
            <a:r>
              <a:rPr lang="en-ZA" sz="1200" b="0" i="0" kern="1200" dirty="0" err="1">
                <a:solidFill>
                  <a:schemeClr val="tx1"/>
                </a:solidFill>
                <a:effectLst/>
                <a:latin typeface="+mn-lt"/>
                <a:ea typeface="+mn-ea"/>
                <a:cs typeface="+mn-cs"/>
              </a:rPr>
              <a:t>FEATUREFREE</a:t>
            </a:r>
            <a:r>
              <a:rPr lang="en-ZA" sz="1200" b="0" i="0" kern="1200" dirty="0">
                <a:solidFill>
                  <a:schemeClr val="tx1"/>
                </a:solidFill>
                <a:effectLst/>
                <a:latin typeface="+mn-lt"/>
                <a:ea typeface="+mn-ea"/>
                <a:cs typeface="+mn-cs"/>
              </a:rPr>
              <a:t> UNITS </a:t>
            </a:r>
            <a:r>
              <a:rPr lang="en-ZA" sz="1200" b="0" i="0" kern="1200" dirty="0" err="1">
                <a:solidFill>
                  <a:schemeClr val="tx1"/>
                </a:solidFill>
                <a:effectLst/>
                <a:latin typeface="+mn-lt"/>
                <a:ea typeface="+mn-ea"/>
                <a:cs typeface="+mn-cs"/>
              </a:rPr>
              <a:t>INCLUDEDPRICEData</a:t>
            </a:r>
            <a:r>
              <a:rPr lang="en-ZA" sz="1200" b="0" i="0" kern="1200" dirty="0">
                <a:solidFill>
                  <a:schemeClr val="tx1"/>
                </a:solidFill>
                <a:effectLst/>
                <a:latin typeface="+mn-lt"/>
                <a:ea typeface="+mn-ea"/>
                <a:cs typeface="+mn-cs"/>
              </a:rPr>
              <a:t> Ingestion5 GB per </a:t>
            </a:r>
            <a:r>
              <a:rPr lang="en-ZA" sz="1200" b="0" i="0" u="none" strike="noStrike" kern="1200" dirty="0">
                <a:solidFill>
                  <a:schemeClr val="tx1"/>
                </a:solidFill>
                <a:effectLst/>
                <a:latin typeface="+mn-lt"/>
                <a:ea typeface="+mn-ea"/>
                <a:cs typeface="+mn-cs"/>
                <a:hlinkClick r:id="rId3"/>
              </a:rPr>
              <a:t>billing account</a:t>
            </a:r>
            <a:r>
              <a:rPr lang="en-ZA" sz="1200" b="0" i="0" kern="1200" dirty="0">
                <a:solidFill>
                  <a:schemeClr val="tx1"/>
                </a:solidFill>
                <a:effectLst/>
                <a:latin typeface="+mn-lt"/>
                <a:ea typeface="+mn-ea"/>
                <a:cs typeface="+mn-cs"/>
              </a:rPr>
              <a:t> per month</a:t>
            </a:r>
            <a:r>
              <a:rPr lang="en-ZA" sz="1200" b="0" i="0" kern="1200" baseline="30000" dirty="0">
                <a:solidFill>
                  <a:schemeClr val="tx1"/>
                </a:solidFill>
                <a:effectLst/>
                <a:latin typeface="+mn-lt"/>
                <a:ea typeface="+mn-ea"/>
                <a:cs typeface="+mn-cs"/>
              </a:rPr>
              <a:t>3</a:t>
            </a:r>
            <a:r>
              <a:rPr lang="en-ZA" sz="1200" b="0" i="0" kern="1200" dirty="0">
                <a:solidFill>
                  <a:schemeClr val="tx1"/>
                </a:solidFill>
                <a:effectLst/>
                <a:latin typeface="+mn-lt"/>
                <a:ea typeface="+mn-ea"/>
                <a:cs typeface="+mn-cs"/>
              </a:rPr>
              <a:t>$2.76 per GB</a:t>
            </a:r>
            <a:r>
              <a:rPr lang="en-ZA" sz="1200" b="0" i="0" kern="1200" baseline="30000" dirty="0">
                <a:solidFill>
                  <a:schemeClr val="tx1"/>
                </a:solidFill>
                <a:effectLst/>
                <a:latin typeface="+mn-lt"/>
                <a:ea typeface="+mn-ea"/>
                <a:cs typeface="+mn-cs"/>
              </a:rPr>
              <a:t>3</a:t>
            </a:r>
            <a:r>
              <a:rPr lang="en-ZA" sz="1200" b="0" i="0" kern="1200" dirty="0">
                <a:solidFill>
                  <a:schemeClr val="tx1"/>
                </a:solidFill>
                <a:effectLst/>
                <a:latin typeface="+mn-lt"/>
                <a:ea typeface="+mn-ea"/>
                <a:cs typeface="+mn-cs"/>
              </a:rPr>
              <a:t>The first 5 GB of data ingested per organization to the Azure Monitor Log Analytics service every month is offered free.</a:t>
            </a:r>
          </a:p>
          <a:p>
            <a:r>
              <a:rPr lang="en-ZA" sz="1200" b="1" i="0" kern="1200" dirty="0">
                <a:solidFill>
                  <a:schemeClr val="tx1"/>
                </a:solidFill>
                <a:effectLst/>
                <a:latin typeface="+mn-lt"/>
                <a:ea typeface="+mn-ea"/>
                <a:cs typeface="+mn-cs"/>
              </a:rPr>
              <a:t>Data Retention</a:t>
            </a:r>
          </a:p>
          <a:p>
            <a:r>
              <a:rPr lang="en-ZA" sz="1200" b="0" i="0" kern="1200" dirty="0">
                <a:solidFill>
                  <a:schemeClr val="tx1"/>
                </a:solidFill>
                <a:effectLst/>
                <a:latin typeface="+mn-lt"/>
                <a:ea typeface="+mn-ea"/>
                <a:cs typeface="+mn-cs"/>
              </a:rPr>
              <a:t>Every GB of data ingested into your Azure Monitor Log Analytics workspace can be retained at no charge for up to first 31 days. Data retained beyond first 31 days will be charged per the data retention prices listed below.</a:t>
            </a:r>
          </a:p>
          <a:p>
            <a:r>
              <a:rPr lang="en-ZA" sz="1200" b="0" i="0" kern="1200" dirty="0" err="1">
                <a:solidFill>
                  <a:schemeClr val="tx1"/>
                </a:solidFill>
                <a:effectLst/>
                <a:latin typeface="+mn-lt"/>
                <a:ea typeface="+mn-ea"/>
                <a:cs typeface="+mn-cs"/>
              </a:rPr>
              <a:t>FEATUREFREE</a:t>
            </a:r>
            <a:r>
              <a:rPr lang="en-ZA" sz="1200" b="0" i="0" kern="1200" dirty="0">
                <a:solidFill>
                  <a:schemeClr val="tx1"/>
                </a:solidFill>
                <a:effectLst/>
                <a:latin typeface="+mn-lt"/>
                <a:ea typeface="+mn-ea"/>
                <a:cs typeface="+mn-cs"/>
              </a:rPr>
              <a:t> UNITS </a:t>
            </a:r>
            <a:r>
              <a:rPr lang="en-ZA" sz="1200" b="0" i="0" kern="1200" dirty="0" err="1">
                <a:solidFill>
                  <a:schemeClr val="tx1"/>
                </a:solidFill>
                <a:effectLst/>
                <a:latin typeface="+mn-lt"/>
                <a:ea typeface="+mn-ea"/>
                <a:cs typeface="+mn-cs"/>
              </a:rPr>
              <a:t>INCLUDEDPRICEData</a:t>
            </a:r>
            <a:r>
              <a:rPr lang="en-ZA" sz="1200" b="0" i="0" kern="1200" dirty="0">
                <a:solidFill>
                  <a:schemeClr val="tx1"/>
                </a:solidFill>
                <a:effectLst/>
                <a:latin typeface="+mn-lt"/>
                <a:ea typeface="+mn-ea"/>
                <a:cs typeface="+mn-cs"/>
              </a:rPr>
              <a:t> Retention31 days</a:t>
            </a:r>
            <a:r>
              <a:rPr lang="en-ZA" sz="1200" b="0" i="0" kern="1200" baseline="30000" dirty="0">
                <a:solidFill>
                  <a:schemeClr val="tx1"/>
                </a:solidFill>
                <a:effectLst/>
                <a:latin typeface="+mn-lt"/>
                <a:ea typeface="+mn-ea"/>
                <a:cs typeface="+mn-cs"/>
              </a:rPr>
              <a:t>4</a:t>
            </a:r>
            <a:r>
              <a:rPr lang="en-ZA" sz="1200" b="0" i="0" kern="1200" dirty="0">
                <a:solidFill>
                  <a:schemeClr val="tx1"/>
                </a:solidFill>
                <a:effectLst/>
                <a:latin typeface="+mn-lt"/>
                <a:ea typeface="+mn-ea"/>
                <a:cs typeface="+mn-cs"/>
              </a:rPr>
              <a:t>$0.12 per GB per month</a:t>
            </a:r>
            <a:r>
              <a:rPr lang="en-ZA" sz="1200" b="0" i="0" kern="1200" baseline="30000" dirty="0">
                <a:solidFill>
                  <a:schemeClr val="tx1"/>
                </a:solidFill>
                <a:effectLst/>
                <a:latin typeface="+mn-lt"/>
                <a:ea typeface="+mn-ea"/>
                <a:cs typeface="+mn-cs"/>
              </a:rPr>
              <a:t>4</a:t>
            </a:r>
            <a:r>
              <a:rPr lang="en-ZA" sz="1200" b="0" i="0" kern="1200" dirty="0">
                <a:solidFill>
                  <a:schemeClr val="tx1"/>
                </a:solidFill>
                <a:effectLst/>
                <a:latin typeface="+mn-lt"/>
                <a:ea typeface="+mn-ea"/>
                <a:cs typeface="+mn-cs"/>
              </a:rPr>
              <a:t>For Azure Sentinel enabled workspaces the data is retained for free for 90 days.</a:t>
            </a:r>
          </a:p>
          <a:p>
            <a:endParaRPr lang="en-Z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4A85F43-F807-4CAE-BA25-217851344E92}" type="slidenum">
              <a:rPr lang="en-ZA" smtClean="0"/>
              <a:t>16</a:t>
            </a:fld>
            <a:endParaRPr lang="en-ZA"/>
          </a:p>
        </p:txBody>
      </p:sp>
    </p:spTree>
    <p:extLst>
      <p:ext uri="{BB962C8B-B14F-4D97-AF65-F5344CB8AC3E}">
        <p14:creationId xmlns:p14="http://schemas.microsoft.com/office/powerpoint/2010/main" val="2898950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4A85F43-F807-4CAE-BA25-217851344E92}" type="slidenum">
              <a:rPr lang="en-ZA" smtClean="0"/>
              <a:t>17</a:t>
            </a:fld>
            <a:endParaRPr lang="en-ZA"/>
          </a:p>
        </p:txBody>
      </p:sp>
    </p:spTree>
    <p:extLst>
      <p:ext uri="{BB962C8B-B14F-4D97-AF65-F5344CB8AC3E}">
        <p14:creationId xmlns:p14="http://schemas.microsoft.com/office/powerpoint/2010/main" val="437546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 Continuous Monitoring pipeline across your apps and infrastructure throughout your </a:t>
            </a:r>
            <a:br>
              <a:rPr lang="en-ZA" dirty="0"/>
            </a:br>
            <a:r>
              <a:rPr lang="en-ZA" dirty="0"/>
              <a:t>DevOps and IT Ops processes can really help you reduce </a:t>
            </a:r>
            <a:r>
              <a:rPr lang="en-ZA" dirty="0" err="1"/>
              <a:t>MTTD</a:t>
            </a:r>
            <a:r>
              <a:rPr lang="en-ZA" dirty="0"/>
              <a:t> and </a:t>
            </a:r>
            <a:r>
              <a:rPr lang="en-ZA" dirty="0" err="1"/>
              <a:t>MTTR</a:t>
            </a:r>
            <a:r>
              <a:rPr lang="en-ZA" dirty="0"/>
              <a:t> while ensuring </a:t>
            </a:r>
            <a:br>
              <a:rPr lang="en-ZA" dirty="0"/>
            </a:br>
            <a:r>
              <a:rPr lang="en-ZA" dirty="0"/>
              <a:t>that you strive towards delivering the best solution for your customers</a:t>
            </a:r>
          </a:p>
          <a:p>
            <a:endParaRPr lang="en-ZA" dirty="0"/>
          </a:p>
          <a:p>
            <a:r>
              <a:rPr lang="en-ZA" dirty="0"/>
              <a:t>to assist you implementing some of these practices in further detail.</a:t>
            </a:r>
          </a:p>
          <a:p>
            <a:endParaRPr lang="en-ZA" dirty="0"/>
          </a:p>
          <a:p>
            <a:r>
              <a:rPr lang="en-ZA" sz="1200" b="1" i="0" kern="1200" dirty="0">
                <a:solidFill>
                  <a:schemeClr val="tx1"/>
                </a:solidFill>
                <a:effectLst/>
                <a:latin typeface="+mn-lt"/>
                <a:ea typeface="+mn-ea"/>
                <a:cs typeface="+mn-cs"/>
              </a:rPr>
              <a:t>Next steps</a:t>
            </a:r>
          </a:p>
          <a:p>
            <a:r>
              <a:rPr lang="en-ZA" sz="1200" b="0" i="0" kern="1200" dirty="0">
                <a:solidFill>
                  <a:schemeClr val="tx1"/>
                </a:solidFill>
                <a:effectLst/>
                <a:latin typeface="+mn-lt"/>
                <a:ea typeface="+mn-ea"/>
                <a:cs typeface="+mn-cs"/>
              </a:rPr>
              <a:t>Learn more about:</a:t>
            </a:r>
          </a:p>
          <a:p>
            <a:r>
              <a:rPr lang="en-ZA" sz="1200" b="0" i="0" u="none" strike="noStrike" kern="1200" dirty="0">
                <a:solidFill>
                  <a:schemeClr val="tx1"/>
                </a:solidFill>
                <a:effectLst/>
                <a:latin typeface="+mn-lt"/>
                <a:ea typeface="+mn-ea"/>
                <a:cs typeface="+mn-cs"/>
                <a:hlinkClick r:id="rId3"/>
              </a:rPr>
              <a:t>Metrics and logs</a:t>
            </a:r>
            <a:r>
              <a:rPr lang="en-ZA" sz="1200" b="0" i="0" kern="1200" dirty="0">
                <a:solidFill>
                  <a:schemeClr val="tx1"/>
                </a:solidFill>
                <a:effectLst/>
                <a:latin typeface="+mn-lt"/>
                <a:ea typeface="+mn-ea"/>
                <a:cs typeface="+mn-cs"/>
              </a:rPr>
              <a:t> for the data collected by Azure Monitor.</a:t>
            </a:r>
          </a:p>
          <a:p>
            <a:r>
              <a:rPr lang="en-ZA" sz="1200" b="0" i="0" u="none" strike="noStrike" kern="1200" dirty="0">
                <a:solidFill>
                  <a:schemeClr val="tx1"/>
                </a:solidFill>
                <a:effectLst/>
                <a:latin typeface="+mn-lt"/>
                <a:ea typeface="+mn-ea"/>
                <a:cs typeface="+mn-cs"/>
                <a:hlinkClick r:id="rId4"/>
              </a:rPr>
              <a:t>Data sources</a:t>
            </a:r>
            <a:r>
              <a:rPr lang="en-ZA" sz="1200" b="0" i="0" kern="1200" dirty="0">
                <a:solidFill>
                  <a:schemeClr val="tx1"/>
                </a:solidFill>
                <a:effectLst/>
                <a:latin typeface="+mn-lt"/>
                <a:ea typeface="+mn-ea"/>
                <a:cs typeface="+mn-cs"/>
              </a:rPr>
              <a:t> for how the different components of your application send telemetry.</a:t>
            </a:r>
          </a:p>
          <a:p>
            <a:r>
              <a:rPr lang="en-ZA" sz="1200" b="0" i="0" u="none" strike="noStrike" kern="1200" dirty="0">
                <a:solidFill>
                  <a:schemeClr val="tx1"/>
                </a:solidFill>
                <a:effectLst/>
                <a:latin typeface="+mn-lt"/>
                <a:ea typeface="+mn-ea"/>
                <a:cs typeface="+mn-cs"/>
                <a:hlinkClick r:id="rId5"/>
              </a:rPr>
              <a:t>Log queries</a:t>
            </a:r>
            <a:r>
              <a:rPr lang="en-ZA" sz="1200" b="0" i="0" kern="1200" dirty="0">
                <a:solidFill>
                  <a:schemeClr val="tx1"/>
                </a:solidFill>
                <a:effectLst/>
                <a:latin typeface="+mn-lt"/>
                <a:ea typeface="+mn-ea"/>
                <a:cs typeface="+mn-cs"/>
              </a:rPr>
              <a:t> for </a:t>
            </a:r>
            <a:r>
              <a:rPr lang="en-ZA" sz="1200" b="0" i="0" kern="1200" dirty="0" err="1">
                <a:solidFill>
                  <a:schemeClr val="tx1"/>
                </a:solidFill>
                <a:effectLst/>
                <a:latin typeface="+mn-lt"/>
                <a:ea typeface="+mn-ea"/>
                <a:cs typeface="+mn-cs"/>
              </a:rPr>
              <a:t>analyzing</a:t>
            </a:r>
            <a:r>
              <a:rPr lang="en-ZA" sz="1200" b="0" i="0" kern="1200" dirty="0">
                <a:solidFill>
                  <a:schemeClr val="tx1"/>
                </a:solidFill>
                <a:effectLst/>
                <a:latin typeface="+mn-lt"/>
                <a:ea typeface="+mn-ea"/>
                <a:cs typeface="+mn-cs"/>
              </a:rPr>
              <a:t> collected data.</a:t>
            </a:r>
          </a:p>
          <a:p>
            <a:r>
              <a:rPr lang="en-ZA" sz="1200" b="0" i="0" u="none" strike="noStrike" kern="1200" dirty="0">
                <a:solidFill>
                  <a:schemeClr val="tx1"/>
                </a:solidFill>
                <a:effectLst/>
                <a:latin typeface="+mn-lt"/>
                <a:ea typeface="+mn-ea"/>
                <a:cs typeface="+mn-cs"/>
                <a:hlinkClick r:id="rId6"/>
              </a:rPr>
              <a:t>Best practices</a:t>
            </a:r>
            <a:r>
              <a:rPr lang="en-ZA" sz="1200" b="0" i="0" kern="1200" dirty="0">
                <a:solidFill>
                  <a:schemeClr val="tx1"/>
                </a:solidFill>
                <a:effectLst/>
                <a:latin typeface="+mn-lt"/>
                <a:ea typeface="+mn-ea"/>
                <a:cs typeface="+mn-cs"/>
              </a:rPr>
              <a:t> for monitoring cloud applications and services.</a:t>
            </a:r>
          </a:p>
          <a:p>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18</a:t>
            </a:fld>
            <a:endParaRPr lang="en-ZA"/>
          </a:p>
        </p:txBody>
      </p:sp>
    </p:spTree>
    <p:extLst>
      <p:ext uri="{BB962C8B-B14F-4D97-AF65-F5344CB8AC3E}">
        <p14:creationId xmlns:p14="http://schemas.microsoft.com/office/powerpoint/2010/main" val="127750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i="0" kern="1200" dirty="0">
                <a:solidFill>
                  <a:schemeClr val="tx1"/>
                </a:solidFill>
                <a:effectLst/>
                <a:latin typeface="+mn-lt"/>
                <a:ea typeface="+mn-ea"/>
                <a:cs typeface="+mn-cs"/>
              </a:rPr>
              <a:t>Transform your business with modern monitoring</a:t>
            </a:r>
          </a:p>
          <a:p>
            <a:endParaRPr lang="en-ZA" sz="1200" b="1"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Collect, </a:t>
            </a:r>
            <a:r>
              <a:rPr lang="en-ZA" sz="1200" b="0" i="0" kern="1200" dirty="0" err="1">
                <a:solidFill>
                  <a:schemeClr val="tx1"/>
                </a:solidFill>
                <a:effectLst/>
                <a:latin typeface="+mn-lt"/>
                <a:ea typeface="+mn-ea"/>
                <a:cs typeface="+mn-cs"/>
              </a:rPr>
              <a:t>analyze</a:t>
            </a:r>
            <a:r>
              <a:rPr lang="en-ZA" sz="1200" b="0" i="0" kern="1200" dirty="0">
                <a:solidFill>
                  <a:schemeClr val="tx1"/>
                </a:solidFill>
                <a:effectLst/>
                <a:latin typeface="+mn-lt"/>
                <a:ea typeface="+mn-ea"/>
                <a:cs typeface="+mn-cs"/>
              </a:rPr>
              <a:t>, and act on telemetry data from your Azure and on-premises environments. </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Azure Monitor helps you maximize performance and availability of your applications and proactively identify problems in seconds.</a:t>
            </a:r>
          </a:p>
          <a:p>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3</a:t>
            </a:fld>
            <a:endParaRPr lang="en-ZA"/>
          </a:p>
        </p:txBody>
      </p:sp>
    </p:spTree>
    <p:extLst>
      <p:ext uri="{BB962C8B-B14F-4D97-AF65-F5344CB8AC3E}">
        <p14:creationId xmlns:p14="http://schemas.microsoft.com/office/powerpoint/2010/main" val="352243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4</a:t>
            </a:fld>
            <a:endParaRPr lang="en-ZA"/>
          </a:p>
        </p:txBody>
      </p:sp>
    </p:spTree>
    <p:extLst>
      <p:ext uri="{BB962C8B-B14F-4D97-AF65-F5344CB8AC3E}">
        <p14:creationId xmlns:p14="http://schemas.microsoft.com/office/powerpoint/2010/main" val="130382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5</a:t>
            </a:fld>
            <a:endParaRPr lang="en-ZA"/>
          </a:p>
        </p:txBody>
      </p:sp>
    </p:spTree>
    <p:extLst>
      <p:ext uri="{BB962C8B-B14F-4D97-AF65-F5344CB8AC3E}">
        <p14:creationId xmlns:p14="http://schemas.microsoft.com/office/powerpoint/2010/main" val="385908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6</a:t>
            </a:fld>
            <a:endParaRPr lang="en-ZA"/>
          </a:p>
        </p:txBody>
      </p:sp>
    </p:spTree>
    <p:extLst>
      <p:ext uri="{BB962C8B-B14F-4D97-AF65-F5344CB8AC3E}">
        <p14:creationId xmlns:p14="http://schemas.microsoft.com/office/powerpoint/2010/main" val="3598806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Can help you deliver software or solutions faster and more reliably to provide continuous value to your users/clients.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Continuous Monitoring (CM) is a new follow-up concept where you can incorporate monitoring across each phase of your DevOps and IT Ops cycles.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To ensures the health, performance, and reliability of your apps and infrastructure continuously as it flows through from developing, build, production and delivery phases unto your users &amp;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7</a:t>
            </a:fld>
            <a:endParaRPr lang="en-ZA"/>
          </a:p>
        </p:txBody>
      </p:sp>
    </p:spTree>
    <p:extLst>
      <p:ext uri="{BB962C8B-B14F-4D97-AF65-F5344CB8AC3E}">
        <p14:creationId xmlns:p14="http://schemas.microsoft.com/office/powerpoint/2010/main" val="35251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ZA" dirty="0"/>
              <a:t>The first step for full observability is to enable monitoring across all your web apps and services.</a:t>
            </a:r>
            <a:br>
              <a:rPr lang="en-ZA" dirty="0"/>
            </a:br>
            <a:endParaRPr lang="en-ZA"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ZA" dirty="0"/>
              <a:t>It is usually difficult to predict what components of your application stack might have an issue, so it is important</a:t>
            </a:r>
            <a:br>
              <a:rPr lang="en-ZA" dirty="0"/>
            </a:br>
            <a:r>
              <a:rPr lang="en-ZA" dirty="0"/>
              <a:t> to monitor </a:t>
            </a:r>
            <a:r>
              <a:rPr lang="en-ZA" i="1" dirty="0"/>
              <a:t>all</a:t>
            </a:r>
            <a:r>
              <a:rPr lang="en-ZA" dirty="0"/>
              <a:t> the relevant components.</a:t>
            </a:r>
            <a:br>
              <a:rPr lang="en-ZA" dirty="0"/>
            </a:br>
            <a:endParaRPr lang="en-ZA"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ZA" dirty="0"/>
              <a:t>A typical application on Azure today consists of monolithic apps deployed on </a:t>
            </a:r>
            <a:r>
              <a:rPr lang="en-ZA" dirty="0" err="1"/>
              <a:t>VMs</a:t>
            </a:r>
            <a:r>
              <a:rPr lang="en-ZA" dirty="0"/>
              <a:t>/App Services or microservices. </a:t>
            </a:r>
            <a:br>
              <a:rPr lang="en-ZA" dirty="0"/>
            </a:br>
            <a:r>
              <a:rPr lang="en-ZA" sz="1200" b="0" i="0" kern="1200" dirty="0">
                <a:solidFill>
                  <a:schemeClr val="tx1"/>
                </a:solidFill>
                <a:effectLst/>
                <a:latin typeface="+mn-lt"/>
                <a:ea typeface="+mn-ea"/>
                <a:cs typeface="+mn-cs"/>
              </a:rPr>
              <a:t>Many customers use </a:t>
            </a:r>
            <a:r>
              <a:rPr lang="en-ZA" sz="1200" b="0" i="0" u="sng" kern="1200" dirty="0">
                <a:solidFill>
                  <a:schemeClr val="tx1"/>
                </a:solidFill>
                <a:effectLst/>
                <a:latin typeface="+mn-lt"/>
                <a:ea typeface="+mn-ea"/>
                <a:cs typeface="+mn-cs"/>
                <a:hlinkClick r:id="rId3"/>
              </a:rPr>
              <a:t>resource groups</a:t>
            </a:r>
            <a:r>
              <a:rPr lang="en-ZA" sz="1200" b="0" i="0" kern="1200" dirty="0">
                <a:solidFill>
                  <a:schemeClr val="tx1"/>
                </a:solidFill>
                <a:effectLst/>
                <a:latin typeface="+mn-lt"/>
                <a:ea typeface="+mn-ea"/>
                <a:cs typeface="+mn-cs"/>
              </a:rPr>
              <a:t> to bucket all the resources that make up their applications, and if you use the same, </a:t>
            </a:r>
            <a:br>
              <a:rPr lang="en-ZA" sz="1200" b="0" i="0" kern="1200" dirty="0">
                <a:solidFill>
                  <a:schemeClr val="tx1"/>
                </a:solidFill>
                <a:effectLst/>
                <a:latin typeface="+mn-lt"/>
                <a:ea typeface="+mn-ea"/>
                <a:cs typeface="+mn-cs"/>
              </a:rPr>
            </a:br>
            <a:r>
              <a:rPr lang="en-ZA" sz="1200" b="0" i="0" u="sng" kern="1200" dirty="0">
                <a:solidFill>
                  <a:schemeClr val="tx1"/>
                </a:solidFill>
                <a:effectLst/>
                <a:latin typeface="+mn-lt"/>
                <a:ea typeface="+mn-ea"/>
                <a:cs typeface="+mn-cs"/>
                <a:hlinkClick r:id="rId4"/>
              </a:rPr>
              <a:t>Azure Monitor for resource groups</a:t>
            </a:r>
            <a:r>
              <a:rPr lang="en-ZA" sz="1200" b="0" i="0" kern="1200" dirty="0">
                <a:solidFill>
                  <a:schemeClr val="tx1"/>
                </a:solidFill>
                <a:effectLst/>
                <a:latin typeface="+mn-lt"/>
                <a:ea typeface="+mn-ea"/>
                <a:cs typeface="+mn-cs"/>
              </a:rPr>
              <a:t> provides a simple way to keep track of the health and performance of your entire full-stack </a:t>
            </a:r>
            <a:br>
              <a:rPr lang="en-ZA" sz="1200" b="0" i="0" kern="1200" dirty="0">
                <a:solidFill>
                  <a:schemeClr val="tx1"/>
                </a:solidFill>
                <a:effectLst/>
                <a:latin typeface="+mn-lt"/>
                <a:ea typeface="+mn-ea"/>
                <a:cs typeface="+mn-cs"/>
              </a:rPr>
            </a:br>
            <a:r>
              <a:rPr lang="en-ZA" sz="1200" b="0" i="0" kern="1200" dirty="0">
                <a:solidFill>
                  <a:schemeClr val="tx1"/>
                </a:solidFill>
                <a:effectLst/>
                <a:latin typeface="+mn-lt"/>
                <a:ea typeface="+mn-ea"/>
                <a:cs typeface="+mn-cs"/>
              </a:rPr>
              <a:t>application, while enabling you to drill down into respective components for any investigations or debugging.</a:t>
            </a:r>
            <a:br>
              <a:rPr lang="en-ZA" dirty="0"/>
            </a:br>
            <a:endParaRPr lang="en-ZA"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ZA" u="sng" dirty="0">
                <a:hlinkClick r:id="rId5"/>
              </a:rPr>
              <a:t>Azure Pipelines</a:t>
            </a:r>
            <a:r>
              <a:rPr lang="en-ZA" dirty="0"/>
              <a:t> is a great way to setup Continuous Deployment. </a:t>
            </a:r>
            <a:br>
              <a:rPr lang="en-ZA" dirty="0"/>
            </a:br>
            <a:r>
              <a:rPr lang="en-ZA" dirty="0"/>
              <a:t>One can automate the entire process from code commit to production if your CI/CD tests are successful. </a:t>
            </a:r>
            <a:br>
              <a:rPr lang="en-ZA" dirty="0"/>
            </a:br>
            <a:r>
              <a:rPr lang="en-ZA" dirty="0"/>
              <a:t>Integrating monitoring as part of your pre or post-deployment</a:t>
            </a:r>
            <a:br>
              <a:rPr lang="en-ZA" dirty="0"/>
            </a:br>
            <a:r>
              <a:rPr lang="en-ZA" sz="1200" b="1" i="0" kern="1200" dirty="0">
                <a:solidFill>
                  <a:schemeClr val="tx1"/>
                </a:solidFill>
                <a:effectLst/>
                <a:latin typeface="+mn-lt"/>
                <a:ea typeface="+mn-ea"/>
                <a:cs typeface="+mn-cs"/>
              </a:rPr>
              <a:t>Azure Pipelines</a:t>
            </a:r>
            <a:r>
              <a:rPr lang="en-ZA" sz="1200" b="0" i="0" kern="1200" dirty="0">
                <a:solidFill>
                  <a:schemeClr val="tx1"/>
                </a:solidFill>
                <a:effectLst/>
                <a:latin typeface="+mn-lt"/>
                <a:ea typeface="+mn-ea"/>
                <a:cs typeface="+mn-cs"/>
              </a:rPr>
              <a:t> is a cloud service that you can use to automatically build and test your code project and make it available to other users. ... </a:t>
            </a:r>
            <a:br>
              <a:rPr lang="en-ZA" sz="1200" b="0" i="0" kern="1200" dirty="0">
                <a:solidFill>
                  <a:schemeClr val="tx1"/>
                </a:solidFill>
                <a:effectLst/>
                <a:latin typeface="+mn-lt"/>
                <a:ea typeface="+mn-ea"/>
                <a:cs typeface="+mn-cs"/>
              </a:rPr>
            </a:br>
            <a:r>
              <a:rPr lang="en-ZA" sz="1200" b="1" i="0" kern="1200" dirty="0">
                <a:solidFill>
                  <a:schemeClr val="tx1"/>
                </a:solidFill>
                <a:effectLst/>
                <a:latin typeface="+mn-lt"/>
                <a:ea typeface="+mn-ea"/>
                <a:cs typeface="+mn-cs"/>
              </a:rPr>
              <a:t>Azure Pipelines</a:t>
            </a:r>
            <a:r>
              <a:rPr lang="en-ZA" sz="1200" b="0" i="0" kern="1200" dirty="0">
                <a:solidFill>
                  <a:schemeClr val="tx1"/>
                </a:solidFill>
                <a:effectLst/>
                <a:latin typeface="+mn-lt"/>
                <a:ea typeface="+mn-ea"/>
                <a:cs typeface="+mn-cs"/>
              </a:rPr>
              <a:t> combines continuous integration (CI) and continuous delivery (CD) to constantly and consistently test and build your code and ship it to any target</a:t>
            </a:r>
            <a:endParaRPr lang="en-ZA"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ZA" dirty="0"/>
          </a:p>
          <a:p>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8</a:t>
            </a:fld>
            <a:endParaRPr lang="en-ZA"/>
          </a:p>
        </p:txBody>
      </p:sp>
    </p:spTree>
    <p:extLst>
      <p:ext uri="{BB962C8B-B14F-4D97-AF65-F5344CB8AC3E}">
        <p14:creationId xmlns:p14="http://schemas.microsoft.com/office/powerpoint/2010/main" val="1171324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A" dirty="0"/>
              <a:t>Having a robust alerting pipeline is essential for any monitoring strategy and it is recommended to set up actionable </a:t>
            </a:r>
            <a:r>
              <a:rPr lang="en-ZA" u="sng" dirty="0">
                <a:hlinkClick r:id="rId3"/>
              </a:rPr>
              <a:t>alerts</a:t>
            </a:r>
            <a:r>
              <a:rPr lang="en-ZA" dirty="0"/>
              <a:t> for all predictable failure states.</a:t>
            </a:r>
            <a:br>
              <a:rPr lang="en-ZA" dirty="0"/>
            </a:br>
            <a:r>
              <a:rPr lang="en-ZA" dirty="0"/>
              <a:t> You could configure your alerts based on static or even </a:t>
            </a:r>
            <a:r>
              <a:rPr lang="en-ZA" u="sng" dirty="0">
                <a:hlinkClick r:id="rId4"/>
              </a:rPr>
              <a:t>dynamic thresholds</a:t>
            </a:r>
            <a:r>
              <a:rPr lang="en-ZA" dirty="0"/>
              <a:t> and setup actions on top of them. </a:t>
            </a:r>
            <a:br>
              <a:rPr lang="en-ZA" dirty="0"/>
            </a:br>
            <a:r>
              <a:rPr lang="en-ZA" dirty="0"/>
              <a:t>These </a:t>
            </a:r>
            <a:r>
              <a:rPr lang="en-ZA" u="sng" dirty="0">
                <a:hlinkClick r:id="rId5"/>
              </a:rPr>
              <a:t>actions</a:t>
            </a:r>
            <a:r>
              <a:rPr lang="en-ZA" dirty="0"/>
              <a:t> could be as simple as SMS, emails, push notifications or voice calls for simple notifications. You could even connect to your existing ITSM Tools</a:t>
            </a:r>
            <a:br>
              <a:rPr lang="en-ZA" dirty="0"/>
            </a:br>
            <a:endParaRPr lang="en-ZA"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ZA" dirty="0"/>
              <a:t>When I ask large groups of people in conference presentations, whether any of them already use the same monitoring solutions across dev and ops in their companies, </a:t>
            </a:r>
            <a:br>
              <a:rPr lang="en-ZA" dirty="0"/>
            </a:br>
            <a:r>
              <a:rPr lang="en-ZA" dirty="0"/>
              <a:t>the answer is overwhelmingly negative! For successful Continuous Monitoring and ensuring fast </a:t>
            </a:r>
            <a:r>
              <a:rPr lang="en-ZA" dirty="0" err="1"/>
              <a:t>MTTD</a:t>
            </a:r>
            <a:r>
              <a:rPr lang="en-ZA" dirty="0"/>
              <a:t> and </a:t>
            </a:r>
            <a:r>
              <a:rPr lang="en-ZA" dirty="0" err="1"/>
              <a:t>MTTR</a:t>
            </a:r>
            <a:br>
              <a:rPr lang="en-ZA" dirty="0"/>
            </a:br>
            <a:r>
              <a:rPr lang="en-ZA" sz="1200" b="0" i="0" kern="1200" dirty="0">
                <a:solidFill>
                  <a:schemeClr val="tx1"/>
                </a:solidFill>
                <a:effectLst/>
                <a:latin typeface="+mn-lt"/>
                <a:ea typeface="+mn-ea"/>
                <a:cs typeface="+mn-cs"/>
              </a:rPr>
              <a:t>Workbooks combine text, </a:t>
            </a:r>
            <a:r>
              <a:rPr lang="en-ZA" sz="1200" b="0" i="0" u="sng" kern="1200" dirty="0">
                <a:solidFill>
                  <a:schemeClr val="tx1"/>
                </a:solidFill>
                <a:effectLst/>
                <a:latin typeface="+mn-lt"/>
                <a:ea typeface="+mn-ea"/>
                <a:cs typeface="+mn-cs"/>
                <a:hlinkClick r:id="rId6"/>
              </a:rPr>
              <a:t>Analytics queries</a:t>
            </a:r>
            <a:r>
              <a:rPr lang="en-ZA" sz="1200" b="0" i="0" kern="1200" dirty="0">
                <a:solidFill>
                  <a:schemeClr val="tx1"/>
                </a:solidFill>
                <a:effectLst/>
                <a:latin typeface="+mn-lt"/>
                <a:ea typeface="+mn-ea"/>
                <a:cs typeface="+mn-cs"/>
              </a:rPr>
              <a:t>, Azure Metrics, and parameters into rich interactive reports. Workbooks are editable by any other team members who have access to the same Azure resources.</a:t>
            </a:r>
            <a:br>
              <a:rPr lang="en-ZA" dirty="0"/>
            </a:br>
            <a:endParaRPr lang="en-ZA"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ZA" dirty="0"/>
              <a:t>Building the right solution for your customers is never achieved in the first go and it is often an iterative process. Monitoring is one of the cornerstones of the popular </a:t>
            </a:r>
            <a:br>
              <a:rPr lang="en-ZA" dirty="0"/>
            </a:br>
            <a:r>
              <a:rPr lang="en-ZA" dirty="0"/>
              <a:t>“Build-Measure-Learn” philosophy which recommends continuously tracking your </a:t>
            </a:r>
            <a:r>
              <a:rPr lang="en-ZA" dirty="0" err="1"/>
              <a:t>KPIs</a:t>
            </a:r>
            <a:r>
              <a:rPr lang="en-ZA" dirty="0"/>
              <a:t> or user </a:t>
            </a:r>
            <a:r>
              <a:rPr lang="en-ZA" dirty="0" err="1"/>
              <a:t>behavior</a:t>
            </a:r>
            <a:r>
              <a:rPr lang="en-ZA" dirty="0"/>
              <a:t> metrics and striving to optimize them through planning iterations. </a:t>
            </a:r>
            <a:br>
              <a:rPr lang="en-ZA" dirty="0"/>
            </a:br>
            <a:r>
              <a:rPr lang="en-ZA" dirty="0"/>
              <a:t>With Azure Monitor, you can collect all the relevant custom events, metrics, or logs relevant to your business and it is extremely simple to add a new data point in the next deployment if something seems missing.</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ZA" dirty="0"/>
          </a:p>
          <a:p>
            <a:pPr marL="228600" indent="-228600">
              <a:buAutoNum type="arabicParenR"/>
            </a:pPr>
            <a:endParaRPr lang="en-ZA" dirty="0"/>
          </a:p>
          <a:p>
            <a:pPr marL="228600" indent="-228600">
              <a:buFont typeface="+mj-lt"/>
              <a:buAutoNum type="arabicPeriod"/>
            </a:pPr>
            <a:endParaRPr lang="en-ZA" dirty="0"/>
          </a:p>
          <a:p>
            <a:pPr marL="0" indent="0">
              <a:buFont typeface="+mj-lt"/>
              <a:buNone/>
            </a:pPr>
            <a:br>
              <a:rPr lang="en-ZA" dirty="0"/>
            </a:br>
            <a:endParaRPr lang="en-ZA" dirty="0"/>
          </a:p>
          <a:p>
            <a:endParaRPr lang="en-ZA" dirty="0"/>
          </a:p>
          <a:p>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9</a:t>
            </a:fld>
            <a:endParaRPr lang="en-ZA"/>
          </a:p>
        </p:txBody>
      </p:sp>
    </p:spTree>
    <p:extLst>
      <p:ext uri="{BB962C8B-B14F-4D97-AF65-F5344CB8AC3E}">
        <p14:creationId xmlns:p14="http://schemas.microsoft.com/office/powerpoint/2010/main" val="938714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a:solidFill>
                  <a:schemeClr val="tx1"/>
                </a:solidFill>
                <a:effectLst/>
                <a:latin typeface="+mn-lt"/>
                <a:ea typeface="+mn-ea"/>
                <a:cs typeface="+mn-cs"/>
              </a:rPr>
              <a:t>At the center of the diagram are the data stores for metrics and logs, which are the two fundamental types of data use by Azure Monitor. </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On the left are the </a:t>
            </a:r>
            <a:r>
              <a:rPr lang="en-ZA" sz="1200" b="0" i="0" u="sng" kern="1200" dirty="0">
                <a:solidFill>
                  <a:schemeClr val="tx1"/>
                </a:solidFill>
                <a:effectLst/>
                <a:latin typeface="+mn-lt"/>
                <a:ea typeface="+mn-ea"/>
                <a:cs typeface="+mn-cs"/>
                <a:hlinkClick r:id="rId3"/>
              </a:rPr>
              <a:t>sources of monitoring data</a:t>
            </a:r>
            <a:r>
              <a:rPr lang="en-ZA" sz="1200" b="0" i="0" kern="1200" dirty="0">
                <a:solidFill>
                  <a:schemeClr val="tx1"/>
                </a:solidFill>
                <a:effectLst/>
                <a:latin typeface="+mn-lt"/>
                <a:ea typeface="+mn-ea"/>
                <a:cs typeface="+mn-cs"/>
              </a:rPr>
              <a:t> that populate these </a:t>
            </a:r>
            <a:r>
              <a:rPr lang="en-ZA" sz="1200" b="0" i="0" u="sng" kern="1200" dirty="0">
                <a:solidFill>
                  <a:schemeClr val="tx1"/>
                </a:solidFill>
                <a:effectLst/>
                <a:latin typeface="+mn-lt"/>
                <a:ea typeface="+mn-ea"/>
                <a:cs typeface="+mn-cs"/>
                <a:hlinkClick r:id="rId4"/>
              </a:rPr>
              <a:t>data stores</a:t>
            </a:r>
            <a:r>
              <a:rPr lang="en-ZA" sz="1200" b="0" i="0" kern="1200" dirty="0">
                <a:solidFill>
                  <a:schemeClr val="tx1"/>
                </a:solidFill>
                <a:effectLst/>
                <a:latin typeface="+mn-lt"/>
                <a:ea typeface="+mn-ea"/>
                <a:cs typeface="+mn-cs"/>
              </a:rPr>
              <a:t>. </a:t>
            </a:r>
          </a:p>
          <a:p>
            <a:endParaRPr lang="en-ZA" sz="1200" b="0" i="0" kern="1200" dirty="0">
              <a:solidFill>
                <a:schemeClr val="tx1"/>
              </a:solidFill>
              <a:effectLst/>
              <a:latin typeface="+mn-lt"/>
              <a:ea typeface="+mn-ea"/>
              <a:cs typeface="+mn-cs"/>
            </a:endParaRPr>
          </a:p>
          <a:p>
            <a:r>
              <a:rPr lang="en-ZA" sz="1200" b="0" i="0" kern="1200" dirty="0">
                <a:solidFill>
                  <a:schemeClr val="tx1"/>
                </a:solidFill>
                <a:effectLst/>
                <a:latin typeface="+mn-lt"/>
                <a:ea typeface="+mn-ea"/>
                <a:cs typeface="+mn-cs"/>
              </a:rPr>
              <a:t>On the right are the different functions that Azure Monitor performs with this collected data such as analysis, alerting, and streaming to external systems.</a:t>
            </a:r>
            <a:endParaRPr lang="en-ZA" dirty="0"/>
          </a:p>
        </p:txBody>
      </p:sp>
      <p:sp>
        <p:nvSpPr>
          <p:cNvPr id="4" name="Slide Number Placeholder 3"/>
          <p:cNvSpPr>
            <a:spLocks noGrp="1"/>
          </p:cNvSpPr>
          <p:nvPr>
            <p:ph type="sldNum" sz="quarter" idx="5"/>
          </p:nvPr>
        </p:nvSpPr>
        <p:spPr/>
        <p:txBody>
          <a:bodyPr/>
          <a:lstStyle/>
          <a:p>
            <a:fld id="{A4A85F43-F807-4CAE-BA25-217851344E92}" type="slidenum">
              <a:rPr lang="en-ZA" smtClean="0"/>
              <a:t>10</a:t>
            </a:fld>
            <a:endParaRPr lang="en-ZA"/>
          </a:p>
        </p:txBody>
      </p:sp>
    </p:spTree>
    <p:extLst>
      <p:ext uri="{BB962C8B-B14F-4D97-AF65-F5344CB8AC3E}">
        <p14:creationId xmlns:p14="http://schemas.microsoft.com/office/powerpoint/2010/main" val="1902578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7B52-55BE-5D40-8AEB-ACA26419E07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5A84602-74F8-F545-9107-F2A9A05EA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D29C494-1404-CD41-9A30-A22BD89BE92F}"/>
              </a:ext>
            </a:extLst>
          </p:cNvPr>
          <p:cNvSpPr>
            <a:spLocks noGrp="1"/>
          </p:cNvSpPr>
          <p:nvPr>
            <p:ph type="dt" sz="half" idx="10"/>
          </p:nvPr>
        </p:nvSpPr>
        <p:spPr/>
        <p:txBody>
          <a:bodyPr/>
          <a:lstStyle/>
          <a:p>
            <a:fld id="{766927D6-957D-304E-8ACA-BA097D129572}" type="datetimeFigureOut">
              <a:rPr lang="en-US" smtClean="0"/>
              <a:t>2/14/2020</a:t>
            </a:fld>
            <a:endParaRPr lang="en-US"/>
          </a:p>
        </p:txBody>
      </p:sp>
      <p:sp>
        <p:nvSpPr>
          <p:cNvPr id="5" name="Footer Placeholder 4">
            <a:extLst>
              <a:ext uri="{FF2B5EF4-FFF2-40B4-BE49-F238E27FC236}">
                <a16:creationId xmlns:a16="http://schemas.microsoft.com/office/drawing/2014/main" id="{8C25BD20-BC73-9343-BD8C-E160BFEFA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B82F1-59BA-E747-B271-78274D252B26}"/>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10004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E7BD-841B-2741-8156-20F597196DC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E20A169-34E1-4447-8292-5F0D2CCB99C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857510-2BC6-AE43-9009-DD8541CF8191}"/>
              </a:ext>
            </a:extLst>
          </p:cNvPr>
          <p:cNvSpPr>
            <a:spLocks noGrp="1"/>
          </p:cNvSpPr>
          <p:nvPr>
            <p:ph type="dt" sz="half" idx="10"/>
          </p:nvPr>
        </p:nvSpPr>
        <p:spPr/>
        <p:txBody>
          <a:bodyPr/>
          <a:lstStyle/>
          <a:p>
            <a:fld id="{766927D6-957D-304E-8ACA-BA097D129572}" type="datetimeFigureOut">
              <a:rPr lang="en-US" smtClean="0"/>
              <a:t>2/14/2020</a:t>
            </a:fld>
            <a:endParaRPr lang="en-US"/>
          </a:p>
        </p:txBody>
      </p:sp>
      <p:sp>
        <p:nvSpPr>
          <p:cNvPr id="5" name="Footer Placeholder 4">
            <a:extLst>
              <a:ext uri="{FF2B5EF4-FFF2-40B4-BE49-F238E27FC236}">
                <a16:creationId xmlns:a16="http://schemas.microsoft.com/office/drawing/2014/main" id="{1636035D-B961-E74B-94F4-5B0C97A98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C6B53-3FD9-DF49-A23C-DE7D7B0F2076}"/>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64880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26DCF-6A2E-C84F-88CE-7DD4682BB6C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AAB4F9C-BF1B-6F48-9D49-B794C1016AC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4C247F-E444-194A-B36B-76FF9E4C16C7}"/>
              </a:ext>
            </a:extLst>
          </p:cNvPr>
          <p:cNvSpPr>
            <a:spLocks noGrp="1"/>
          </p:cNvSpPr>
          <p:nvPr>
            <p:ph type="dt" sz="half" idx="10"/>
          </p:nvPr>
        </p:nvSpPr>
        <p:spPr/>
        <p:txBody>
          <a:bodyPr/>
          <a:lstStyle/>
          <a:p>
            <a:fld id="{766927D6-957D-304E-8ACA-BA097D129572}" type="datetimeFigureOut">
              <a:rPr lang="en-US" smtClean="0"/>
              <a:t>2/14/2020</a:t>
            </a:fld>
            <a:endParaRPr lang="en-US"/>
          </a:p>
        </p:txBody>
      </p:sp>
      <p:sp>
        <p:nvSpPr>
          <p:cNvPr id="5" name="Footer Placeholder 4">
            <a:extLst>
              <a:ext uri="{FF2B5EF4-FFF2-40B4-BE49-F238E27FC236}">
                <a16:creationId xmlns:a16="http://schemas.microsoft.com/office/drawing/2014/main" id="{5D3326F9-E1BF-C244-A8BF-3B911D0C0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34AC2-CCC3-024B-94A9-D3937FC2B665}"/>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82758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59E5-C07C-4046-9758-90D9A680387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20F6EA1-46EE-3149-A35E-981C7F5F025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5EFF03-BA07-264E-BB42-EEE1B06B6EB5}"/>
              </a:ext>
            </a:extLst>
          </p:cNvPr>
          <p:cNvSpPr>
            <a:spLocks noGrp="1"/>
          </p:cNvSpPr>
          <p:nvPr>
            <p:ph type="dt" sz="half" idx="10"/>
          </p:nvPr>
        </p:nvSpPr>
        <p:spPr/>
        <p:txBody>
          <a:bodyPr/>
          <a:lstStyle/>
          <a:p>
            <a:fld id="{766927D6-957D-304E-8ACA-BA097D129572}" type="datetimeFigureOut">
              <a:rPr lang="en-US" smtClean="0"/>
              <a:t>2/14/2020</a:t>
            </a:fld>
            <a:endParaRPr lang="en-US"/>
          </a:p>
        </p:txBody>
      </p:sp>
      <p:sp>
        <p:nvSpPr>
          <p:cNvPr id="5" name="Footer Placeholder 4">
            <a:extLst>
              <a:ext uri="{FF2B5EF4-FFF2-40B4-BE49-F238E27FC236}">
                <a16:creationId xmlns:a16="http://schemas.microsoft.com/office/drawing/2014/main" id="{40491219-2833-3642-BE14-11BA60B3D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44730-CA39-1B4A-9C05-E8F11F8A5036}"/>
              </a:ext>
            </a:extLst>
          </p:cNvPr>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27C30D23-9DE3-654E-BF48-AA557A43381A}"/>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138384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C142-0020-BD44-ACFE-9A7BEB5DFFB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CD9EB72-039A-9747-A5FA-6A6BD3A2F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F3F9248-C097-E848-9C30-B2BB6CAD3C57}"/>
              </a:ext>
            </a:extLst>
          </p:cNvPr>
          <p:cNvSpPr>
            <a:spLocks noGrp="1"/>
          </p:cNvSpPr>
          <p:nvPr>
            <p:ph type="dt" sz="half" idx="10"/>
          </p:nvPr>
        </p:nvSpPr>
        <p:spPr/>
        <p:txBody>
          <a:bodyPr/>
          <a:lstStyle/>
          <a:p>
            <a:fld id="{766927D6-957D-304E-8ACA-BA097D129572}" type="datetimeFigureOut">
              <a:rPr lang="en-US" smtClean="0"/>
              <a:t>2/14/2020</a:t>
            </a:fld>
            <a:endParaRPr lang="en-US"/>
          </a:p>
        </p:txBody>
      </p:sp>
      <p:sp>
        <p:nvSpPr>
          <p:cNvPr id="5" name="Footer Placeholder 4">
            <a:extLst>
              <a:ext uri="{FF2B5EF4-FFF2-40B4-BE49-F238E27FC236}">
                <a16:creationId xmlns:a16="http://schemas.microsoft.com/office/drawing/2014/main" id="{6BA4997B-51D6-6F4E-88AA-82514977F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33E71-8F39-C740-B4A8-C03B38CC0BFA}"/>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69469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46CD-783C-E446-A654-5A97D52E5C3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B311D7-FB26-3447-89AA-C3A970F995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99C9821-F53E-3D43-95C2-7DA259B8E99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D39553A-38DC-2849-9767-A79354E5F7A9}"/>
              </a:ext>
            </a:extLst>
          </p:cNvPr>
          <p:cNvSpPr>
            <a:spLocks noGrp="1"/>
          </p:cNvSpPr>
          <p:nvPr>
            <p:ph type="dt" sz="half" idx="10"/>
          </p:nvPr>
        </p:nvSpPr>
        <p:spPr/>
        <p:txBody>
          <a:bodyPr/>
          <a:lstStyle/>
          <a:p>
            <a:fld id="{766927D6-957D-304E-8ACA-BA097D129572}" type="datetimeFigureOut">
              <a:rPr lang="en-US" smtClean="0"/>
              <a:t>2/14/2020</a:t>
            </a:fld>
            <a:endParaRPr lang="en-US"/>
          </a:p>
        </p:txBody>
      </p:sp>
      <p:sp>
        <p:nvSpPr>
          <p:cNvPr id="6" name="Footer Placeholder 5">
            <a:extLst>
              <a:ext uri="{FF2B5EF4-FFF2-40B4-BE49-F238E27FC236}">
                <a16:creationId xmlns:a16="http://schemas.microsoft.com/office/drawing/2014/main" id="{E0DD1614-9637-4C4A-AAAD-EE2CB1E13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D2C81-C0BD-C340-9281-0E6DE6F3D255}"/>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51444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897D-F55E-D545-AF06-17BFDCC76F1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A87DBF6-EF12-0146-A518-DAA88767C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0DE060-D9DC-AC41-BD50-79B0234B19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73D2A22-D6C1-2B4D-8913-A9183A5C5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F1B4B8-382C-B348-A6A8-EEF630DB4BC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5A1B989-8141-2B4E-B17C-EC9933EE07BF}"/>
              </a:ext>
            </a:extLst>
          </p:cNvPr>
          <p:cNvSpPr>
            <a:spLocks noGrp="1"/>
          </p:cNvSpPr>
          <p:nvPr>
            <p:ph type="dt" sz="half" idx="10"/>
          </p:nvPr>
        </p:nvSpPr>
        <p:spPr/>
        <p:txBody>
          <a:bodyPr/>
          <a:lstStyle/>
          <a:p>
            <a:fld id="{766927D6-957D-304E-8ACA-BA097D129572}" type="datetimeFigureOut">
              <a:rPr lang="en-US" smtClean="0"/>
              <a:t>2/14/2020</a:t>
            </a:fld>
            <a:endParaRPr lang="en-US"/>
          </a:p>
        </p:txBody>
      </p:sp>
      <p:sp>
        <p:nvSpPr>
          <p:cNvPr id="8" name="Footer Placeholder 7">
            <a:extLst>
              <a:ext uri="{FF2B5EF4-FFF2-40B4-BE49-F238E27FC236}">
                <a16:creationId xmlns:a16="http://schemas.microsoft.com/office/drawing/2014/main" id="{44321111-8CBB-8D44-AC98-AB93F2AA5B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6B2836-4AE2-F841-B3E2-BFBEC8C22549}"/>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79631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2C32-9102-3C49-BEF5-404D391F865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248ACE9-B21C-F747-95AF-78DFB0FB8313}"/>
              </a:ext>
            </a:extLst>
          </p:cNvPr>
          <p:cNvSpPr>
            <a:spLocks noGrp="1"/>
          </p:cNvSpPr>
          <p:nvPr>
            <p:ph type="dt" sz="half" idx="10"/>
          </p:nvPr>
        </p:nvSpPr>
        <p:spPr/>
        <p:txBody>
          <a:bodyPr/>
          <a:lstStyle/>
          <a:p>
            <a:fld id="{766927D6-957D-304E-8ACA-BA097D129572}" type="datetimeFigureOut">
              <a:rPr lang="en-US" smtClean="0"/>
              <a:t>2/14/2020</a:t>
            </a:fld>
            <a:endParaRPr lang="en-US"/>
          </a:p>
        </p:txBody>
      </p:sp>
      <p:sp>
        <p:nvSpPr>
          <p:cNvPr id="4" name="Footer Placeholder 3">
            <a:extLst>
              <a:ext uri="{FF2B5EF4-FFF2-40B4-BE49-F238E27FC236}">
                <a16:creationId xmlns:a16="http://schemas.microsoft.com/office/drawing/2014/main" id="{9EC09D8C-56E2-1B40-ABE7-25F97CFD98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19F767-330C-DF4A-8B35-9876C1FB7E32}"/>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86882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8E849-2F2B-AD42-8792-66D97CD423D8}"/>
              </a:ext>
            </a:extLst>
          </p:cNvPr>
          <p:cNvSpPr>
            <a:spLocks noGrp="1"/>
          </p:cNvSpPr>
          <p:nvPr>
            <p:ph type="dt" sz="half" idx="10"/>
          </p:nvPr>
        </p:nvSpPr>
        <p:spPr/>
        <p:txBody>
          <a:bodyPr/>
          <a:lstStyle/>
          <a:p>
            <a:fld id="{766927D6-957D-304E-8ACA-BA097D129572}" type="datetimeFigureOut">
              <a:rPr lang="en-US" smtClean="0"/>
              <a:t>2/14/2020</a:t>
            </a:fld>
            <a:endParaRPr lang="en-US"/>
          </a:p>
        </p:txBody>
      </p:sp>
      <p:sp>
        <p:nvSpPr>
          <p:cNvPr id="3" name="Footer Placeholder 2">
            <a:extLst>
              <a:ext uri="{FF2B5EF4-FFF2-40B4-BE49-F238E27FC236}">
                <a16:creationId xmlns:a16="http://schemas.microsoft.com/office/drawing/2014/main" id="{53832D7A-6111-F74F-8CB6-BCE469A4AA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D99B27-1F36-8B4D-AA0F-7D733362D577}"/>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08763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E96B-37CE-FD44-A683-5D22241263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4936213-2CA2-3446-B210-47F125FBE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B5CF1BD-BF83-674D-9885-22FDCC5A7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C527FB-5D2A-A546-AF67-C628441A5718}"/>
              </a:ext>
            </a:extLst>
          </p:cNvPr>
          <p:cNvSpPr>
            <a:spLocks noGrp="1"/>
          </p:cNvSpPr>
          <p:nvPr>
            <p:ph type="dt" sz="half" idx="10"/>
          </p:nvPr>
        </p:nvSpPr>
        <p:spPr/>
        <p:txBody>
          <a:bodyPr/>
          <a:lstStyle/>
          <a:p>
            <a:fld id="{766927D6-957D-304E-8ACA-BA097D129572}" type="datetimeFigureOut">
              <a:rPr lang="en-US" smtClean="0"/>
              <a:t>2/14/2020</a:t>
            </a:fld>
            <a:endParaRPr lang="en-US"/>
          </a:p>
        </p:txBody>
      </p:sp>
      <p:sp>
        <p:nvSpPr>
          <p:cNvPr id="6" name="Footer Placeholder 5">
            <a:extLst>
              <a:ext uri="{FF2B5EF4-FFF2-40B4-BE49-F238E27FC236}">
                <a16:creationId xmlns:a16="http://schemas.microsoft.com/office/drawing/2014/main" id="{E324643E-A438-E14E-9E9B-C925183EC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11742-C9AE-1840-8F62-6EE3DC991FFE}"/>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81693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C7C7-528A-774D-8035-2C32DA60BF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48F5B5B-8ECF-4F4A-9DE8-CA9032FD7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90594E-0A32-8A46-981D-55FA4F214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41E011-6DB1-2F4C-9318-7BC034F264F8}"/>
              </a:ext>
            </a:extLst>
          </p:cNvPr>
          <p:cNvSpPr>
            <a:spLocks noGrp="1"/>
          </p:cNvSpPr>
          <p:nvPr>
            <p:ph type="dt" sz="half" idx="10"/>
          </p:nvPr>
        </p:nvSpPr>
        <p:spPr/>
        <p:txBody>
          <a:bodyPr/>
          <a:lstStyle/>
          <a:p>
            <a:fld id="{766927D6-957D-304E-8ACA-BA097D129572}" type="datetimeFigureOut">
              <a:rPr lang="en-US" smtClean="0"/>
              <a:t>2/14/2020</a:t>
            </a:fld>
            <a:endParaRPr lang="en-US"/>
          </a:p>
        </p:txBody>
      </p:sp>
      <p:sp>
        <p:nvSpPr>
          <p:cNvPr id="6" name="Footer Placeholder 5">
            <a:extLst>
              <a:ext uri="{FF2B5EF4-FFF2-40B4-BE49-F238E27FC236}">
                <a16:creationId xmlns:a16="http://schemas.microsoft.com/office/drawing/2014/main" id="{96CE3516-9221-8F49-9F4D-82B68B081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86C30-456D-0048-B930-99D4A4E7ECE9}"/>
              </a:ext>
            </a:extLst>
          </p:cNvPr>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655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3FBE0A-E06F-6646-B029-91B5EAF70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559FAA-CECC-D24C-86C7-BC0406035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04AEE6-A33A-3C48-BBAA-84DDAE2D5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2/14/2020</a:t>
            </a:fld>
            <a:endParaRPr lang="en-US"/>
          </a:p>
        </p:txBody>
      </p:sp>
      <p:sp>
        <p:nvSpPr>
          <p:cNvPr id="5" name="Footer Placeholder 4">
            <a:extLst>
              <a:ext uri="{FF2B5EF4-FFF2-40B4-BE49-F238E27FC236}">
                <a16:creationId xmlns:a16="http://schemas.microsoft.com/office/drawing/2014/main" id="{8858E285-A6F2-9F4E-9526-7C8DF8984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69D79F-7881-BF4A-9FBD-E0D8E9BD5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spTree>
    <p:extLst>
      <p:ext uri="{BB962C8B-B14F-4D97-AF65-F5344CB8AC3E}">
        <p14:creationId xmlns:p14="http://schemas.microsoft.com/office/powerpoint/2010/main" val="82159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pricing/details/monito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pricing/details/monito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azure/architecture/best-practices/monitoring" TargetMode="External"/><Relationship Id="rId3" Type="http://schemas.openxmlformats.org/officeDocument/2006/relationships/hyperlink" Target="https://aka.ms/MonitoringDocs" TargetMode="External"/><Relationship Id="rId7" Type="http://schemas.openxmlformats.org/officeDocument/2006/relationships/hyperlink" Target="https://docs.microsoft.com/en-us/azure/azure-monitor/log-query/log-query-overview"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microsoft.com/en-us/azure/azure-monitor/platform/data-sources" TargetMode="External"/><Relationship Id="rId5" Type="http://schemas.openxmlformats.org/officeDocument/2006/relationships/hyperlink" Target="https://docs.microsoft.com/en-us/azure/azure-monitor/platform/data-platform" TargetMode="External"/><Relationship Id="rId4" Type="http://schemas.openxmlformats.org/officeDocument/2006/relationships/hyperlink" Target="https://aka.ms/AzMonOverview"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FF02ACB7-ADB0-0243-A286-FCCF169895FB}"/>
              </a:ext>
            </a:extLst>
          </p:cNvPr>
          <p:cNvPicPr>
            <a:picLocks noChangeAspect="1"/>
          </p:cNvPicPr>
          <p:nvPr/>
        </p:nvPicPr>
        <p:blipFill>
          <a:blip r:embed="rId2"/>
          <a:stretch>
            <a:fillRect/>
          </a:stretch>
        </p:blipFill>
        <p:spPr>
          <a:xfrm>
            <a:off x="4762" y="0"/>
            <a:ext cx="12182475" cy="6858000"/>
          </a:xfrm>
          <a:prstGeom prst="rect">
            <a:avLst/>
          </a:prstGeom>
        </p:spPr>
      </p:pic>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428999"/>
            <a:ext cx="9144000" cy="926663"/>
          </a:xfrm>
        </p:spPr>
        <p:txBody>
          <a:bodyPr/>
          <a:lstStyle/>
          <a:p>
            <a:r>
              <a:rPr lang="en-US" dirty="0"/>
              <a:t>Solutions Available on Azure</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4428067"/>
            <a:ext cx="9144000" cy="1964850"/>
          </a:xfrm>
        </p:spPr>
        <p:txBody>
          <a:bodyPr/>
          <a:lstStyle/>
          <a:p>
            <a:r>
              <a:rPr lang="en-US" sz="4000" dirty="0"/>
              <a:t>Monitoring &amp; Reporting</a:t>
            </a:r>
          </a:p>
          <a:p>
            <a:endParaRPr lang="en-US" dirty="0"/>
          </a:p>
          <a:p>
            <a:r>
              <a:rPr lang="en-US" dirty="0"/>
              <a:t>Thomas Van Niekerk</a:t>
            </a:r>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3"/>
          <a:stretch>
            <a:fillRect/>
          </a:stretch>
        </p:blipFill>
        <p:spPr>
          <a:xfrm>
            <a:off x="0" y="-473211"/>
            <a:ext cx="12192000" cy="4119563"/>
          </a:xfrm>
          <a:prstGeom prst="rect">
            <a:avLst/>
          </a:prstGeom>
        </p:spPr>
      </p:pic>
    </p:spTree>
    <p:extLst>
      <p:ext uri="{BB962C8B-B14F-4D97-AF65-F5344CB8AC3E}">
        <p14:creationId xmlns:p14="http://schemas.microsoft.com/office/powerpoint/2010/main" val="177097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0D9F-AC19-4398-ADF5-695F8C024AE5}"/>
              </a:ext>
            </a:extLst>
          </p:cNvPr>
          <p:cNvSpPr>
            <a:spLocks noGrp="1"/>
          </p:cNvSpPr>
          <p:nvPr>
            <p:ph type="title"/>
          </p:nvPr>
        </p:nvSpPr>
        <p:spPr>
          <a:xfrm>
            <a:off x="838200" y="185057"/>
            <a:ext cx="10515600" cy="985837"/>
          </a:xfrm>
        </p:spPr>
        <p:txBody>
          <a:bodyPr/>
          <a:lstStyle/>
          <a:p>
            <a:r>
              <a:rPr lang="en-ZA" dirty="0"/>
              <a:t>High-level view of Azure Monitor</a:t>
            </a:r>
            <a:endParaRPr lang="en-ZA" dirty="0">
              <a:latin typeface="Segoe UI" panose="020B0502040204020203" pitchFamily="34" charset="0"/>
              <a:cs typeface="Segoe UI" panose="020B0502040204020203" pitchFamily="34" charset="0"/>
            </a:endParaRPr>
          </a:p>
        </p:txBody>
      </p:sp>
      <p:pic>
        <p:nvPicPr>
          <p:cNvPr id="3074" name="Picture 2" descr="Azure Monitor overview">
            <a:extLst>
              <a:ext uri="{FF2B5EF4-FFF2-40B4-BE49-F238E27FC236}">
                <a16:creationId xmlns:a16="http://schemas.microsoft.com/office/drawing/2014/main" id="{41E5FC75-3823-468A-A81F-3B8F0BE4D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10276114" cy="5304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67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0D9F-AC19-4398-ADF5-695F8C024AE5}"/>
              </a:ext>
            </a:extLst>
          </p:cNvPr>
          <p:cNvSpPr>
            <a:spLocks noGrp="1"/>
          </p:cNvSpPr>
          <p:nvPr>
            <p:ph type="title"/>
          </p:nvPr>
        </p:nvSpPr>
        <p:spPr>
          <a:xfrm>
            <a:off x="838200" y="365125"/>
            <a:ext cx="10515600" cy="766989"/>
          </a:xfrm>
        </p:spPr>
        <p:txBody>
          <a:bodyPr/>
          <a:lstStyle/>
          <a:p>
            <a:r>
              <a:rPr lang="en-ZA" dirty="0"/>
              <a:t>Monitoring data platform</a:t>
            </a:r>
          </a:p>
        </p:txBody>
      </p:sp>
      <p:pic>
        <p:nvPicPr>
          <p:cNvPr id="6146" name="Picture 2" descr="Metrics">
            <a:extLst>
              <a:ext uri="{FF2B5EF4-FFF2-40B4-BE49-F238E27FC236}">
                <a16:creationId xmlns:a16="http://schemas.microsoft.com/office/drawing/2014/main" id="{48A88183-6ADE-4808-B7B9-23DA4A440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92" y="1578429"/>
            <a:ext cx="10989128" cy="440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71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0D9F-AC19-4398-ADF5-695F8C024AE5}"/>
              </a:ext>
            </a:extLst>
          </p:cNvPr>
          <p:cNvSpPr>
            <a:spLocks noGrp="1"/>
          </p:cNvSpPr>
          <p:nvPr>
            <p:ph type="title"/>
          </p:nvPr>
        </p:nvSpPr>
        <p:spPr>
          <a:xfrm>
            <a:off x="838200" y="365125"/>
            <a:ext cx="10515600" cy="766989"/>
          </a:xfrm>
        </p:spPr>
        <p:txBody>
          <a:bodyPr/>
          <a:lstStyle/>
          <a:p>
            <a:r>
              <a:rPr lang="en-ZA" dirty="0"/>
              <a:t>Monitoring data platform</a:t>
            </a:r>
          </a:p>
        </p:txBody>
      </p:sp>
      <p:pic>
        <p:nvPicPr>
          <p:cNvPr id="7170" name="Picture 2" descr="Logs">
            <a:extLst>
              <a:ext uri="{FF2B5EF4-FFF2-40B4-BE49-F238E27FC236}">
                <a16:creationId xmlns:a16="http://schemas.microsoft.com/office/drawing/2014/main" id="{676BC622-EACE-469D-BD73-5D51884FA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992" y="1349830"/>
            <a:ext cx="11030065" cy="465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08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5D2DD4CF-E9B5-437D-BB36-C4550C3DFB53}"/>
              </a:ext>
            </a:extLst>
          </p:cNvPr>
          <p:cNvSpPr>
            <a:spLocks noGrp="1"/>
          </p:cNvSpPr>
          <p:nvPr>
            <p:ph type="title"/>
          </p:nvPr>
        </p:nvSpPr>
        <p:spPr/>
        <p:txBody>
          <a:bodyPr/>
          <a:lstStyle/>
          <a:p>
            <a:r>
              <a:rPr lang="en-ZA" dirty="0"/>
              <a:t>What data can Azure Monitor collect?</a:t>
            </a:r>
          </a:p>
        </p:txBody>
      </p:sp>
      <p:sp>
        <p:nvSpPr>
          <p:cNvPr id="3" name="Content Placeholder 2">
            <a:extLst>
              <a:ext uri="{FF2B5EF4-FFF2-40B4-BE49-F238E27FC236}">
                <a16:creationId xmlns:a16="http://schemas.microsoft.com/office/drawing/2014/main" id="{4D978EC1-0858-4D74-85A4-42291357D2A6}"/>
              </a:ext>
            </a:extLst>
          </p:cNvPr>
          <p:cNvSpPr>
            <a:spLocks noGrp="1"/>
          </p:cNvSpPr>
          <p:nvPr>
            <p:ph idx="1"/>
          </p:nvPr>
        </p:nvSpPr>
        <p:spPr/>
        <p:txBody>
          <a:bodyPr/>
          <a:lstStyle/>
          <a:p>
            <a:r>
              <a:rPr lang="en-ZA" dirty="0"/>
              <a:t>Application monitoring data</a:t>
            </a:r>
            <a:br>
              <a:rPr lang="en-ZA" dirty="0"/>
            </a:br>
            <a:endParaRPr lang="en-ZA" dirty="0"/>
          </a:p>
          <a:p>
            <a:r>
              <a:rPr lang="en-ZA" dirty="0"/>
              <a:t>Guest OS monitoring data</a:t>
            </a:r>
            <a:br>
              <a:rPr lang="en-ZA" dirty="0"/>
            </a:br>
            <a:endParaRPr lang="en-ZA" dirty="0"/>
          </a:p>
          <a:p>
            <a:r>
              <a:rPr lang="en-ZA" dirty="0"/>
              <a:t>Azure resource monitoring data</a:t>
            </a:r>
            <a:br>
              <a:rPr lang="en-ZA" dirty="0"/>
            </a:br>
            <a:endParaRPr lang="en-ZA" dirty="0"/>
          </a:p>
          <a:p>
            <a:r>
              <a:rPr lang="en-ZA" dirty="0"/>
              <a:t>Azure subscription monitoring data</a:t>
            </a:r>
            <a:br>
              <a:rPr lang="en-ZA" dirty="0"/>
            </a:br>
            <a:endParaRPr lang="en-ZA" dirty="0"/>
          </a:p>
          <a:p>
            <a:r>
              <a:rPr lang="en-ZA" dirty="0"/>
              <a:t>Azure tenant monitoring data</a:t>
            </a:r>
          </a:p>
          <a:p>
            <a:endParaRPr lang="en-ZA" dirty="0"/>
          </a:p>
        </p:txBody>
      </p:sp>
    </p:spTree>
    <p:extLst>
      <p:ext uri="{BB962C8B-B14F-4D97-AF65-F5344CB8AC3E}">
        <p14:creationId xmlns:p14="http://schemas.microsoft.com/office/powerpoint/2010/main" val="150225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0D9F-AC19-4398-ADF5-695F8C024AE5}"/>
              </a:ext>
            </a:extLst>
          </p:cNvPr>
          <p:cNvSpPr>
            <a:spLocks noGrp="1"/>
          </p:cNvSpPr>
          <p:nvPr>
            <p:ph type="title"/>
          </p:nvPr>
        </p:nvSpPr>
        <p:spPr>
          <a:xfrm>
            <a:off x="838200" y="201839"/>
            <a:ext cx="10515600" cy="614589"/>
          </a:xfrm>
        </p:spPr>
        <p:txBody>
          <a:bodyPr>
            <a:normAutofit fontScale="90000"/>
          </a:bodyPr>
          <a:lstStyle/>
          <a:p>
            <a:r>
              <a:rPr lang="en-ZA" dirty="0"/>
              <a:t>Application Insights</a:t>
            </a:r>
          </a:p>
        </p:txBody>
      </p:sp>
      <p:sp>
        <p:nvSpPr>
          <p:cNvPr id="5" name="AutoShape 2" descr="App Insights">
            <a:extLst>
              <a:ext uri="{FF2B5EF4-FFF2-40B4-BE49-F238E27FC236}">
                <a16:creationId xmlns:a16="http://schemas.microsoft.com/office/drawing/2014/main" id="{207F7B47-B7C6-4133-BA3B-A7909CEB20B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a:p>
        </p:txBody>
      </p:sp>
      <p:sp>
        <p:nvSpPr>
          <p:cNvPr id="6" name="AutoShape 4" descr="App Insights">
            <a:extLst>
              <a:ext uri="{FF2B5EF4-FFF2-40B4-BE49-F238E27FC236}">
                <a16:creationId xmlns:a16="http://schemas.microsoft.com/office/drawing/2014/main" id="{448AC78E-62B9-403D-8049-B98CD9CA998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a:p>
        </p:txBody>
      </p:sp>
      <p:pic>
        <p:nvPicPr>
          <p:cNvPr id="8" name="Picture 7">
            <a:extLst>
              <a:ext uri="{FF2B5EF4-FFF2-40B4-BE49-F238E27FC236}">
                <a16:creationId xmlns:a16="http://schemas.microsoft.com/office/drawing/2014/main" id="{D7D70B4D-9C61-438E-AA98-B465A09E507D}"/>
              </a:ext>
            </a:extLst>
          </p:cNvPr>
          <p:cNvPicPr>
            <a:picLocks noChangeAspect="1"/>
          </p:cNvPicPr>
          <p:nvPr/>
        </p:nvPicPr>
        <p:blipFill>
          <a:blip r:embed="rId3"/>
          <a:stretch>
            <a:fillRect/>
          </a:stretch>
        </p:blipFill>
        <p:spPr>
          <a:xfrm>
            <a:off x="315686" y="957944"/>
            <a:ext cx="11604171" cy="5257800"/>
          </a:xfrm>
          <a:prstGeom prst="rect">
            <a:avLst/>
          </a:prstGeom>
        </p:spPr>
      </p:pic>
    </p:spTree>
    <p:extLst>
      <p:ext uri="{BB962C8B-B14F-4D97-AF65-F5344CB8AC3E}">
        <p14:creationId xmlns:p14="http://schemas.microsoft.com/office/powerpoint/2010/main" val="237358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0D9F-AC19-4398-ADF5-695F8C024AE5}"/>
              </a:ext>
            </a:extLst>
          </p:cNvPr>
          <p:cNvSpPr>
            <a:spLocks noGrp="1"/>
          </p:cNvSpPr>
          <p:nvPr>
            <p:ph type="title"/>
          </p:nvPr>
        </p:nvSpPr>
        <p:spPr>
          <a:xfrm>
            <a:off x="838200" y="201839"/>
            <a:ext cx="10515600" cy="614589"/>
          </a:xfrm>
        </p:spPr>
        <p:txBody>
          <a:bodyPr>
            <a:normAutofit fontScale="90000"/>
          </a:bodyPr>
          <a:lstStyle/>
          <a:p>
            <a:r>
              <a:rPr lang="en-ZA" dirty="0"/>
              <a:t>Dashboards</a:t>
            </a:r>
          </a:p>
        </p:txBody>
      </p:sp>
      <p:sp>
        <p:nvSpPr>
          <p:cNvPr id="5" name="AutoShape 2" descr="App Insights">
            <a:extLst>
              <a:ext uri="{FF2B5EF4-FFF2-40B4-BE49-F238E27FC236}">
                <a16:creationId xmlns:a16="http://schemas.microsoft.com/office/drawing/2014/main" id="{207F7B47-B7C6-4133-BA3B-A7909CEB20B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a:p>
        </p:txBody>
      </p:sp>
      <p:sp>
        <p:nvSpPr>
          <p:cNvPr id="6" name="AutoShape 4" descr="App Insights">
            <a:extLst>
              <a:ext uri="{FF2B5EF4-FFF2-40B4-BE49-F238E27FC236}">
                <a16:creationId xmlns:a16="http://schemas.microsoft.com/office/drawing/2014/main" id="{448AC78E-62B9-403D-8049-B98CD9CA998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a:p>
        </p:txBody>
      </p:sp>
      <p:pic>
        <p:nvPicPr>
          <p:cNvPr id="4" name="Picture 3">
            <a:extLst>
              <a:ext uri="{FF2B5EF4-FFF2-40B4-BE49-F238E27FC236}">
                <a16:creationId xmlns:a16="http://schemas.microsoft.com/office/drawing/2014/main" id="{121B72FC-DF36-4C96-AFDD-225380C810F9}"/>
              </a:ext>
            </a:extLst>
          </p:cNvPr>
          <p:cNvPicPr>
            <a:picLocks noChangeAspect="1"/>
          </p:cNvPicPr>
          <p:nvPr/>
        </p:nvPicPr>
        <p:blipFill>
          <a:blip r:embed="rId3"/>
          <a:stretch>
            <a:fillRect/>
          </a:stretch>
        </p:blipFill>
        <p:spPr>
          <a:xfrm>
            <a:off x="752660" y="816428"/>
            <a:ext cx="10381880" cy="5867400"/>
          </a:xfrm>
          <a:prstGeom prst="rect">
            <a:avLst/>
          </a:prstGeom>
        </p:spPr>
      </p:pic>
    </p:spTree>
    <p:extLst>
      <p:ext uri="{BB962C8B-B14F-4D97-AF65-F5344CB8AC3E}">
        <p14:creationId xmlns:p14="http://schemas.microsoft.com/office/powerpoint/2010/main" val="266789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7F7C7-1508-4665-950B-1075AF89E842}"/>
              </a:ext>
            </a:extLst>
          </p:cNvPr>
          <p:cNvSpPr>
            <a:spLocks noGrp="1"/>
          </p:cNvSpPr>
          <p:nvPr>
            <p:ph type="title"/>
          </p:nvPr>
        </p:nvSpPr>
        <p:spPr>
          <a:xfrm>
            <a:off x="838200" y="172415"/>
            <a:ext cx="10515600" cy="591498"/>
          </a:xfrm>
        </p:spPr>
        <p:txBody>
          <a:bodyPr>
            <a:normAutofit fontScale="90000"/>
          </a:bodyPr>
          <a:lstStyle/>
          <a:p>
            <a:r>
              <a:rPr lang="en-ZA" b="1" dirty="0"/>
              <a:t>Azure Monitor Pricing</a:t>
            </a:r>
          </a:p>
        </p:txBody>
      </p:sp>
      <p:graphicFrame>
        <p:nvGraphicFramePr>
          <p:cNvPr id="9" name="Table 8">
            <a:extLst>
              <a:ext uri="{FF2B5EF4-FFF2-40B4-BE49-F238E27FC236}">
                <a16:creationId xmlns:a16="http://schemas.microsoft.com/office/drawing/2014/main" id="{95226155-D71B-4B99-9EA2-52062C3DBE7C}"/>
              </a:ext>
            </a:extLst>
          </p:cNvPr>
          <p:cNvGraphicFramePr>
            <a:graphicFrameLocks noGrp="1"/>
          </p:cNvGraphicFramePr>
          <p:nvPr>
            <p:extLst>
              <p:ext uri="{D42A27DB-BD31-4B8C-83A1-F6EECF244321}">
                <p14:modId xmlns:p14="http://schemas.microsoft.com/office/powerpoint/2010/main" val="3920156251"/>
              </p:ext>
            </p:extLst>
          </p:nvPr>
        </p:nvGraphicFramePr>
        <p:xfrm>
          <a:off x="358697" y="2276734"/>
          <a:ext cx="11651166" cy="3892391"/>
        </p:xfrm>
        <a:graphic>
          <a:graphicData uri="http://schemas.openxmlformats.org/drawingml/2006/table">
            <a:tbl>
              <a:tblPr/>
              <a:tblGrid>
                <a:gridCol w="3310053">
                  <a:extLst>
                    <a:ext uri="{9D8B030D-6E8A-4147-A177-3AD203B41FA5}">
                      <a16:colId xmlns:a16="http://schemas.microsoft.com/office/drawing/2014/main" val="3379571368"/>
                    </a:ext>
                  </a:extLst>
                </a:gridCol>
                <a:gridCol w="6478859">
                  <a:extLst>
                    <a:ext uri="{9D8B030D-6E8A-4147-A177-3AD203B41FA5}">
                      <a16:colId xmlns:a16="http://schemas.microsoft.com/office/drawing/2014/main" val="1858670925"/>
                    </a:ext>
                  </a:extLst>
                </a:gridCol>
                <a:gridCol w="1862254">
                  <a:extLst>
                    <a:ext uri="{9D8B030D-6E8A-4147-A177-3AD203B41FA5}">
                      <a16:colId xmlns:a16="http://schemas.microsoft.com/office/drawing/2014/main" val="2432282552"/>
                    </a:ext>
                  </a:extLst>
                </a:gridCol>
              </a:tblGrid>
              <a:tr h="651253">
                <a:tc>
                  <a:txBody>
                    <a:bodyPr/>
                    <a:lstStyle/>
                    <a:p>
                      <a:pPr algn="l" fontAlgn="t"/>
                      <a:r>
                        <a:rPr lang="en-ZA" sz="1700" b="1" cap="all">
                          <a:effectLst/>
                        </a:rPr>
                        <a:t>CAPACITY</a:t>
                      </a:r>
                      <a:r>
                        <a:rPr lang="en-ZA" sz="1700" b="1" cap="all" baseline="30000">
                          <a:effectLst/>
                        </a:rPr>
                        <a:t>1</a:t>
                      </a:r>
                      <a:endParaRPr lang="en-ZA" sz="1700" b="1" cap="all">
                        <a:effectLst/>
                      </a:endParaRP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ZA" sz="1700" b="1" cap="all">
                          <a:effectLst/>
                        </a:rPr>
                        <a:t>PRICE</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ZA" sz="1700" b="1" cap="all">
                          <a:effectLst/>
                        </a:rPr>
                        <a:t>DISCOUNT OVER PAY-AS-YOU-GO</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197959304"/>
                  </a:ext>
                </a:extLst>
              </a:tr>
              <a:tr h="421337">
                <a:tc>
                  <a:txBody>
                    <a:bodyPr/>
                    <a:lstStyle/>
                    <a:p>
                      <a:pPr algn="l" fontAlgn="t"/>
                      <a:r>
                        <a:rPr lang="en-ZA" sz="1700">
                          <a:effectLst/>
                        </a:rPr>
                        <a:t>100 GB per day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dirty="0">
                          <a:effectLst/>
                        </a:rPr>
                        <a:t>$219.52 per day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dirty="0">
                          <a:effectLst/>
                        </a:rPr>
                        <a:t>15%</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3367434513"/>
                  </a:ext>
                </a:extLst>
              </a:tr>
              <a:tr h="421337">
                <a:tc>
                  <a:txBody>
                    <a:bodyPr/>
                    <a:lstStyle/>
                    <a:p>
                      <a:pPr algn="l" fontAlgn="t"/>
                      <a:r>
                        <a:rPr lang="en-ZA" sz="1700" dirty="0">
                          <a:effectLst/>
                        </a:rPr>
                        <a:t>200 GB per day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dirty="0">
                          <a:effectLst/>
                        </a:rPr>
                        <a:t>$412.16 per day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a:effectLst/>
                        </a:rPr>
                        <a:t>20%</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1129881535"/>
                  </a:ext>
                </a:extLst>
              </a:tr>
              <a:tr h="421337">
                <a:tc>
                  <a:txBody>
                    <a:bodyPr/>
                    <a:lstStyle/>
                    <a:p>
                      <a:pPr algn="l" fontAlgn="t"/>
                      <a:r>
                        <a:rPr lang="en-ZA" sz="1700" dirty="0">
                          <a:effectLst/>
                        </a:rPr>
                        <a:t>300 GB per day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dirty="0">
                          <a:effectLst/>
                        </a:rPr>
                        <a:t>$604.80 per day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a:effectLst/>
                        </a:rPr>
                        <a:t>22%</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427562086"/>
                  </a:ext>
                </a:extLst>
              </a:tr>
              <a:tr h="421337">
                <a:tc>
                  <a:txBody>
                    <a:bodyPr/>
                    <a:lstStyle/>
                    <a:p>
                      <a:pPr algn="l" fontAlgn="t"/>
                      <a:r>
                        <a:rPr lang="en-ZA" sz="1700">
                          <a:effectLst/>
                        </a:rPr>
                        <a:t>400 GB per day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a:effectLst/>
                        </a:rPr>
                        <a:t>$788.48 per day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a:effectLst/>
                        </a:rPr>
                        <a:t>23%</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708192344"/>
                  </a:ext>
                </a:extLst>
              </a:tr>
              <a:tr h="421337">
                <a:tc>
                  <a:txBody>
                    <a:bodyPr/>
                    <a:lstStyle/>
                    <a:p>
                      <a:pPr algn="l" fontAlgn="t"/>
                      <a:r>
                        <a:rPr lang="en-ZA" sz="1700">
                          <a:effectLst/>
                        </a:rPr>
                        <a:t>500 GB per day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a:effectLst/>
                        </a:rPr>
                        <a:t>$968.80 per day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a:effectLst/>
                        </a:rPr>
                        <a:t>25%</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2012694508"/>
                  </a:ext>
                </a:extLst>
              </a:tr>
              <a:tr h="784607">
                <a:tc>
                  <a:txBody>
                    <a:bodyPr/>
                    <a:lstStyle/>
                    <a:p>
                      <a:pPr algn="l" fontAlgn="t"/>
                      <a:r>
                        <a:rPr lang="en-ZA" sz="1700" dirty="0">
                          <a:effectLst/>
                        </a:rPr>
                        <a:t>More than 500 GB per day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a:effectLst/>
                        </a:rPr>
                        <a:t>$968.80 per day + $193.76 per day for each 100 GB increment after 500 GB in daily capacity</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ZA" sz="1700" dirty="0">
                          <a:effectLst/>
                        </a:rPr>
                        <a:t>25%</a:t>
                      </a:r>
                    </a:p>
                  </a:txBody>
                  <a:tcPr marL="107852" marR="107852" marT="107852" marB="10785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3149796630"/>
                  </a:ext>
                </a:extLst>
              </a:tr>
            </a:tbl>
          </a:graphicData>
        </a:graphic>
      </p:graphicFrame>
      <p:sp>
        <p:nvSpPr>
          <p:cNvPr id="10" name="Rectangle 1">
            <a:extLst>
              <a:ext uri="{FF2B5EF4-FFF2-40B4-BE49-F238E27FC236}">
                <a16:creationId xmlns:a16="http://schemas.microsoft.com/office/drawing/2014/main" id="{427BADAF-370C-49DB-B449-202D9D58DBF7}"/>
              </a:ext>
            </a:extLst>
          </p:cNvPr>
          <p:cNvSpPr>
            <a:spLocks noChangeArrowheads="1"/>
          </p:cNvSpPr>
          <p:nvPr/>
        </p:nvSpPr>
        <p:spPr bwMode="auto">
          <a:xfrm>
            <a:off x="358697" y="825469"/>
            <a:ext cx="11651166" cy="1304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E2E33"/>
                </a:solidFill>
                <a:effectLst/>
                <a:latin typeface="Segoe UI" panose="020B0502040204020203" pitchFamily="34" charset="0"/>
                <a:cs typeface="Segoe UI" panose="020B0502040204020203" pitchFamily="34" charset="0"/>
              </a:rPr>
              <a:t>Log Analytics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solidFill>
                <a:srgbClr val="2E2E33"/>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E2E33"/>
                </a:solidFill>
                <a:effectLst/>
                <a:latin typeface="Segoe UI" panose="020B0502040204020203" pitchFamily="34" charset="0"/>
                <a:cs typeface="Segoe UI" panose="020B0502040204020203" pitchFamily="34" charset="0"/>
              </a:rPr>
              <a:t>Data Ingestion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2E2E33"/>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2E2E33"/>
                </a:solidFill>
                <a:effectLst/>
                <a:latin typeface="Segoe UI" panose="020B0502040204020203" pitchFamily="34" charset="0"/>
                <a:cs typeface="Segoe UI" panose="020B0502040204020203" pitchFamily="34" charset="0"/>
              </a:rPr>
              <a:t>Capacity Reservations</a:t>
            </a:r>
          </a:p>
        </p:txBody>
      </p:sp>
      <p:sp>
        <p:nvSpPr>
          <p:cNvPr id="11" name="TextBox 10">
            <a:extLst>
              <a:ext uri="{FF2B5EF4-FFF2-40B4-BE49-F238E27FC236}">
                <a16:creationId xmlns:a16="http://schemas.microsoft.com/office/drawing/2014/main" id="{4989D83C-1DFF-46C4-86D8-EF1A753EA00E}"/>
              </a:ext>
            </a:extLst>
          </p:cNvPr>
          <p:cNvSpPr txBox="1"/>
          <p:nvPr/>
        </p:nvSpPr>
        <p:spPr>
          <a:xfrm>
            <a:off x="838200" y="6316254"/>
            <a:ext cx="8305800" cy="369332"/>
          </a:xfrm>
          <a:prstGeom prst="rect">
            <a:avLst/>
          </a:prstGeom>
          <a:noFill/>
        </p:spPr>
        <p:txBody>
          <a:bodyPr wrap="square" rtlCol="0">
            <a:spAutoFit/>
          </a:bodyPr>
          <a:lstStyle/>
          <a:p>
            <a:r>
              <a:rPr lang="en-ZA" b="1" dirty="0">
                <a:hlinkClick r:id="rId3"/>
              </a:rPr>
              <a:t>https://azure.microsoft.com/en-us/pricing/details/monitor/</a:t>
            </a:r>
            <a:endParaRPr lang="en-ZA" b="1" dirty="0"/>
          </a:p>
        </p:txBody>
      </p:sp>
    </p:spTree>
    <p:extLst>
      <p:ext uri="{BB962C8B-B14F-4D97-AF65-F5344CB8AC3E}">
        <p14:creationId xmlns:p14="http://schemas.microsoft.com/office/powerpoint/2010/main" val="213570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7F7C7-1508-4665-950B-1075AF89E842}"/>
              </a:ext>
            </a:extLst>
          </p:cNvPr>
          <p:cNvSpPr>
            <a:spLocks noGrp="1"/>
          </p:cNvSpPr>
          <p:nvPr>
            <p:ph type="title"/>
          </p:nvPr>
        </p:nvSpPr>
        <p:spPr>
          <a:xfrm>
            <a:off x="838200" y="172415"/>
            <a:ext cx="10515600" cy="591498"/>
          </a:xfrm>
        </p:spPr>
        <p:txBody>
          <a:bodyPr>
            <a:normAutofit fontScale="90000"/>
          </a:bodyPr>
          <a:lstStyle/>
          <a:p>
            <a:r>
              <a:rPr lang="en-ZA" b="1" dirty="0"/>
              <a:t>Azure Monitor Pricing</a:t>
            </a:r>
          </a:p>
        </p:txBody>
      </p:sp>
      <p:sp>
        <p:nvSpPr>
          <p:cNvPr id="10" name="Rectangle 1">
            <a:extLst>
              <a:ext uri="{FF2B5EF4-FFF2-40B4-BE49-F238E27FC236}">
                <a16:creationId xmlns:a16="http://schemas.microsoft.com/office/drawing/2014/main" id="{427BADAF-370C-49DB-B449-202D9D58DBF7}"/>
              </a:ext>
            </a:extLst>
          </p:cNvPr>
          <p:cNvSpPr>
            <a:spLocks noChangeArrowheads="1"/>
          </p:cNvSpPr>
          <p:nvPr/>
        </p:nvSpPr>
        <p:spPr bwMode="auto">
          <a:xfrm>
            <a:off x="358697" y="1065952"/>
            <a:ext cx="11651166" cy="4115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2E2E33"/>
              </a:solidFill>
              <a:effectLst/>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4989D83C-1DFF-46C4-86D8-EF1A753EA00E}"/>
              </a:ext>
            </a:extLst>
          </p:cNvPr>
          <p:cNvSpPr txBox="1"/>
          <p:nvPr/>
        </p:nvSpPr>
        <p:spPr>
          <a:xfrm>
            <a:off x="838200" y="6316254"/>
            <a:ext cx="8305800" cy="369332"/>
          </a:xfrm>
          <a:prstGeom prst="rect">
            <a:avLst/>
          </a:prstGeom>
          <a:noFill/>
        </p:spPr>
        <p:txBody>
          <a:bodyPr wrap="square" rtlCol="0">
            <a:spAutoFit/>
          </a:bodyPr>
          <a:lstStyle/>
          <a:p>
            <a:r>
              <a:rPr lang="en-ZA" b="1" dirty="0">
                <a:hlinkClick r:id="rId3"/>
              </a:rPr>
              <a:t>https://azure.microsoft.com/en-us/pricing/details/monitor/</a:t>
            </a:r>
            <a:endParaRPr lang="en-ZA" b="1" dirty="0"/>
          </a:p>
        </p:txBody>
      </p:sp>
      <p:pic>
        <p:nvPicPr>
          <p:cNvPr id="15" name="Picture 14">
            <a:extLst>
              <a:ext uri="{FF2B5EF4-FFF2-40B4-BE49-F238E27FC236}">
                <a16:creationId xmlns:a16="http://schemas.microsoft.com/office/drawing/2014/main" id="{2F9D55ED-F90B-4DA5-92E5-FE09C039E108}"/>
              </a:ext>
            </a:extLst>
          </p:cNvPr>
          <p:cNvPicPr>
            <a:picLocks noChangeAspect="1"/>
          </p:cNvPicPr>
          <p:nvPr/>
        </p:nvPicPr>
        <p:blipFill>
          <a:blip r:embed="rId4"/>
          <a:stretch>
            <a:fillRect/>
          </a:stretch>
        </p:blipFill>
        <p:spPr>
          <a:xfrm>
            <a:off x="838200" y="1059563"/>
            <a:ext cx="9844668" cy="2276475"/>
          </a:xfrm>
          <a:prstGeom prst="rect">
            <a:avLst/>
          </a:prstGeom>
        </p:spPr>
      </p:pic>
      <p:pic>
        <p:nvPicPr>
          <p:cNvPr id="16" name="Picture 15">
            <a:extLst>
              <a:ext uri="{FF2B5EF4-FFF2-40B4-BE49-F238E27FC236}">
                <a16:creationId xmlns:a16="http://schemas.microsoft.com/office/drawing/2014/main" id="{36B253E3-5C6D-4519-BC7A-A6DAC4EFFEB8}"/>
              </a:ext>
            </a:extLst>
          </p:cNvPr>
          <p:cNvPicPr>
            <a:picLocks noChangeAspect="1"/>
          </p:cNvPicPr>
          <p:nvPr/>
        </p:nvPicPr>
        <p:blipFill>
          <a:blip r:embed="rId5"/>
          <a:stretch>
            <a:fillRect/>
          </a:stretch>
        </p:blipFill>
        <p:spPr>
          <a:xfrm>
            <a:off x="838200" y="3429000"/>
            <a:ext cx="11353800" cy="2408062"/>
          </a:xfrm>
          <a:prstGeom prst="rect">
            <a:avLst/>
          </a:prstGeom>
        </p:spPr>
      </p:pic>
    </p:spTree>
    <p:extLst>
      <p:ext uri="{BB962C8B-B14F-4D97-AF65-F5344CB8AC3E}">
        <p14:creationId xmlns:p14="http://schemas.microsoft.com/office/powerpoint/2010/main" val="2504284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7F7C7-1508-4665-950B-1075AF89E842}"/>
              </a:ext>
            </a:extLst>
          </p:cNvPr>
          <p:cNvSpPr>
            <a:spLocks noGrp="1"/>
          </p:cNvSpPr>
          <p:nvPr>
            <p:ph type="title"/>
          </p:nvPr>
        </p:nvSpPr>
        <p:spPr/>
        <p:txBody>
          <a:bodyPr/>
          <a:lstStyle/>
          <a:p>
            <a:r>
              <a:rPr lang="en-ZA" dirty="0"/>
              <a:t>Azure Monitor – Next Steps</a:t>
            </a:r>
          </a:p>
        </p:txBody>
      </p:sp>
      <p:sp>
        <p:nvSpPr>
          <p:cNvPr id="4" name="Content Placeholder 3">
            <a:extLst>
              <a:ext uri="{FF2B5EF4-FFF2-40B4-BE49-F238E27FC236}">
                <a16:creationId xmlns:a16="http://schemas.microsoft.com/office/drawing/2014/main" id="{6BFC2533-6A13-4DCA-B5D3-1D3420213CFF}"/>
              </a:ext>
            </a:extLst>
          </p:cNvPr>
          <p:cNvSpPr>
            <a:spLocks noGrp="1"/>
          </p:cNvSpPr>
          <p:nvPr>
            <p:ph idx="1"/>
          </p:nvPr>
        </p:nvSpPr>
        <p:spPr>
          <a:xfrm>
            <a:off x="838200" y="1357540"/>
            <a:ext cx="10515600" cy="4879974"/>
          </a:xfrm>
        </p:spPr>
        <p:txBody>
          <a:bodyPr>
            <a:normAutofit fontScale="92500" lnSpcReduction="10000"/>
          </a:bodyPr>
          <a:lstStyle/>
          <a:p>
            <a:r>
              <a:rPr lang="en-ZA" dirty="0"/>
              <a:t>Learn more about Azure Monitor </a:t>
            </a:r>
            <a:r>
              <a:rPr lang="en-ZA"/>
              <a:t>in here:</a:t>
            </a:r>
            <a:r>
              <a:rPr lang="en-ZA" dirty="0"/>
              <a:t> </a:t>
            </a:r>
            <a:br>
              <a:rPr lang="en-ZA" dirty="0"/>
            </a:br>
            <a:r>
              <a:rPr lang="en-ZA" dirty="0">
                <a:hlinkClick r:id="rId3"/>
              </a:rPr>
              <a:t>https://aka.ms/MonitoringDocs</a:t>
            </a:r>
            <a:br>
              <a:rPr lang="en-ZA" dirty="0"/>
            </a:br>
            <a:endParaRPr lang="en-ZA" u="sng" dirty="0"/>
          </a:p>
          <a:p>
            <a:r>
              <a:rPr lang="en-ZA" u="sng" dirty="0"/>
              <a:t>C</a:t>
            </a:r>
            <a:r>
              <a:rPr lang="en-ZA" dirty="0"/>
              <a:t>heck out some good tutorials and videos within </a:t>
            </a:r>
            <a:br>
              <a:rPr lang="en-ZA" dirty="0"/>
            </a:br>
            <a:r>
              <a:rPr lang="en-ZA" dirty="0"/>
              <a:t>Azure Monitor Overview in the Azure Portal </a:t>
            </a:r>
            <a:br>
              <a:rPr lang="en-ZA" dirty="0"/>
            </a:br>
            <a:r>
              <a:rPr lang="en-ZA" dirty="0">
                <a:hlinkClick r:id="rId4"/>
              </a:rPr>
              <a:t>https://aka.ms/AzMonOverview</a:t>
            </a:r>
            <a:endParaRPr lang="en-ZA" dirty="0"/>
          </a:p>
          <a:p>
            <a:endParaRPr lang="en-ZA" dirty="0"/>
          </a:p>
          <a:p>
            <a:pPr marL="0" indent="0">
              <a:buNone/>
            </a:pPr>
            <a:r>
              <a:rPr lang="en-ZA" dirty="0"/>
              <a:t>Learn more about:</a:t>
            </a:r>
          </a:p>
          <a:p>
            <a:r>
              <a:rPr lang="en-ZA" dirty="0">
                <a:hlinkClick r:id="rId5"/>
              </a:rPr>
              <a:t>Metrics and logs</a:t>
            </a:r>
            <a:r>
              <a:rPr lang="en-ZA" dirty="0"/>
              <a:t> </a:t>
            </a:r>
          </a:p>
          <a:p>
            <a:r>
              <a:rPr lang="en-ZA" dirty="0">
                <a:hlinkClick r:id="rId6"/>
              </a:rPr>
              <a:t>Data sources</a:t>
            </a:r>
            <a:r>
              <a:rPr lang="en-ZA" dirty="0"/>
              <a:t> </a:t>
            </a:r>
          </a:p>
          <a:p>
            <a:r>
              <a:rPr lang="en-ZA" dirty="0">
                <a:hlinkClick r:id="rId7"/>
              </a:rPr>
              <a:t>Log queries</a:t>
            </a:r>
            <a:r>
              <a:rPr lang="en-ZA" dirty="0"/>
              <a:t> </a:t>
            </a:r>
          </a:p>
          <a:p>
            <a:r>
              <a:rPr lang="en-ZA" dirty="0">
                <a:hlinkClick r:id="rId8"/>
              </a:rPr>
              <a:t>Best practices</a:t>
            </a:r>
            <a:r>
              <a:rPr lang="en-ZA" dirty="0"/>
              <a:t> </a:t>
            </a:r>
          </a:p>
        </p:txBody>
      </p:sp>
    </p:spTree>
    <p:extLst>
      <p:ext uri="{BB962C8B-B14F-4D97-AF65-F5344CB8AC3E}">
        <p14:creationId xmlns:p14="http://schemas.microsoft.com/office/powerpoint/2010/main" val="1245388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FF02ACB7-ADB0-0243-A286-FCCF169895FB}"/>
              </a:ext>
            </a:extLst>
          </p:cNvPr>
          <p:cNvPicPr>
            <a:picLocks noChangeAspect="1"/>
          </p:cNvPicPr>
          <p:nvPr/>
        </p:nvPicPr>
        <p:blipFill>
          <a:blip r:embed="rId2"/>
          <a:stretch>
            <a:fillRect/>
          </a:stretch>
        </p:blipFill>
        <p:spPr>
          <a:xfrm>
            <a:off x="4762" y="0"/>
            <a:ext cx="12182475" cy="6858000"/>
          </a:xfrm>
          <a:prstGeom prst="rect">
            <a:avLst/>
          </a:prstGeom>
        </p:spPr>
      </p:pic>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428999"/>
            <a:ext cx="9144000" cy="926663"/>
          </a:xfrm>
        </p:spPr>
        <p:txBody>
          <a:bodyPr/>
          <a:lstStyle/>
          <a:p>
            <a:r>
              <a:rPr lang="en-US" dirty="0"/>
              <a:t>THANK YOU!</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4828873"/>
            <a:ext cx="9144000" cy="1564044"/>
          </a:xfrm>
        </p:spPr>
        <p:txBody>
          <a:bodyPr/>
          <a:lstStyle/>
          <a:p>
            <a:r>
              <a:rPr lang="en-US" sz="4000" dirty="0"/>
              <a:t>Monitoring &amp; Reporting</a:t>
            </a:r>
          </a:p>
          <a:p>
            <a:endParaRPr lang="en-US" dirty="0"/>
          </a:p>
          <a:p>
            <a:r>
              <a:rPr lang="en-US" dirty="0"/>
              <a:t>Thomas Van Niekerk</a:t>
            </a:r>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3"/>
          <a:stretch>
            <a:fillRect/>
          </a:stretch>
        </p:blipFill>
        <p:spPr>
          <a:xfrm>
            <a:off x="0" y="-473211"/>
            <a:ext cx="12192000" cy="4119563"/>
          </a:xfrm>
          <a:prstGeom prst="rect">
            <a:avLst/>
          </a:prstGeom>
        </p:spPr>
      </p:pic>
    </p:spTree>
    <p:extLst>
      <p:ext uri="{BB962C8B-B14F-4D97-AF65-F5344CB8AC3E}">
        <p14:creationId xmlns:p14="http://schemas.microsoft.com/office/powerpoint/2010/main" val="421186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CBC9-6C79-4B38-8C31-A1AF9220D39E}"/>
              </a:ext>
            </a:extLst>
          </p:cNvPr>
          <p:cNvSpPr>
            <a:spLocks noGrp="1"/>
          </p:cNvSpPr>
          <p:nvPr>
            <p:ph type="title"/>
          </p:nvPr>
        </p:nvSpPr>
        <p:spPr>
          <a:xfrm>
            <a:off x="152400" y="174625"/>
            <a:ext cx="11887200" cy="854075"/>
          </a:xfrm>
        </p:spPr>
        <p:txBody>
          <a:bodyPr>
            <a:normAutofit/>
          </a:bodyPr>
          <a:lstStyle/>
          <a:p>
            <a:r>
              <a:rPr lang="en-US" dirty="0"/>
              <a:t>What’s UP?</a:t>
            </a:r>
          </a:p>
        </p:txBody>
      </p:sp>
      <p:sp>
        <p:nvSpPr>
          <p:cNvPr id="3" name="Content Placeholder 2">
            <a:extLst>
              <a:ext uri="{FF2B5EF4-FFF2-40B4-BE49-F238E27FC236}">
                <a16:creationId xmlns:a16="http://schemas.microsoft.com/office/drawing/2014/main" id="{00B5C983-6128-4190-B478-0590CBA1E5CB}"/>
              </a:ext>
            </a:extLst>
          </p:cNvPr>
          <p:cNvSpPr>
            <a:spLocks noGrp="1"/>
          </p:cNvSpPr>
          <p:nvPr>
            <p:ph idx="1"/>
          </p:nvPr>
        </p:nvSpPr>
        <p:spPr>
          <a:xfrm>
            <a:off x="152400" y="1534886"/>
            <a:ext cx="11887200" cy="5018314"/>
          </a:xfrm>
        </p:spPr>
        <p:txBody>
          <a:bodyPr>
            <a:normAutofit/>
          </a:bodyPr>
          <a:lstStyle/>
          <a:p>
            <a:endParaRPr lang="en-US" dirty="0"/>
          </a:p>
          <a:p>
            <a:pPr marL="0" indent="0" algn="ctr">
              <a:buNone/>
            </a:pPr>
            <a:endParaRPr lang="en-US" dirty="0"/>
          </a:p>
          <a:p>
            <a:pPr marL="0" indent="0" algn="ctr">
              <a:buNone/>
            </a:pPr>
            <a:r>
              <a:rPr lang="en-ZA" b="1" dirty="0"/>
              <a:t>Always wishing to know what is actually going on in your …</a:t>
            </a:r>
          </a:p>
          <a:p>
            <a:pPr lvl="8"/>
            <a:r>
              <a:rPr lang="en-US" sz="3600" dirty="0"/>
              <a:t> App</a:t>
            </a:r>
          </a:p>
          <a:p>
            <a:pPr lvl="8"/>
            <a:r>
              <a:rPr lang="en-US" sz="3600" dirty="0"/>
              <a:t> Program</a:t>
            </a:r>
          </a:p>
          <a:p>
            <a:pPr lvl="8"/>
            <a:r>
              <a:rPr lang="en-US" sz="3600" dirty="0"/>
              <a:t> Process</a:t>
            </a:r>
          </a:p>
          <a:p>
            <a:pPr lvl="8"/>
            <a:r>
              <a:rPr lang="en-US" sz="3600" dirty="0"/>
              <a:t> Profits</a:t>
            </a:r>
          </a:p>
          <a:p>
            <a:pPr lvl="8"/>
            <a:r>
              <a:rPr lang="en-US" sz="3600" dirty="0"/>
              <a:t> Business</a:t>
            </a:r>
          </a:p>
          <a:p>
            <a:pPr lvl="8"/>
            <a:r>
              <a:rPr lang="en-US" sz="3600" dirty="0"/>
              <a:t> …</a:t>
            </a:r>
          </a:p>
        </p:txBody>
      </p:sp>
    </p:spTree>
    <p:extLst>
      <p:ext uri="{BB962C8B-B14F-4D97-AF65-F5344CB8AC3E}">
        <p14:creationId xmlns:p14="http://schemas.microsoft.com/office/powerpoint/2010/main" val="382940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0" name="Picture 10" descr="https://azurecomcdn.azureedge.net/cvt-6c42f0b372a22b520ee3724eb9c7d7679965109a8dac7f66c103b363734a9ab1/images/page/services/monitor/security.png">
            <a:extLst>
              <a:ext uri="{FF2B5EF4-FFF2-40B4-BE49-F238E27FC236}">
                <a16:creationId xmlns:a16="http://schemas.microsoft.com/office/drawing/2014/main" id="{0D9A8799-0E43-4A3E-8AC8-FB7F31291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4" y="2362200"/>
            <a:ext cx="7991475"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azurecomcdn.azureedge.net/cvt-6c42f0b372a22b520ee3724eb9c7d7679965109a8dac7f66c103b363734a9ab1/images/page/services/monitor/application-monitoring.png">
            <a:extLst>
              <a:ext uri="{FF2B5EF4-FFF2-40B4-BE49-F238E27FC236}">
                <a16:creationId xmlns:a16="http://schemas.microsoft.com/office/drawing/2014/main" id="{D3AE5E38-D4FB-4B3E-B8C4-0675B5A5C1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2841170"/>
            <a:ext cx="5867400" cy="4016829"/>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s://azurecomcdn.azureedge.net/cvt-6c42f0b372a22b520ee3724eb9c7d7679965109a8dac7f66c103b363734a9ab1/images/page/services/monitor/network-monitoring.png">
            <a:extLst>
              <a:ext uri="{FF2B5EF4-FFF2-40B4-BE49-F238E27FC236}">
                <a16:creationId xmlns:a16="http://schemas.microsoft.com/office/drawing/2014/main" id="{66337B6B-6918-47B2-B2B6-76CFD245B6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5867400" cy="35509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F703870-8F70-4C66-A5C1-6FB5C4EBD57A}"/>
              </a:ext>
            </a:extLst>
          </p:cNvPr>
          <p:cNvPicPr>
            <a:picLocks noChangeAspect="1"/>
          </p:cNvPicPr>
          <p:nvPr/>
        </p:nvPicPr>
        <p:blipFill>
          <a:blip r:embed="rId6"/>
          <a:stretch>
            <a:fillRect/>
          </a:stretch>
        </p:blipFill>
        <p:spPr>
          <a:xfrm>
            <a:off x="5704114" y="1"/>
            <a:ext cx="6487885" cy="3550920"/>
          </a:xfrm>
          <a:prstGeom prst="rect">
            <a:avLst/>
          </a:prstGeom>
        </p:spPr>
      </p:pic>
    </p:spTree>
    <p:extLst>
      <p:ext uri="{BB962C8B-B14F-4D97-AF65-F5344CB8AC3E}">
        <p14:creationId xmlns:p14="http://schemas.microsoft.com/office/powerpoint/2010/main" val="209766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CBC9-6C79-4B38-8C31-A1AF9220D39E}"/>
              </a:ext>
            </a:extLst>
          </p:cNvPr>
          <p:cNvSpPr>
            <a:spLocks noGrp="1"/>
          </p:cNvSpPr>
          <p:nvPr>
            <p:ph type="title"/>
          </p:nvPr>
        </p:nvSpPr>
        <p:spPr>
          <a:xfrm>
            <a:off x="152400" y="174625"/>
            <a:ext cx="11887200" cy="854075"/>
          </a:xfrm>
        </p:spPr>
        <p:txBody>
          <a:bodyPr>
            <a:normAutofit/>
          </a:bodyPr>
          <a:lstStyle/>
          <a:p>
            <a:r>
              <a:rPr lang="en-US" dirty="0"/>
              <a:t>Why Monitoring &amp; Reporting?</a:t>
            </a:r>
          </a:p>
        </p:txBody>
      </p:sp>
      <p:sp>
        <p:nvSpPr>
          <p:cNvPr id="3" name="Content Placeholder 2">
            <a:extLst>
              <a:ext uri="{FF2B5EF4-FFF2-40B4-BE49-F238E27FC236}">
                <a16:creationId xmlns:a16="http://schemas.microsoft.com/office/drawing/2014/main" id="{00B5C983-6128-4190-B478-0590CBA1E5CB}"/>
              </a:ext>
            </a:extLst>
          </p:cNvPr>
          <p:cNvSpPr>
            <a:spLocks noGrp="1"/>
          </p:cNvSpPr>
          <p:nvPr>
            <p:ph idx="1"/>
          </p:nvPr>
        </p:nvSpPr>
        <p:spPr>
          <a:xfrm>
            <a:off x="152400" y="1534886"/>
            <a:ext cx="11887200" cy="5018314"/>
          </a:xfrm>
        </p:spPr>
        <p:txBody>
          <a:bodyPr>
            <a:normAutofit/>
          </a:bodyPr>
          <a:lstStyle/>
          <a:p>
            <a:endParaRPr lang="en-US" dirty="0"/>
          </a:p>
          <a:p>
            <a:pPr marL="0" indent="0" algn="ctr">
              <a:buNone/>
            </a:pPr>
            <a:endParaRPr lang="en-US" dirty="0"/>
          </a:p>
          <a:p>
            <a:pPr marL="0" indent="0" algn="ctr">
              <a:buNone/>
            </a:pPr>
            <a:endParaRPr lang="en-US" dirty="0"/>
          </a:p>
          <a:p>
            <a:pPr marL="0" indent="0" algn="ctr">
              <a:buNone/>
            </a:pPr>
            <a:r>
              <a:rPr lang="en-ZA" b="1" dirty="0"/>
              <a:t>One can never improve on anything that is not measured.</a:t>
            </a:r>
            <a:endParaRPr lang="en-US" dirty="0"/>
          </a:p>
        </p:txBody>
      </p:sp>
    </p:spTree>
    <p:extLst>
      <p:ext uri="{BB962C8B-B14F-4D97-AF65-F5344CB8AC3E}">
        <p14:creationId xmlns:p14="http://schemas.microsoft.com/office/powerpoint/2010/main" val="163322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CBC9-6C79-4B38-8C31-A1AF9220D39E}"/>
              </a:ext>
            </a:extLst>
          </p:cNvPr>
          <p:cNvSpPr>
            <a:spLocks noGrp="1"/>
          </p:cNvSpPr>
          <p:nvPr>
            <p:ph type="title"/>
          </p:nvPr>
        </p:nvSpPr>
        <p:spPr>
          <a:xfrm>
            <a:off x="152400" y="174625"/>
            <a:ext cx="11887200" cy="854075"/>
          </a:xfrm>
        </p:spPr>
        <p:txBody>
          <a:bodyPr>
            <a:normAutofit/>
          </a:bodyPr>
          <a:lstStyle/>
          <a:p>
            <a:r>
              <a:rPr lang="en-US" dirty="0"/>
              <a:t>What is Monitoring &amp; Reporting?</a:t>
            </a:r>
          </a:p>
        </p:txBody>
      </p:sp>
      <p:sp>
        <p:nvSpPr>
          <p:cNvPr id="3" name="Content Placeholder 2">
            <a:extLst>
              <a:ext uri="{FF2B5EF4-FFF2-40B4-BE49-F238E27FC236}">
                <a16:creationId xmlns:a16="http://schemas.microsoft.com/office/drawing/2014/main" id="{00B5C983-6128-4190-B478-0590CBA1E5CB}"/>
              </a:ext>
            </a:extLst>
          </p:cNvPr>
          <p:cNvSpPr>
            <a:spLocks noGrp="1"/>
          </p:cNvSpPr>
          <p:nvPr>
            <p:ph idx="1"/>
          </p:nvPr>
        </p:nvSpPr>
        <p:spPr>
          <a:xfrm>
            <a:off x="1796141" y="5061857"/>
            <a:ext cx="8665030" cy="1088572"/>
          </a:xfrm>
        </p:spPr>
        <p:txBody>
          <a:bodyPr>
            <a:normAutofit fontScale="70000" lnSpcReduction="20000"/>
          </a:bodyPr>
          <a:lstStyle/>
          <a:p>
            <a:endParaRPr lang="en-US" dirty="0"/>
          </a:p>
          <a:p>
            <a:pPr marL="0" indent="0" algn="ctr">
              <a:buNone/>
            </a:pPr>
            <a:r>
              <a:rPr lang="en-ZA" b="1" dirty="0"/>
              <a:t>Reporting</a:t>
            </a:r>
            <a:r>
              <a:rPr lang="en-ZA" dirty="0"/>
              <a:t> enriches the gathered information to be used in making </a:t>
            </a:r>
            <a:r>
              <a:rPr lang="en-ZA" b="1" dirty="0"/>
              <a:t>decisions or </a:t>
            </a:r>
            <a:r>
              <a:rPr lang="en-ZA" dirty="0"/>
              <a:t>gain</a:t>
            </a:r>
            <a:r>
              <a:rPr lang="en-ZA" b="1" dirty="0"/>
              <a:t> insight</a:t>
            </a:r>
            <a:r>
              <a:rPr lang="en-ZA" dirty="0"/>
              <a:t> on how to improve performance or take corrective actions.</a:t>
            </a:r>
            <a:endParaRPr lang="en-US" dirty="0"/>
          </a:p>
        </p:txBody>
      </p:sp>
      <p:sp>
        <p:nvSpPr>
          <p:cNvPr id="4" name="TextBox 3">
            <a:extLst>
              <a:ext uri="{FF2B5EF4-FFF2-40B4-BE49-F238E27FC236}">
                <a16:creationId xmlns:a16="http://schemas.microsoft.com/office/drawing/2014/main" id="{0B0CF31C-E3B3-45ED-AAD5-3FC2C9D11847}"/>
              </a:ext>
            </a:extLst>
          </p:cNvPr>
          <p:cNvSpPr txBox="1"/>
          <p:nvPr/>
        </p:nvSpPr>
        <p:spPr>
          <a:xfrm>
            <a:off x="1088570" y="1284514"/>
            <a:ext cx="10080173" cy="707886"/>
          </a:xfrm>
          <a:prstGeom prst="rect">
            <a:avLst/>
          </a:prstGeom>
          <a:noFill/>
        </p:spPr>
        <p:txBody>
          <a:bodyPr wrap="square" rtlCol="0">
            <a:spAutoFit/>
          </a:bodyPr>
          <a:lstStyle/>
          <a:p>
            <a:r>
              <a:rPr lang="en-US" sz="2000" dirty="0"/>
              <a:t>Techniques that </a:t>
            </a:r>
            <a:r>
              <a:rPr lang="en-US" sz="2000" b="1" dirty="0"/>
              <a:t>enables</a:t>
            </a:r>
            <a:r>
              <a:rPr lang="en-US" sz="2000" dirty="0"/>
              <a:t> tools, devices or applications to </a:t>
            </a:r>
            <a:r>
              <a:rPr lang="en-US" sz="2000" b="1" dirty="0"/>
              <a:t>monitor</a:t>
            </a:r>
            <a:r>
              <a:rPr lang="en-US" sz="2000" dirty="0"/>
              <a:t> systems, processes or tasks.</a:t>
            </a:r>
          </a:p>
          <a:p>
            <a:endParaRPr lang="en-ZA" sz="2000" dirty="0"/>
          </a:p>
        </p:txBody>
      </p:sp>
      <p:sp>
        <p:nvSpPr>
          <p:cNvPr id="6" name="TextBox 5">
            <a:extLst>
              <a:ext uri="{FF2B5EF4-FFF2-40B4-BE49-F238E27FC236}">
                <a16:creationId xmlns:a16="http://schemas.microsoft.com/office/drawing/2014/main" id="{D1A863E8-9284-42EB-8D1A-207DB13906D0}"/>
              </a:ext>
            </a:extLst>
          </p:cNvPr>
          <p:cNvSpPr txBox="1"/>
          <p:nvPr/>
        </p:nvSpPr>
        <p:spPr>
          <a:xfrm>
            <a:off x="1970313" y="2451295"/>
            <a:ext cx="8316686" cy="707886"/>
          </a:xfrm>
          <a:prstGeom prst="rect">
            <a:avLst/>
          </a:prstGeom>
          <a:noFill/>
        </p:spPr>
        <p:txBody>
          <a:bodyPr wrap="square" rtlCol="0">
            <a:spAutoFit/>
          </a:bodyPr>
          <a:lstStyle/>
          <a:p>
            <a:r>
              <a:rPr lang="en-ZA" sz="2000" dirty="0"/>
              <a:t>When</a:t>
            </a:r>
            <a:r>
              <a:rPr lang="en-ZA" sz="2000" b="1" dirty="0"/>
              <a:t> regular</a:t>
            </a:r>
            <a:r>
              <a:rPr lang="en-ZA" sz="2000" dirty="0"/>
              <a:t> observation and recording of activities are taking place. </a:t>
            </a:r>
          </a:p>
          <a:p>
            <a:endParaRPr lang="en-ZA" sz="2000" dirty="0"/>
          </a:p>
        </p:txBody>
      </p:sp>
      <p:sp>
        <p:nvSpPr>
          <p:cNvPr id="7" name="TextBox 6">
            <a:extLst>
              <a:ext uri="{FF2B5EF4-FFF2-40B4-BE49-F238E27FC236}">
                <a16:creationId xmlns:a16="http://schemas.microsoft.com/office/drawing/2014/main" id="{D6889CB6-FDEC-4A22-B244-823ED273B321}"/>
              </a:ext>
            </a:extLst>
          </p:cNvPr>
          <p:cNvSpPr txBox="1"/>
          <p:nvPr/>
        </p:nvSpPr>
        <p:spPr>
          <a:xfrm>
            <a:off x="2672442" y="3618076"/>
            <a:ext cx="6912429" cy="984885"/>
          </a:xfrm>
          <a:prstGeom prst="rect">
            <a:avLst/>
          </a:prstGeom>
          <a:noFill/>
        </p:spPr>
        <p:txBody>
          <a:bodyPr wrap="square" rtlCol="0">
            <a:spAutoFit/>
          </a:bodyPr>
          <a:lstStyle/>
          <a:p>
            <a:r>
              <a:rPr lang="en-ZA" sz="2000" dirty="0"/>
              <a:t>A </a:t>
            </a:r>
            <a:r>
              <a:rPr lang="en-ZA" sz="2000" b="1" dirty="0"/>
              <a:t>process</a:t>
            </a:r>
            <a:r>
              <a:rPr lang="en-ZA" sz="2000" dirty="0"/>
              <a:t> of routinely gathering information on all aspects of a system, application or project. </a:t>
            </a:r>
          </a:p>
          <a:p>
            <a:endParaRPr lang="en-ZA" dirty="0"/>
          </a:p>
        </p:txBody>
      </p:sp>
    </p:spTree>
    <p:extLst>
      <p:ext uri="{BB962C8B-B14F-4D97-AF65-F5344CB8AC3E}">
        <p14:creationId xmlns:p14="http://schemas.microsoft.com/office/powerpoint/2010/main" val="79919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CBC9-6C79-4B38-8C31-A1AF9220D39E}"/>
              </a:ext>
            </a:extLst>
          </p:cNvPr>
          <p:cNvSpPr>
            <a:spLocks noGrp="1"/>
          </p:cNvSpPr>
          <p:nvPr>
            <p:ph type="title"/>
          </p:nvPr>
        </p:nvSpPr>
        <p:spPr/>
        <p:txBody>
          <a:bodyPr/>
          <a:lstStyle/>
          <a:p>
            <a:r>
              <a:rPr lang="en-US" dirty="0"/>
              <a:t>Why Azure Monitoring</a:t>
            </a:r>
          </a:p>
        </p:txBody>
      </p:sp>
      <p:sp>
        <p:nvSpPr>
          <p:cNvPr id="3" name="Content Placeholder 2">
            <a:extLst>
              <a:ext uri="{FF2B5EF4-FFF2-40B4-BE49-F238E27FC236}">
                <a16:creationId xmlns:a16="http://schemas.microsoft.com/office/drawing/2014/main" id="{00B5C983-6128-4190-B478-0590CBA1E5CB}"/>
              </a:ext>
            </a:extLst>
          </p:cNvPr>
          <p:cNvSpPr>
            <a:spLocks noGrp="1"/>
          </p:cNvSpPr>
          <p:nvPr>
            <p:ph idx="1"/>
          </p:nvPr>
        </p:nvSpPr>
        <p:spPr/>
        <p:txBody>
          <a:bodyPr/>
          <a:lstStyle/>
          <a:p>
            <a:r>
              <a:rPr lang="en-ZA" dirty="0"/>
              <a:t>Maximizes the availability of applications and services</a:t>
            </a:r>
            <a:br>
              <a:rPr lang="en-ZA" dirty="0"/>
            </a:br>
            <a:endParaRPr lang="en-ZA" dirty="0"/>
          </a:p>
          <a:p>
            <a:r>
              <a:rPr lang="en-ZA" dirty="0"/>
              <a:t>Maximizes the performance of applications and services</a:t>
            </a:r>
            <a:br>
              <a:rPr lang="en-ZA" dirty="0"/>
            </a:br>
            <a:r>
              <a:rPr lang="en-ZA" dirty="0"/>
              <a:t> </a:t>
            </a:r>
          </a:p>
          <a:p>
            <a:r>
              <a:rPr lang="en-ZA" dirty="0"/>
              <a:t>A Comprehensive solution for collecting, analysing, and acting on telemetry from cloud and on-premises environments</a:t>
            </a:r>
          </a:p>
        </p:txBody>
      </p:sp>
    </p:spTree>
    <p:extLst>
      <p:ext uri="{BB962C8B-B14F-4D97-AF65-F5344CB8AC3E}">
        <p14:creationId xmlns:p14="http://schemas.microsoft.com/office/powerpoint/2010/main" val="373014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CBC9-6C79-4B38-8C31-A1AF9220D39E}"/>
              </a:ext>
            </a:extLst>
          </p:cNvPr>
          <p:cNvSpPr>
            <a:spLocks noGrp="1"/>
          </p:cNvSpPr>
          <p:nvPr>
            <p:ph type="title"/>
          </p:nvPr>
        </p:nvSpPr>
        <p:spPr>
          <a:xfrm>
            <a:off x="462419" y="114604"/>
            <a:ext cx="10515600" cy="774743"/>
          </a:xfrm>
        </p:spPr>
        <p:txBody>
          <a:bodyPr/>
          <a:lstStyle/>
          <a:p>
            <a:r>
              <a:rPr lang="en-ZA" dirty="0"/>
              <a:t>Continuous Monitoring with Azure Monitor</a:t>
            </a:r>
            <a:endParaRPr lang="en-US" dirty="0"/>
          </a:p>
        </p:txBody>
      </p:sp>
      <p:sp>
        <p:nvSpPr>
          <p:cNvPr id="8" name="Content Placeholder 7">
            <a:extLst>
              <a:ext uri="{FF2B5EF4-FFF2-40B4-BE49-F238E27FC236}">
                <a16:creationId xmlns:a16="http://schemas.microsoft.com/office/drawing/2014/main" id="{CDE489E1-ABAF-4876-94DF-E9FE98D14A68}"/>
              </a:ext>
            </a:extLst>
          </p:cNvPr>
          <p:cNvSpPr>
            <a:spLocks noGrp="1"/>
          </p:cNvSpPr>
          <p:nvPr>
            <p:ph idx="1"/>
          </p:nvPr>
        </p:nvSpPr>
        <p:spPr>
          <a:xfrm>
            <a:off x="838200" y="889347"/>
            <a:ext cx="10515600" cy="1614367"/>
          </a:xfrm>
        </p:spPr>
        <p:txBody>
          <a:bodyPr>
            <a:normAutofit/>
          </a:bodyPr>
          <a:lstStyle/>
          <a:p>
            <a:r>
              <a:rPr lang="en-ZA" dirty="0"/>
              <a:t>Continuous Integration and Continuous Deployment (CI/CD) is a DevOps concept.</a:t>
            </a:r>
          </a:p>
          <a:p>
            <a:r>
              <a:rPr lang="en-ZA" dirty="0"/>
              <a:t>Continuous Monitoring (CM)</a:t>
            </a:r>
          </a:p>
        </p:txBody>
      </p:sp>
      <p:pic>
        <p:nvPicPr>
          <p:cNvPr id="9" name="Picture 4" descr="Continuous Monitoring with Azure Monitor and Azure DevOps">
            <a:extLst>
              <a:ext uri="{FF2B5EF4-FFF2-40B4-BE49-F238E27FC236}">
                <a16:creationId xmlns:a16="http://schemas.microsoft.com/office/drawing/2014/main" id="{3B26BF35-AABD-4D41-AB4A-92F02C5B7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792" y="2383971"/>
            <a:ext cx="8780770" cy="435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74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5D2DD4CF-E9B5-437D-BB36-C4550C3DFB53}"/>
              </a:ext>
            </a:extLst>
          </p:cNvPr>
          <p:cNvSpPr>
            <a:spLocks noGrp="1"/>
          </p:cNvSpPr>
          <p:nvPr>
            <p:ph type="title"/>
          </p:nvPr>
        </p:nvSpPr>
        <p:spPr>
          <a:xfrm>
            <a:off x="838200" y="150313"/>
            <a:ext cx="10515600" cy="889348"/>
          </a:xfrm>
        </p:spPr>
        <p:txBody>
          <a:bodyPr>
            <a:normAutofit/>
          </a:bodyPr>
          <a:lstStyle/>
          <a:p>
            <a:r>
              <a:rPr lang="en-ZA" b="1" dirty="0"/>
              <a:t>Best Practice for Continuous Monitoring</a:t>
            </a:r>
          </a:p>
        </p:txBody>
      </p:sp>
      <p:sp>
        <p:nvSpPr>
          <p:cNvPr id="3" name="Content Placeholder 2">
            <a:extLst>
              <a:ext uri="{FF2B5EF4-FFF2-40B4-BE49-F238E27FC236}">
                <a16:creationId xmlns:a16="http://schemas.microsoft.com/office/drawing/2014/main" id="{4D978EC1-0858-4D74-85A4-42291357D2A6}"/>
              </a:ext>
            </a:extLst>
          </p:cNvPr>
          <p:cNvSpPr>
            <a:spLocks noGrp="1"/>
          </p:cNvSpPr>
          <p:nvPr>
            <p:ph idx="1"/>
          </p:nvPr>
        </p:nvSpPr>
        <p:spPr>
          <a:xfrm>
            <a:off x="838200" y="1440493"/>
            <a:ext cx="10515600" cy="4736470"/>
          </a:xfrm>
        </p:spPr>
        <p:txBody>
          <a:bodyPr/>
          <a:lstStyle/>
          <a:p>
            <a:r>
              <a:rPr lang="en-ZA" b="1" dirty="0"/>
              <a:t>Enable monitoring for </a:t>
            </a:r>
            <a:r>
              <a:rPr lang="en-ZA" b="1" i="1" dirty="0"/>
              <a:t>all</a:t>
            </a:r>
            <a:r>
              <a:rPr lang="en-ZA" b="1" dirty="0"/>
              <a:t> your apps</a:t>
            </a:r>
            <a:br>
              <a:rPr lang="en-ZA" b="1" dirty="0"/>
            </a:br>
            <a:endParaRPr lang="en-ZA" b="1" dirty="0"/>
          </a:p>
          <a:p>
            <a:r>
              <a:rPr lang="en-ZA" b="1" dirty="0"/>
              <a:t>Enable monitoring for </a:t>
            </a:r>
            <a:r>
              <a:rPr lang="en-ZA" b="1" i="1" dirty="0"/>
              <a:t>all </a:t>
            </a:r>
            <a:r>
              <a:rPr lang="en-ZA" b="1" dirty="0"/>
              <a:t>relevant components of your infrastructure</a:t>
            </a:r>
            <a:br>
              <a:rPr lang="en-ZA" b="1" dirty="0"/>
            </a:br>
            <a:endParaRPr lang="en-ZA" b="1" dirty="0"/>
          </a:p>
          <a:p>
            <a:r>
              <a:rPr lang="en-ZA" b="1" dirty="0"/>
              <a:t>Bucket related resources in resource groups</a:t>
            </a:r>
            <a:br>
              <a:rPr lang="en-ZA" b="1" dirty="0"/>
            </a:br>
            <a:endParaRPr lang="en-ZA" b="1" dirty="0"/>
          </a:p>
          <a:p>
            <a:r>
              <a:rPr lang="en-ZA" b="1" dirty="0"/>
              <a:t>Ensure quality through Continuous Deployment</a:t>
            </a:r>
            <a:endParaRPr lang="en-ZA" dirty="0"/>
          </a:p>
          <a:p>
            <a:endParaRPr lang="en-ZA" dirty="0"/>
          </a:p>
        </p:txBody>
      </p:sp>
    </p:spTree>
    <p:extLst>
      <p:ext uri="{BB962C8B-B14F-4D97-AF65-F5344CB8AC3E}">
        <p14:creationId xmlns:p14="http://schemas.microsoft.com/office/powerpoint/2010/main" val="179448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5D2DD4CF-E9B5-437D-BB36-C4550C3DFB53}"/>
              </a:ext>
            </a:extLst>
          </p:cNvPr>
          <p:cNvSpPr>
            <a:spLocks noGrp="1"/>
          </p:cNvSpPr>
          <p:nvPr>
            <p:ph type="title"/>
          </p:nvPr>
        </p:nvSpPr>
        <p:spPr>
          <a:xfrm>
            <a:off x="838200" y="150313"/>
            <a:ext cx="10515600" cy="889348"/>
          </a:xfrm>
        </p:spPr>
        <p:txBody>
          <a:bodyPr>
            <a:normAutofit/>
          </a:bodyPr>
          <a:lstStyle/>
          <a:p>
            <a:r>
              <a:rPr lang="en-ZA" b="1" dirty="0"/>
              <a:t>Best Practice for Continuous Monitoring</a:t>
            </a:r>
          </a:p>
        </p:txBody>
      </p:sp>
      <p:sp>
        <p:nvSpPr>
          <p:cNvPr id="3" name="Content Placeholder 2">
            <a:extLst>
              <a:ext uri="{FF2B5EF4-FFF2-40B4-BE49-F238E27FC236}">
                <a16:creationId xmlns:a16="http://schemas.microsoft.com/office/drawing/2014/main" id="{4D978EC1-0858-4D74-85A4-42291357D2A6}"/>
              </a:ext>
            </a:extLst>
          </p:cNvPr>
          <p:cNvSpPr>
            <a:spLocks noGrp="1"/>
          </p:cNvSpPr>
          <p:nvPr>
            <p:ph idx="1"/>
          </p:nvPr>
        </p:nvSpPr>
        <p:spPr>
          <a:xfrm>
            <a:off x="838200" y="2304789"/>
            <a:ext cx="10515600" cy="3872174"/>
          </a:xfrm>
        </p:spPr>
        <p:txBody>
          <a:bodyPr>
            <a:normAutofit/>
          </a:bodyPr>
          <a:lstStyle/>
          <a:p>
            <a:r>
              <a:rPr lang="en-ZA" b="1" dirty="0"/>
              <a:t>Setup actionable alerts with notifications and/or remediation</a:t>
            </a:r>
          </a:p>
          <a:p>
            <a:pPr marL="0" indent="0">
              <a:buNone/>
            </a:pPr>
            <a:endParaRPr lang="en-ZA" dirty="0"/>
          </a:p>
          <a:p>
            <a:r>
              <a:rPr lang="en-ZA" b="1" dirty="0"/>
              <a:t>Prepare role-based dashboards and workbooks for reporting</a:t>
            </a:r>
          </a:p>
          <a:p>
            <a:endParaRPr lang="en-ZA" dirty="0"/>
          </a:p>
          <a:p>
            <a:r>
              <a:rPr lang="en-ZA" b="1" dirty="0"/>
              <a:t>Continuously optimize with “Build-Measure-Learn”</a:t>
            </a:r>
          </a:p>
          <a:p>
            <a:endParaRPr lang="en-ZA" dirty="0"/>
          </a:p>
        </p:txBody>
      </p:sp>
    </p:spTree>
    <p:extLst>
      <p:ext uri="{BB962C8B-B14F-4D97-AF65-F5344CB8AC3E}">
        <p14:creationId xmlns:p14="http://schemas.microsoft.com/office/powerpoint/2010/main" val="251188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787</Words>
  <Application>Microsoft Office PowerPoint</Application>
  <PresentationFormat>Widescreen</PresentationFormat>
  <Paragraphs>221</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Segoe UI</vt:lpstr>
      <vt:lpstr>Office Theme</vt:lpstr>
      <vt:lpstr>Solutions Available on Azure</vt:lpstr>
      <vt:lpstr>What’s UP?</vt:lpstr>
      <vt:lpstr>PowerPoint Presentation</vt:lpstr>
      <vt:lpstr>Why Monitoring &amp; Reporting?</vt:lpstr>
      <vt:lpstr>What is Monitoring &amp; Reporting?</vt:lpstr>
      <vt:lpstr>Why Azure Monitoring</vt:lpstr>
      <vt:lpstr>Continuous Monitoring with Azure Monitor</vt:lpstr>
      <vt:lpstr>Best Practice for Continuous Monitoring</vt:lpstr>
      <vt:lpstr>Best Practice for Continuous Monitoring</vt:lpstr>
      <vt:lpstr>High-level view of Azure Monitor</vt:lpstr>
      <vt:lpstr>Monitoring data platform</vt:lpstr>
      <vt:lpstr>Monitoring data platform</vt:lpstr>
      <vt:lpstr>What data can Azure Monitor collect?</vt:lpstr>
      <vt:lpstr>Application Insights</vt:lpstr>
      <vt:lpstr>Dashboards</vt:lpstr>
      <vt:lpstr>Azure Monitor Pricing</vt:lpstr>
      <vt:lpstr>Azure Monitor Pricing</vt:lpstr>
      <vt:lpstr>Azure Monitor –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Available on Azure</dc:title>
  <dc:creator>Thomas van Niekerk</dc:creator>
  <cp:lastModifiedBy>Thomas van Niekerk</cp:lastModifiedBy>
  <cp:revision>26</cp:revision>
  <dcterms:created xsi:type="dcterms:W3CDTF">2019-10-10T23:36:34Z</dcterms:created>
  <dcterms:modified xsi:type="dcterms:W3CDTF">2020-02-14T04:53:40Z</dcterms:modified>
</cp:coreProperties>
</file>