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44"/>
  </p:notesMasterIdLst>
  <p:sldIdLst>
    <p:sldId id="256" r:id="rId2"/>
    <p:sldId id="257" r:id="rId3"/>
    <p:sldId id="1931" r:id="rId4"/>
    <p:sldId id="1932" r:id="rId5"/>
    <p:sldId id="1933" r:id="rId6"/>
    <p:sldId id="674" r:id="rId7"/>
    <p:sldId id="711" r:id="rId8"/>
    <p:sldId id="675" r:id="rId9"/>
    <p:sldId id="742" r:id="rId10"/>
    <p:sldId id="736" r:id="rId11"/>
    <p:sldId id="733" r:id="rId12"/>
    <p:sldId id="1996" r:id="rId13"/>
    <p:sldId id="719" r:id="rId14"/>
    <p:sldId id="720" r:id="rId15"/>
    <p:sldId id="704" r:id="rId16"/>
    <p:sldId id="705" r:id="rId17"/>
    <p:sldId id="2096" r:id="rId18"/>
    <p:sldId id="2136" r:id="rId19"/>
    <p:sldId id="2137" r:id="rId20"/>
    <p:sldId id="2138" r:id="rId21"/>
    <p:sldId id="2139" r:id="rId22"/>
    <p:sldId id="2141" r:id="rId23"/>
    <p:sldId id="2142" r:id="rId24"/>
    <p:sldId id="2143" r:id="rId25"/>
    <p:sldId id="2145" r:id="rId26"/>
    <p:sldId id="2146" r:id="rId27"/>
    <p:sldId id="2147" r:id="rId28"/>
    <p:sldId id="2148" r:id="rId29"/>
    <p:sldId id="4506" r:id="rId30"/>
    <p:sldId id="1422" r:id="rId31"/>
    <p:sldId id="1420" r:id="rId32"/>
    <p:sldId id="1427" r:id="rId33"/>
    <p:sldId id="1410" r:id="rId34"/>
    <p:sldId id="1428" r:id="rId35"/>
    <p:sldId id="1429" r:id="rId36"/>
    <p:sldId id="1430" r:id="rId37"/>
    <p:sldId id="1118" r:id="rId38"/>
    <p:sldId id="1399" r:id="rId39"/>
    <p:sldId id="1407" r:id="rId40"/>
    <p:sldId id="1520" r:id="rId41"/>
    <p:sldId id="1522" r:id="rId42"/>
    <p:sldId id="152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Davis" initials="SD" lastIdx="8" clrIdx="0">
    <p:extLst>
      <p:ext uri="{19B8F6BF-5375-455C-9EA6-DF929625EA0E}">
        <p15:presenceInfo xmlns:p15="http://schemas.microsoft.com/office/powerpoint/2012/main" userId="76b3d29058682a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09" d="100"/>
          <a:sy n="109" d="100"/>
        </p:scale>
        <p:origin x="208"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9T09:33:46.128" idx="8">
    <p:pos x="10" y="10"/>
    <p:text>Graphic doesn't fit as text is hidden behind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B5A51-8CDB-0B4F-BC4B-8E16CCB8524F}"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0B7FF-E12B-084B-8268-FCDDE0349BE4}" type="slidenum">
              <a:rPr lang="en-US" smtClean="0"/>
              <a:t>‹#›</a:t>
            </a:fld>
            <a:endParaRPr lang="en-US"/>
          </a:p>
        </p:txBody>
      </p:sp>
    </p:spTree>
    <p:extLst>
      <p:ext uri="{BB962C8B-B14F-4D97-AF65-F5344CB8AC3E}">
        <p14:creationId xmlns:p14="http://schemas.microsoft.com/office/powerpoint/2010/main" val="270959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ikipedia.org/wiki/Server_far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dv2-seri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ocs.microsoft.com/en-us/azure/azure-functions/functions-overview" TargetMode="External"/><Relationship Id="rId3" Type="http://schemas.openxmlformats.org/officeDocument/2006/relationships/hyperlink" Target="https://docs.microsoft.com/en-us/azure/virtual-machines/" TargetMode="External"/><Relationship Id="rId7" Type="http://schemas.openxmlformats.org/officeDocument/2006/relationships/hyperlink" Target="https://docs.microsoft.com/en-us/azure/container-instances/container-instances-overview"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cs.microsoft.com/en-us/azure/aks/" TargetMode="External"/><Relationship Id="rId5" Type="http://schemas.openxmlformats.org/officeDocument/2006/relationships/hyperlink" Target="https://docs.microsoft.com/en-us/azure/service-fabric/service-fabric-overview" TargetMode="External"/><Relationship Id="rId10" Type="http://schemas.openxmlformats.org/officeDocument/2006/relationships/hyperlink" Target="https://docs.microsoft.com/en-us/azure/cloud-services/cloud-services-choose-me" TargetMode="External"/><Relationship Id="rId4" Type="http://schemas.openxmlformats.org/officeDocument/2006/relationships/hyperlink" Target="https://docs.microsoft.com/en-us/azure/app-service/app-service-value-prop-what-is" TargetMode="External"/><Relationship Id="rId9" Type="http://schemas.openxmlformats.org/officeDocument/2006/relationships/hyperlink" Target="https://docs.microsoft.com/en-us/azure/batch/batch-technical-overvie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virtual-network/security-overview"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azure.microsoft.com/services/expressroute/" TargetMode="External"/><Relationship Id="rId4" Type="http://schemas.openxmlformats.org/officeDocument/2006/relationships/hyperlink" Target="https://docs.microsoft.com/azure/vpn-gateway/vpn-gateway-multi-sit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 Azure this is broken down into three main categories,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Infrastructure as a service (IaaS).</a:t>
            </a:r>
          </a:p>
          <a:p>
            <a:r>
              <a:rPr lang="en-US" sz="882" b="0" i="0" kern="1200" dirty="0">
                <a:solidFill>
                  <a:schemeClr val="tx1"/>
                </a:solidFill>
                <a:effectLst/>
                <a:latin typeface="Segoe UI Light" pitchFamily="34" charset="0"/>
                <a:ea typeface="+mn-ea"/>
                <a:cs typeface="+mn-cs"/>
              </a:rPr>
              <a:t>With IaaS, you provision VMs along with associated network and storage components. Software and applications are then deployed onto those VMs. IaaS is the closest compute model to a traditional on-premises environment, except that Microsoft manages the infrastructure. You still manage the individual VMs.</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Platform as a Service (PaaS) </a:t>
            </a:r>
            <a:r>
              <a:rPr lang="en-US" sz="882" b="0" i="0" kern="1200" dirty="0">
                <a:solidFill>
                  <a:schemeClr val="tx1"/>
                </a:solidFill>
                <a:effectLst/>
                <a:latin typeface="Segoe UI Light" pitchFamily="34" charset="0"/>
                <a:ea typeface="+mn-ea"/>
                <a:cs typeface="+mn-cs"/>
              </a:rPr>
              <a:t>is a managed hosting environment where you deploy applications and other resources without managing the VMs or networking resources. App services is a good example, where you simply set up the resource and deploy an application into it and Azure takes care of provisioning and updating VMs in the background for you.</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Functions as a service (</a:t>
            </a:r>
            <a:r>
              <a:rPr lang="en-US" sz="882" b="1" i="0" kern="1200" dirty="0" err="1">
                <a:solidFill>
                  <a:schemeClr val="tx1"/>
                </a:solidFill>
                <a:effectLst/>
                <a:latin typeface="Segoe UI Light" pitchFamily="34" charset="0"/>
                <a:ea typeface="+mn-ea"/>
                <a:cs typeface="+mn-cs"/>
              </a:rPr>
              <a:t>FaaS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goes further in that you do not administer the compute resources and deploy into a hosting environment, you simply deploy your code, and the service automatically runs it. These services use a serverless architecture, and seamlessly scale up or down to whatever level necessary to handle the traffic. Azure Functions are a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488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757238"/>
            <a:ext cx="6719887" cy="3779837"/>
          </a:xfrm>
        </p:spPr>
      </p:sp>
      <p:sp>
        <p:nvSpPr>
          <p:cNvPr id="3" name="Notes Placeholder 2"/>
          <p:cNvSpPr>
            <a:spLocks noGrp="1"/>
          </p:cNvSpPr>
          <p:nvPr>
            <p:ph type="body" idx="1"/>
          </p:nvPr>
        </p:nvSpPr>
        <p:spPr/>
        <p:txBody>
          <a:bodyPr>
            <a:normAutofit/>
          </a:bodyPr>
          <a:lstStyle/>
          <a:p>
            <a:r>
              <a:rPr lang="en-US" dirty="0"/>
              <a:t>Azure regions are a set of datacenters deployed within a latency-defined perimeter and connected through a dedicated regional low-latency network.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9730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Another benefit of the global footprint of Azure is the ability to deploy your workloads/services in a geographically redundant way. Azure has the concept of 'region pairs' which Microsoft recommends leveraging during multi-geography deployments. Region pairs help to ensure adequate isolation boundaries, which means if a natural disaster takes down an entire region, the 'sister' region should not be impacted. Also, when enabled by the customer (i.e. not automatically), various data replication capabilities in the platform leverage the concept of region pairs, automatically selecting the 'sister' region as a replication target. All region pairs (with the exception of Brazil, Southeast Asia and East Asia) are in the same geo-political area, helping to ensure data sovereignty compliance. One other key consideration about region pairs is region recovery order. In the event of a broad outage, recovery of one region is prioritized out of every pair, helping to ensure rapid recovery of a service deployed across region pairs. Finally, system updates to Azure are never deployed to Azure regions at the same time. This minimizes downtime, the effect of bugs, and logical failures in the rare event of a bad update.</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13</a:t>
            </a:fld>
            <a:endParaRPr lang="en-US" dirty="0"/>
          </a:p>
        </p:txBody>
      </p:sp>
    </p:spTree>
    <p:extLst>
      <p:ext uri="{BB962C8B-B14F-4D97-AF65-F5344CB8AC3E}">
        <p14:creationId xmlns:p14="http://schemas.microsoft.com/office/powerpoint/2010/main" val="1479573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choosing the Azure region or regions that you will deploy to, be certain to consider which Azure services your solution will require. Not all Azure services are available in every region. Also, consider the network latency when choosing a region. Ideally, you want the workload to be as close to the end users as possible to improve performance. Don't forget to keep paired regions in mind, as this will impact resiliency and recoverability. Pricing varies between Azure regions and depending on workloads, savings could be made deploying resources in other regions, subject to regulatory, privacy and performance requirements.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63633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zones (preview) allow for low latency connectivity of applications between datacenters. They are not globally available, so check the region that you use. AV sets will be discussed in the next slide.</a:t>
            </a:r>
          </a:p>
        </p:txBody>
      </p:sp>
      <p:sp>
        <p:nvSpPr>
          <p:cNvPr id="4" name="Slide Number Placeholder 3"/>
          <p:cNvSpPr>
            <a:spLocks noGrp="1"/>
          </p:cNvSpPr>
          <p:nvPr>
            <p:ph type="sldNum" sz="quarter" idx="10"/>
          </p:nvPr>
        </p:nvSpPr>
        <p:spPr/>
        <p:txBody>
          <a:bodyPr/>
          <a:lstStyle/>
          <a:p>
            <a:fld id="{C685E2BD-151F-42C1-BC47-DA674FB81C0C}" type="slidenum">
              <a:rPr lang="en-US" smtClean="0"/>
              <a:t>15</a:t>
            </a:fld>
            <a:endParaRPr lang="en-US" dirty="0"/>
          </a:p>
        </p:txBody>
      </p:sp>
    </p:spTree>
    <p:extLst>
      <p:ext uri="{BB962C8B-B14F-4D97-AF65-F5344CB8AC3E}">
        <p14:creationId xmlns:p14="http://schemas.microsoft.com/office/powerpoint/2010/main" val="1092843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Offering designed to protect apps from datacenter failures. Unique physical locations each with 1 or more datacenters with independent power, cooling and networking. Each AV region has a minimum of 3 separate zones in each region it is available in. Each VM is deployed in its own Fault Domain and Update Domain. Support synchronous replication with AV Zone and Asynchronous across regions. Not available across all regions or for all services. No extra cost for AV Zones but will result in additional charges for inter-Availability zone VM-VM data transfer charges.</a:t>
            </a:r>
          </a:p>
          <a:p>
            <a:r>
              <a:rPr lang="en-US" dirty="0"/>
              <a:t>https://</a:t>
            </a:r>
            <a:r>
              <a:rPr lang="en-US" dirty="0" err="1"/>
              <a:t>docs.microsoft.com</a:t>
            </a:r>
            <a:r>
              <a:rPr lang="en-US" dirty="0"/>
              <a:t>/</a:t>
            </a:r>
            <a:r>
              <a:rPr lang="en-US" dirty="0" err="1"/>
              <a:t>en</a:t>
            </a:r>
            <a:r>
              <a:rPr lang="en-US" dirty="0"/>
              <a:t>-us/azure/availability-zones/</a:t>
            </a:r>
            <a:r>
              <a:rPr lang="en-US" dirty="0" err="1"/>
              <a:t>az</a:t>
            </a:r>
            <a:r>
              <a:rPr lang="en-US" dirty="0"/>
              <a:t>-overview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89361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is a Platform-as-a-Service, or PaaS, offering in Microsoft Azure that provides an integrated cloud app platform for delivering modern enterprise apps across cloud and mobile devices. You can create web and mobile apps for any platform or device. Integrate you apps with SaaS services, connect with on-premises applications, and automate your business processes. Azure App Service runs your apps on fully managed virtual machines with your choice of shared or dedicated server resources.</a:t>
            </a:r>
          </a:p>
        </p:txBody>
      </p:sp>
      <p:sp>
        <p:nvSpPr>
          <p:cNvPr id="4" name="Slide Number Placeholder 3"/>
          <p:cNvSpPr>
            <a:spLocks noGrp="1"/>
          </p:cNvSpPr>
          <p:nvPr>
            <p:ph type="sldNum" sz="quarter" idx="5"/>
          </p:nvPr>
        </p:nvSpPr>
        <p:spPr/>
        <p:txBody>
          <a:bodyPr/>
          <a:lstStyle/>
          <a:p>
            <a:fld id="{71A41F1F-90BE-488A-B820-D47438566D65}" type="slidenum">
              <a:rPr lang="en-US" smtClean="0"/>
              <a:t>17</a:t>
            </a:fld>
            <a:endParaRPr lang="en-US" dirty="0"/>
          </a:p>
        </p:txBody>
      </p:sp>
    </p:spTree>
    <p:extLst>
      <p:ext uri="{BB962C8B-B14F-4D97-AF65-F5344CB8AC3E}">
        <p14:creationId xmlns:p14="http://schemas.microsoft.com/office/powerpoint/2010/main" val="673597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as a Platform as a Service (or PaaS) platform is the foundation for a number of other Azure services built to help you build, host, and manage applications in the cloud. The core pieces of these services is the Azure Web App service, which we’ll discuss in further detail shortly, and it extends out to a few others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API Apps helps you host and manage API in the cloud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Mobile Apps helps you host and manage the backend data API for native mobile apps running on devices,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Web Apps for Containers enables you to use a container model with Azure App Service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Logic Apps enables code free development of business process and workflow automation to connect and integrate disparate system more easily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Azure Functions offers a Serverless compute that further abstracts things out so you can focus more on the business logic needed, and less on the plumbing code that every application needs to be hosted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Notification Hubs is a messaging services that compliments App Service, enabling the ability to integrate Native Mobile Push Notifications into your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there are many other services within Azure that also compliment App Service very nicely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these various offerings of Azure App Service, you can host just about any custom application, or even OSS applications your organization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18</a:t>
            </a:fld>
            <a:endParaRPr lang="en-US" dirty="0"/>
          </a:p>
        </p:txBody>
      </p:sp>
    </p:spTree>
    <p:extLst>
      <p:ext uri="{BB962C8B-B14F-4D97-AF65-F5344CB8AC3E}">
        <p14:creationId xmlns:p14="http://schemas.microsoft.com/office/powerpoint/2010/main" val="107756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19</a:t>
            </a:fld>
            <a:endParaRPr lang="en-US" dirty="0"/>
          </a:p>
        </p:txBody>
      </p:sp>
    </p:spTree>
    <p:extLst>
      <p:ext uri="{BB962C8B-B14F-4D97-AF65-F5344CB8AC3E}">
        <p14:creationId xmlns:p14="http://schemas.microsoft.com/office/powerpoint/2010/main" val="358931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App Service, an app runs in an </a:t>
            </a:r>
            <a:r>
              <a:rPr lang="en-US" sz="1200" b="0" i="1" kern="1200" dirty="0">
                <a:solidFill>
                  <a:schemeClr val="tx1"/>
                </a:solidFill>
                <a:effectLst/>
                <a:latin typeface="+mn-lt"/>
                <a:ea typeface="+mn-ea"/>
                <a:cs typeface="+mn-cs"/>
              </a:rPr>
              <a:t>App Service plan</a:t>
            </a:r>
            <a:r>
              <a:rPr lang="en-US" sz="1200" b="0" i="0" kern="1200" dirty="0">
                <a:solidFill>
                  <a:schemeClr val="tx1"/>
                </a:solidFill>
                <a:effectLst/>
                <a:latin typeface="+mn-lt"/>
                <a:ea typeface="+mn-ea"/>
                <a:cs typeface="+mn-cs"/>
              </a:rPr>
              <a:t>. An App Service plan defines a set of compute resources for a web app to run. These compute resources are analogous to the </a:t>
            </a:r>
            <a:r>
              <a:rPr lang="en-US" sz="1200" b="0" i="1" u="sng" kern="1200" dirty="0">
                <a:solidFill>
                  <a:schemeClr val="tx1"/>
                </a:solidFill>
                <a:effectLst/>
                <a:latin typeface="+mn-lt"/>
                <a:ea typeface="+mn-ea"/>
                <a:cs typeface="+mn-cs"/>
                <a:hlinkClick r:id="rId3"/>
              </a:rPr>
              <a:t>server farm</a:t>
            </a:r>
            <a:r>
              <a:rPr lang="en-US" sz="1200" b="0" i="0" kern="1200" dirty="0">
                <a:solidFill>
                  <a:schemeClr val="tx1"/>
                </a:solidFill>
                <a:effectLst/>
                <a:latin typeface="+mn-lt"/>
                <a:ea typeface="+mn-ea"/>
                <a:cs typeface="+mn-cs"/>
              </a:rPr>
              <a:t> in conventional web hosting. One or more apps can be configured to run on the same computing resources (or in the same App Service plan).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create an App Service plan in a certain region (for example, West Europe), a set of compute resources is created for that plan in that region. Whatever apps you put into this App Service plan run on these compute resources as defined by your App Service plan.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20</a:t>
            </a:fld>
            <a:endParaRPr lang="en-US" dirty="0"/>
          </a:p>
        </p:txBody>
      </p:sp>
    </p:spTree>
    <p:extLst>
      <p:ext uri="{BB962C8B-B14F-4D97-AF65-F5344CB8AC3E}">
        <p14:creationId xmlns:p14="http://schemas.microsoft.com/office/powerpoint/2010/main" val="383628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pricing tier</a:t>
            </a:r>
            <a:r>
              <a:rPr lang="en-US" sz="1200" b="0" i="0" kern="1200" dirty="0">
                <a:solidFill>
                  <a:schemeClr val="tx1"/>
                </a:solidFill>
                <a:effectLst/>
                <a:latin typeface="+mn-lt"/>
                <a:ea typeface="+mn-ea"/>
                <a:cs typeface="+mn-cs"/>
              </a:rPr>
              <a:t> of an App Service plan determines what App Service features you get and how much you pay for the plan. There are a few categories of pricing tiers: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Shared compute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Free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Shared</a:t>
            </a:r>
            <a:r>
              <a:rPr lang="en-US" sz="1200" b="0" i="0" kern="1200" dirty="0">
                <a:solidFill>
                  <a:schemeClr val="tx1"/>
                </a:solidFill>
                <a:effectLst/>
                <a:latin typeface="+mn-lt"/>
                <a:ea typeface="+mn-ea"/>
                <a:cs typeface="+mn-cs"/>
              </a:rPr>
              <a:t>, the two base tiers, runs an app on the same Azure VM as other App Service apps, including apps of other customers. These tiers allocate CPU quotas to each app that runs on the shared resources, and the resources cannot scale 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Dedicated compute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Basic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tiers run apps on dedicated Azure VMs. Only apps in the same App Service plan share the same compute resources. The higher the tier, the more VM instances are available to you for scale-out.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Isolated</a:t>
            </a:r>
            <a:r>
              <a:rPr lang="en-US" sz="1200" b="0" i="0" kern="1200" dirty="0">
                <a:solidFill>
                  <a:schemeClr val="tx1"/>
                </a:solidFill>
                <a:effectLst/>
                <a:latin typeface="+mn-lt"/>
                <a:ea typeface="+mn-ea"/>
                <a:cs typeface="+mn-cs"/>
              </a:rPr>
              <a:t>: This tier runs dedicated Azure VMs on dedicated Azure Virtual Networks, which provides network isolation on top of compute isolation to your apps. It provides the maximum scale-out capabilities.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Consumption</a:t>
            </a:r>
            <a:r>
              <a:rPr lang="en-US" sz="1200" b="0" i="0" kern="1200" dirty="0">
                <a:solidFill>
                  <a:schemeClr val="tx1"/>
                </a:solidFill>
                <a:effectLst/>
                <a:latin typeface="+mn-lt"/>
                <a:ea typeface="+mn-ea"/>
                <a:cs typeface="+mn-cs"/>
              </a:rPr>
              <a:t>: This tier is only available to Azure Function Apps. It scales the functions dynamically depending on workload.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NOTE: App Service Free and Shared (preview) hosting plans are base tiers that run on the same Azure VM as other App Service apps. Some apps may belong to other customers. These tiers are intended to be used only for development and testing purposes.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new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pricing tier provides </a:t>
            </a:r>
            <a:r>
              <a:rPr lang="en-US" sz="1200" b="1" i="0" u="sng" kern="1200" dirty="0">
                <a:solidFill>
                  <a:schemeClr val="tx1"/>
                </a:solidFill>
                <a:effectLst/>
                <a:latin typeface="+mn-lt"/>
                <a:ea typeface="+mn-ea"/>
                <a:cs typeface="+mn-cs"/>
                <a:hlinkClick r:id="rId3"/>
              </a:rPr>
              <a:t>Dv2-series VMs</a:t>
            </a:r>
            <a:r>
              <a:rPr lang="en-US" sz="1200" b="0" i="0" kern="1200" dirty="0">
                <a:solidFill>
                  <a:schemeClr val="tx1"/>
                </a:solidFill>
                <a:effectLst/>
                <a:latin typeface="+mn-lt"/>
                <a:ea typeface="+mn-ea"/>
                <a:cs typeface="+mn-cs"/>
              </a:rPr>
              <a:t> with faster processors, SSD storage, and double memory-to-core ratio compared to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tier.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also supports higher scale via increased instance count while still providing all the advanced capabilities found in the Standard plan. All features available in the existing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tier are included in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Similar to other dedicated tiers, three VM sizes are available for this tier: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Small (one CPU core, 3.5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Medium (two CPU cores, 7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Large (four CPU cores, 14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21</a:t>
            </a:fld>
            <a:endParaRPr lang="en-US" dirty="0"/>
          </a:p>
        </p:txBody>
      </p:sp>
    </p:spTree>
    <p:extLst>
      <p:ext uri="{BB962C8B-B14F-4D97-AF65-F5344CB8AC3E}">
        <p14:creationId xmlns:p14="http://schemas.microsoft.com/office/powerpoint/2010/main" val="284532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hlinkClick r:id="rId3"/>
              </a:rPr>
              <a:t>Virtual Machines</a:t>
            </a:r>
            <a:r>
              <a:rPr lang="en-US" sz="882" b="0" i="0" kern="1200" dirty="0">
                <a:solidFill>
                  <a:schemeClr val="tx1"/>
                </a:solidFill>
                <a:effectLst/>
                <a:latin typeface="Segoe UI Light" pitchFamily="34" charset="0"/>
                <a:ea typeface="+mn-ea"/>
                <a:cs typeface="+mn-cs"/>
              </a:rPr>
              <a:t> are an IaaS service, allowing you to deploy and manage VMs inside a virtual network (</a:t>
            </a:r>
            <a:r>
              <a:rPr lang="en-US" sz="882" b="0" i="0" kern="1200" dirty="0" err="1">
                <a:solidFill>
                  <a:schemeClr val="tx1"/>
                </a:solidFill>
                <a:effectLst/>
                <a:latin typeface="Segoe UI Light" pitchFamily="34" charset="0"/>
                <a:ea typeface="+mn-ea"/>
                <a:cs typeface="+mn-cs"/>
              </a:rPr>
              <a:t>VNet</a:t>
            </a:r>
            <a:r>
              <a:rPr lang="en-US" sz="882" b="0" i="0"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hlinkClick r:id="rId4"/>
              </a:rPr>
              <a:t>App Service</a:t>
            </a:r>
            <a:r>
              <a:rPr lang="en-US" sz="882" b="0" i="0" kern="1200" dirty="0">
                <a:solidFill>
                  <a:schemeClr val="tx1"/>
                </a:solidFill>
                <a:effectLst/>
                <a:latin typeface="Segoe UI Light" pitchFamily="34" charset="0"/>
                <a:ea typeface="+mn-ea"/>
                <a:cs typeface="+mn-cs"/>
              </a:rPr>
              <a:t> is a managed PaaS offering for hosting web apps, mobile app back ends, RESTful APIs, or automated business processes.</a:t>
            </a:r>
          </a:p>
          <a:p>
            <a:r>
              <a:rPr lang="en-US" sz="882" b="0" i="0" u="none" strike="noStrike" kern="1200" dirty="0">
                <a:solidFill>
                  <a:schemeClr val="tx1"/>
                </a:solidFill>
                <a:effectLst/>
                <a:latin typeface="Segoe UI Light" pitchFamily="34" charset="0"/>
                <a:ea typeface="+mn-ea"/>
                <a:cs typeface="+mn-cs"/>
                <a:hlinkClick r:id="rId5"/>
              </a:rPr>
              <a:t>Service Fabric</a:t>
            </a:r>
            <a:r>
              <a:rPr lang="en-US" sz="882" b="0" i="0" kern="1200" dirty="0">
                <a:solidFill>
                  <a:schemeClr val="tx1"/>
                </a:solidFill>
                <a:effectLst/>
                <a:latin typeface="Segoe UI Light" pitchFamily="34" charset="0"/>
                <a:ea typeface="+mn-ea"/>
                <a:cs typeface="+mn-cs"/>
              </a:rPr>
              <a:t> is a distributed systems platform that can run in many environments, including Azure or on premises. Service Fabric is an orchestrator of microservices across a cluster of machines.</a:t>
            </a:r>
          </a:p>
          <a:p>
            <a:r>
              <a:rPr lang="en-US" sz="882" b="0" i="0" u="none" strike="noStrike" kern="1200" dirty="0">
                <a:solidFill>
                  <a:schemeClr val="tx1"/>
                </a:solidFill>
                <a:effectLst/>
                <a:latin typeface="Segoe UI Light" pitchFamily="34" charset="0"/>
                <a:ea typeface="+mn-ea"/>
                <a:cs typeface="+mn-cs"/>
                <a:hlinkClick r:id="rId6"/>
              </a:rPr>
              <a:t>Azure Kubernetes Service</a:t>
            </a:r>
            <a:r>
              <a:rPr lang="en-US" sz="882" b="0" i="0" kern="1200" dirty="0">
                <a:solidFill>
                  <a:schemeClr val="tx1"/>
                </a:solidFill>
                <a:effectLst/>
                <a:latin typeface="Segoe UI Light" pitchFamily="34" charset="0"/>
                <a:ea typeface="+mn-ea"/>
                <a:cs typeface="+mn-cs"/>
              </a:rPr>
              <a:t> manages a hosted Kubernetes service for running containerized applications.</a:t>
            </a:r>
          </a:p>
          <a:p>
            <a:r>
              <a:rPr lang="en-US" sz="882" b="0" i="0" u="none" strike="noStrike" kern="1200" dirty="0">
                <a:solidFill>
                  <a:schemeClr val="tx1"/>
                </a:solidFill>
                <a:effectLst/>
                <a:latin typeface="Segoe UI Light" pitchFamily="34" charset="0"/>
                <a:ea typeface="+mn-ea"/>
                <a:cs typeface="+mn-cs"/>
                <a:hlinkClick r:id="rId7"/>
              </a:rPr>
              <a:t>Azure Container Instances</a:t>
            </a:r>
            <a:r>
              <a:rPr lang="en-US" sz="882" b="0" i="0" kern="1200" dirty="0">
                <a:solidFill>
                  <a:schemeClr val="tx1"/>
                </a:solidFill>
                <a:effectLst/>
                <a:latin typeface="Segoe UI Light" pitchFamily="34" charset="0"/>
                <a:ea typeface="+mn-ea"/>
                <a:cs typeface="+mn-cs"/>
              </a:rPr>
              <a:t> offer the fastest and simplest way to run a container in Azure, without having to provision any virtual machines and without having to adopt a higher-level service.</a:t>
            </a:r>
          </a:p>
          <a:p>
            <a:r>
              <a:rPr lang="en-US" sz="882" b="0" i="0" u="none" strike="noStrike" kern="1200" dirty="0">
                <a:solidFill>
                  <a:schemeClr val="tx1"/>
                </a:solidFill>
                <a:effectLst/>
                <a:latin typeface="Segoe UI Light" pitchFamily="34" charset="0"/>
                <a:ea typeface="+mn-ea"/>
                <a:cs typeface="+mn-cs"/>
                <a:hlinkClick r:id="rId8"/>
              </a:rPr>
              <a:t>Azure Functions</a:t>
            </a:r>
            <a:r>
              <a:rPr lang="en-US" sz="882" b="0" i="0" kern="1200" dirty="0">
                <a:solidFill>
                  <a:schemeClr val="tx1"/>
                </a:solidFill>
                <a:effectLst/>
                <a:latin typeface="Segoe UI Light" pitchFamily="34" charset="0"/>
                <a:ea typeface="+mn-ea"/>
                <a:cs typeface="+mn-cs"/>
              </a:rPr>
              <a:t> is a managed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p>
          <a:p>
            <a:r>
              <a:rPr lang="en-US" sz="882" b="0" i="0" u="none" strike="noStrike" kern="1200" dirty="0">
                <a:solidFill>
                  <a:schemeClr val="tx1"/>
                </a:solidFill>
                <a:effectLst/>
                <a:latin typeface="Segoe UI Light" pitchFamily="34" charset="0"/>
                <a:ea typeface="+mn-ea"/>
                <a:cs typeface="+mn-cs"/>
                <a:hlinkClick r:id="rId9"/>
              </a:rPr>
              <a:t>Azure Batch</a:t>
            </a:r>
            <a:r>
              <a:rPr lang="en-US" sz="882" b="0" i="0" kern="1200" dirty="0">
                <a:solidFill>
                  <a:schemeClr val="tx1"/>
                </a:solidFill>
                <a:effectLst/>
                <a:latin typeface="Segoe UI Light" pitchFamily="34" charset="0"/>
                <a:ea typeface="+mn-ea"/>
                <a:cs typeface="+mn-cs"/>
              </a:rPr>
              <a:t> is a managed service for running large-scale parallel and high-performance computing (HPC) applications.</a:t>
            </a:r>
          </a:p>
          <a:p>
            <a:r>
              <a:rPr lang="en-US" sz="882" b="0" i="0" u="none" strike="noStrike" kern="1200" dirty="0">
                <a:solidFill>
                  <a:schemeClr val="tx1"/>
                </a:solidFill>
                <a:effectLst/>
                <a:latin typeface="Segoe UI Light" pitchFamily="34" charset="0"/>
                <a:ea typeface="+mn-ea"/>
                <a:cs typeface="+mn-cs"/>
                <a:hlinkClick r:id="rId10"/>
              </a:rPr>
              <a:t>Cloud Services</a:t>
            </a:r>
            <a:r>
              <a:rPr lang="en-US" sz="882" b="0" i="0" kern="1200" dirty="0">
                <a:solidFill>
                  <a:schemeClr val="tx1"/>
                </a:solidFill>
                <a:effectLst/>
                <a:latin typeface="Segoe UI Light" pitchFamily="34" charset="0"/>
                <a:ea typeface="+mn-ea"/>
                <a:cs typeface="+mn-cs"/>
              </a:rPr>
              <a:t> is a managed service for running cloud applications. It uses a PaaS hosting model.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11389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Earlier we saw there is an isolated tier available for App Service Plans. In order to run an isolated tier, we first create an App Service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App Service Environment is an Azure App Service feature that provides a fully isolated and dedicated environment for securely running App Service apps at high scale. This capability can host your: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Windows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Linux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Docker containers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Mobile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Functions</a:t>
            </a:r>
          </a:p>
          <a:p>
            <a:endParaRPr lang="en-US" dirty="0"/>
          </a:p>
          <a:p>
            <a:r>
              <a:rPr lang="en-US" sz="1200" b="0" i="0" kern="1200" dirty="0">
                <a:solidFill>
                  <a:schemeClr val="tx1"/>
                </a:solidFill>
                <a:effectLst/>
                <a:latin typeface="+mn-lt"/>
                <a:ea typeface="+mn-ea"/>
                <a:cs typeface="+mn-cs"/>
              </a:rPr>
              <a:t>App Service environments (ASEs) are appropriate for application workloads that require: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Very high scale.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Isolation and secure network access.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 memory utilization.</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Customers can create multiple ASEs within a single Azure region or across multiple Azure regions. This flexibility makes ASEs ideal for horizontally scaling stateless application tiers in support of high RPS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VPNs to on-premises corporate resources.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22</a:t>
            </a:fld>
            <a:endParaRPr lang="en-US" dirty="0"/>
          </a:p>
        </p:txBody>
      </p:sp>
    </p:spTree>
    <p:extLst>
      <p:ext uri="{BB962C8B-B14F-4D97-AF65-F5344CB8AC3E}">
        <p14:creationId xmlns:p14="http://schemas.microsoft.com/office/powerpoint/2010/main" val="2657750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ASE is dedicated exclusively to a single subscription and can host 100 App Service Plan instances. The range can span 100 instances in a single App Service plan to 100 single-instance App Service plans, and everything in between.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a:p>
            <a:br>
              <a:rPr lang="en-US" dirty="0"/>
            </a:br>
            <a:r>
              <a:rPr lang="en-US" sz="1200" b="0" i="0" kern="1200" dirty="0">
                <a:solidFill>
                  <a:schemeClr val="tx1"/>
                </a:solidFill>
                <a:effectLst/>
                <a:latin typeface="+mn-lt"/>
                <a:ea typeface="+mn-ea"/>
                <a:cs typeface="+mn-cs"/>
              </a:rPr>
              <a:t>Workers are roles that host customer apps. Workers are available in three fixed sizes: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One vCPU/3.5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Two vCPU/7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Four vCPU/14 GB RAM</a:t>
            </a:r>
          </a:p>
          <a:p>
            <a:endParaRPr lang="en-US" dirty="0"/>
          </a:p>
          <a:p>
            <a:r>
              <a:rPr lang="en-US" sz="1200" b="0" i="0" kern="1200" dirty="0">
                <a:solidFill>
                  <a:schemeClr val="tx1"/>
                </a:solidFill>
                <a:effectLst/>
                <a:latin typeface="+mn-lt"/>
                <a:ea typeface="+mn-ea"/>
                <a:cs typeface="+mn-cs"/>
              </a:rPr>
              <a:t>Customers do not need to manage front ends and workers. All infrastructure is automatically added as customers scale out their App Service plans. As App Service plans are created or scaled in an ASE, the required infrastructure is added or removed as appropriate.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flat monthly rate for an ASE that pays for the infrastructure and doesn't change with the size of the ASE. In addition, there is a cost per App Service plan vCPU. All apps hosted in an ASE are in the Isolated pricing SKU.</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23</a:t>
            </a:fld>
            <a:endParaRPr lang="en-US" dirty="0"/>
          </a:p>
        </p:txBody>
      </p:sp>
    </p:spTree>
    <p:extLst>
      <p:ext uri="{BB962C8B-B14F-4D97-AF65-F5344CB8AC3E}">
        <p14:creationId xmlns:p14="http://schemas.microsoft.com/office/powerpoint/2010/main" val="4199467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ASE feature is a deployment of the Azure App Service directly into a customer's Azure resource manager virtual network. An ASE always exists in a virtual network, and more precisely, within a subnet of a virtual network. You can use the security features of virtual networks to control inbound and outbound network communications for your apps.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can be either internet-facing with a public IP address or internal-facing with only an Azure internal load balancer (ILB) address.</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3"/>
              </a:rPr>
              <a:t>Network Security Groups</a:t>
            </a:r>
            <a:r>
              <a:rPr lang="en-US" sz="1200" b="0" i="0" kern="1200" dirty="0">
                <a:solidFill>
                  <a:schemeClr val="tx1"/>
                </a:solidFill>
                <a:effectLst/>
                <a:latin typeface="+mn-lt"/>
                <a:ea typeface="+mn-ea"/>
                <a:cs typeface="+mn-cs"/>
              </a:rPr>
              <a:t> restrict inbound network communications to the subnet where an ASE resides. You can use NSGs to run apps behind upstream devices and services such as WAFs and network SaaS providers.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Apps also frequently need to access corporate resources such as internal databases and web services. If you deploy the ASE in a virtual network that has a VPN connection to the on-premises network, the apps in the ASE can access the on-premises resources. This capability is true regardless of whether the VPN is a </a:t>
            </a:r>
            <a:r>
              <a:rPr lang="en-US" sz="1200" b="0" i="0" u="sng" kern="1200" dirty="0">
                <a:solidFill>
                  <a:schemeClr val="tx1"/>
                </a:solidFill>
                <a:effectLst/>
                <a:latin typeface="+mn-lt"/>
                <a:ea typeface="+mn-ea"/>
                <a:cs typeface="+mn-cs"/>
                <a:hlinkClick r:id="rId4"/>
              </a:rPr>
              <a:t>site-to-site</a:t>
            </a:r>
            <a:r>
              <a:rPr lang="en-US" sz="1200" b="0" i="0" kern="1200" dirty="0">
                <a:solidFill>
                  <a:schemeClr val="tx1"/>
                </a:solidFill>
                <a:effectLst/>
                <a:latin typeface="+mn-lt"/>
                <a:ea typeface="+mn-ea"/>
                <a:cs typeface="+mn-cs"/>
              </a:rPr>
              <a:t> or </a:t>
            </a:r>
            <a:r>
              <a:rPr lang="en-US" sz="1200" b="0" i="0" u="sng" kern="1200" dirty="0">
                <a:solidFill>
                  <a:schemeClr val="tx1"/>
                </a:solidFill>
                <a:effectLst/>
                <a:latin typeface="+mn-lt"/>
                <a:ea typeface="+mn-ea"/>
                <a:cs typeface="+mn-cs"/>
                <a:hlinkClick r:id="rId5"/>
              </a:rPr>
              <a:t>Azure ExpressRoute</a:t>
            </a:r>
            <a:r>
              <a:rPr lang="en-US" sz="1200" b="0" i="0" kern="1200" dirty="0">
                <a:solidFill>
                  <a:schemeClr val="tx1"/>
                </a:solidFill>
                <a:effectLst/>
                <a:latin typeface="+mn-lt"/>
                <a:ea typeface="+mn-ea"/>
                <a:cs typeface="+mn-cs"/>
              </a:rPr>
              <a:t> VPN.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24</a:t>
            </a:fld>
            <a:endParaRPr lang="en-US" dirty="0"/>
          </a:p>
        </p:txBody>
      </p:sp>
    </p:spTree>
    <p:extLst>
      <p:ext uri="{BB962C8B-B14F-4D97-AF65-F5344CB8AC3E}">
        <p14:creationId xmlns:p14="http://schemas.microsoft.com/office/powerpoint/2010/main" val="3668329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With App Service on Windows you can deploy applications built on Classic ASP, ASP.NET, PHP, Python, Java, and Node.js.  You do not have to worry about the runtime itself because it is built in to the platform.</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Any framework that supports using the </a:t>
            </a:r>
            <a:r>
              <a:rPr lang="en-US" sz="1200" kern="1200" dirty="0" err="1">
                <a:solidFill>
                  <a:schemeClr val="tx1"/>
                </a:solidFill>
                <a:effectLst/>
                <a:latin typeface="Segoe UI" pitchFamily="34" charset="0"/>
                <a:ea typeface="+mn-ea"/>
                <a:cs typeface="+mn-cs"/>
              </a:rPr>
              <a:t>FastCGI</a:t>
            </a:r>
            <a:r>
              <a:rPr lang="en-US" sz="1200" kern="1200" dirty="0">
                <a:solidFill>
                  <a:schemeClr val="tx1"/>
                </a:solidFill>
                <a:effectLst/>
                <a:latin typeface="Segoe UI" pitchFamily="34" charset="0"/>
                <a:ea typeface="+mn-ea"/>
                <a:cs typeface="+mn-cs"/>
              </a:rPr>
              <a:t> handler in IIS is also supported.</a:t>
            </a:r>
          </a:p>
        </p:txBody>
      </p:sp>
      <p:sp>
        <p:nvSpPr>
          <p:cNvPr id="4" name="Slide Number Placeholder 3"/>
          <p:cNvSpPr>
            <a:spLocks noGrp="1"/>
          </p:cNvSpPr>
          <p:nvPr>
            <p:ph type="sldNum" sz="quarter" idx="5"/>
          </p:nvPr>
        </p:nvSpPr>
        <p:spPr/>
        <p:txBody>
          <a:bodyPr/>
          <a:lstStyle/>
          <a:p>
            <a:fld id="{71A41F1F-90BE-488A-B820-D47438566D65}" type="slidenum">
              <a:rPr lang="en-US" smtClean="0"/>
              <a:t>25</a:t>
            </a:fld>
            <a:endParaRPr lang="en-US" dirty="0"/>
          </a:p>
        </p:txBody>
      </p:sp>
    </p:spTree>
    <p:extLst>
      <p:ext uri="{BB962C8B-B14F-4D97-AF65-F5344CB8AC3E}">
        <p14:creationId xmlns:p14="http://schemas.microsoft.com/office/powerpoint/2010/main" val="282292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Linux feature, brings Azure App Service to the Linux operating system. These run in a special Linux based App Service Plan, and include built-in support for hosting Web Apps written for Node.js, </a:t>
            </a:r>
            <a:r>
              <a:rPr lang="en-US" dirty="0" err="1"/>
              <a:t>Php</a:t>
            </a:r>
            <a:r>
              <a:rPr lang="en-US" dirty="0"/>
              <a:t>, and .NET Core which are deployed out as Docker Containers internally. To define the platform you need to host your app, simply specify the specific Runtime Stack you require. The platform offers a few different supported versions of Node.js, PHP, .NET Core, Ruby, and Java to pick from.</a:t>
            </a:r>
          </a:p>
        </p:txBody>
      </p:sp>
      <p:sp>
        <p:nvSpPr>
          <p:cNvPr id="4" name="Slide Number Placeholder 3"/>
          <p:cNvSpPr>
            <a:spLocks noGrp="1"/>
          </p:cNvSpPr>
          <p:nvPr>
            <p:ph type="sldNum" sz="quarter" idx="5"/>
          </p:nvPr>
        </p:nvSpPr>
        <p:spPr/>
        <p:txBody>
          <a:bodyPr/>
          <a:lstStyle/>
          <a:p>
            <a:fld id="{71A41F1F-90BE-488A-B820-D47438566D65}" type="slidenum">
              <a:rPr lang="en-US" smtClean="0"/>
              <a:t>26</a:t>
            </a:fld>
            <a:endParaRPr lang="en-US" dirty="0"/>
          </a:p>
        </p:txBody>
      </p:sp>
    </p:spTree>
    <p:extLst>
      <p:ext uri="{BB962C8B-B14F-4D97-AF65-F5344CB8AC3E}">
        <p14:creationId xmlns:p14="http://schemas.microsoft.com/office/powerpoint/2010/main" val="1599543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Containers feature enabled you to use any Docker Image you need as the basis for the managed VM environment that will host your Web App. App Service on Containers is basically the same as App Service on Linux with the exception that you specify the base Docker Image; rather than choose from a list of pre-built images. You can specify Docker images to pull from Docker Hub (both public and private repos), a Private Registry, or even an instance of the Azure Container Registry service you may be running within your organization.</a:t>
            </a:r>
          </a:p>
        </p:txBody>
      </p:sp>
      <p:sp>
        <p:nvSpPr>
          <p:cNvPr id="4" name="Slide Number Placeholder 3"/>
          <p:cNvSpPr>
            <a:spLocks noGrp="1"/>
          </p:cNvSpPr>
          <p:nvPr>
            <p:ph type="sldNum" sz="quarter" idx="5"/>
          </p:nvPr>
        </p:nvSpPr>
        <p:spPr/>
        <p:txBody>
          <a:bodyPr/>
          <a:lstStyle/>
          <a:p>
            <a:fld id="{71A41F1F-90BE-488A-B820-D47438566D65}" type="slidenum">
              <a:rPr lang="en-US" smtClean="0"/>
              <a:t>27</a:t>
            </a:fld>
            <a:endParaRPr lang="en-US" dirty="0"/>
          </a:p>
        </p:txBody>
      </p:sp>
    </p:spTree>
    <p:extLst>
      <p:ext uri="{BB962C8B-B14F-4D97-AF65-F5344CB8AC3E}">
        <p14:creationId xmlns:p14="http://schemas.microsoft.com/office/powerpoint/2010/main" val="3823351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unfamiliar with Docker, it’s the leading containerization platform. Containers are isolated environments running on a shared host. They are similar to Virtual Machines, in that you can deploy applications and data to them in an isolated, sandboxed manner that protects one container from another running on the same host. However, Containers are lighter weight than VMs, in that each container on a host shares the same Operating System Kernel binaries and libraries; so the container image only needs to specify what to deploy and configure custom on top of the OS foundation.</a:t>
            </a:r>
          </a:p>
        </p:txBody>
      </p:sp>
      <p:sp>
        <p:nvSpPr>
          <p:cNvPr id="4" name="Slide Number Placeholder 3"/>
          <p:cNvSpPr>
            <a:spLocks noGrp="1"/>
          </p:cNvSpPr>
          <p:nvPr>
            <p:ph type="sldNum" sz="quarter" idx="5"/>
          </p:nvPr>
        </p:nvSpPr>
        <p:spPr/>
        <p:txBody>
          <a:bodyPr/>
          <a:lstStyle/>
          <a:p>
            <a:fld id="{71A41F1F-90BE-488A-B820-D47438566D65}" type="slidenum">
              <a:rPr lang="en-US" smtClean="0"/>
              <a:t>28</a:t>
            </a:fld>
            <a:endParaRPr lang="en-US" dirty="0"/>
          </a:p>
        </p:txBody>
      </p:sp>
    </p:spTree>
    <p:extLst>
      <p:ext uri="{BB962C8B-B14F-4D97-AF65-F5344CB8AC3E}">
        <p14:creationId xmlns:p14="http://schemas.microsoft.com/office/powerpoint/2010/main" val="1622297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a production development or even QA and Dev/Test environments, Azure provides a very open and broad variety of choices, a full container ecosystem in the cloud. Depending on your specific application’s needs there’s probably something here for you.</a:t>
            </a:r>
          </a:p>
          <a:p>
            <a:endParaRPr lang="en-US" dirty="0"/>
          </a:p>
          <a:p>
            <a:r>
              <a:rPr lang="en-US" dirty="0"/>
              <a:t>The products supporting containers that are considered infrastructure are the following:</a:t>
            </a:r>
          </a:p>
          <a:p>
            <a:pPr marL="171450" indent="-171450">
              <a:buFont typeface="Arial" panose="020B0604020202020204" pitchFamily="34" charset="0"/>
              <a:buChar char="•"/>
            </a:pPr>
            <a:r>
              <a:rPr lang="en-US" dirty="0"/>
              <a:t>Azure Container Instances (ACI)</a:t>
            </a:r>
          </a:p>
          <a:p>
            <a:pPr marL="171450" indent="-171450">
              <a:buFont typeface="Arial" panose="020B0604020202020204" pitchFamily="34" charset="0"/>
              <a:buChar char="•"/>
            </a:pPr>
            <a:r>
              <a:rPr lang="en-US" dirty="0"/>
              <a:t>Azure Virtual Machines (with container support)</a:t>
            </a:r>
          </a:p>
          <a:p>
            <a:pPr marL="171450" indent="-171450">
              <a:buFont typeface="Arial" panose="020B0604020202020204" pitchFamily="34" charset="0"/>
              <a:buChar char="•"/>
            </a:pPr>
            <a:r>
              <a:rPr lang="en-US" dirty="0"/>
              <a:t>Azure Virtual Machine Scale Sets (with container support)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Of those three, ACI provides a great benefit in that you don’t need to maintain the underlying operating system, so no need to upgrade or patch.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products supporting containers that are positioned more in the PaaS level are:</a:t>
            </a:r>
          </a:p>
          <a:p>
            <a:pPr marL="171450" indent="-171450">
              <a:buFont typeface="Arial" panose="020B0604020202020204" pitchFamily="34" charset="0"/>
              <a:buChar char="•"/>
            </a:pPr>
            <a:r>
              <a:rPr lang="en-US" dirty="0"/>
              <a:t>Azure App Service</a:t>
            </a:r>
          </a:p>
          <a:p>
            <a:pPr marL="171450" indent="-171450">
              <a:buFont typeface="Arial" panose="020B0604020202020204" pitchFamily="34" charset="0"/>
              <a:buChar char="•"/>
            </a:pPr>
            <a:r>
              <a:rPr lang="en-US" dirty="0"/>
              <a:t>Azure Service Fabric (Mesh and Cluster)</a:t>
            </a:r>
          </a:p>
          <a:p>
            <a:pPr marL="171450" indent="-171450">
              <a:buFont typeface="Arial" panose="020B0604020202020204" pitchFamily="34" charset="0"/>
              <a:buChar char="•"/>
            </a:pPr>
            <a:r>
              <a:rPr lang="en-US" dirty="0"/>
              <a:t>Azure Kubernetes Service (AKS and ACS)</a:t>
            </a:r>
          </a:p>
          <a:p>
            <a:pPr marL="171450" indent="-171450">
              <a:buFont typeface="Arial" panose="020B0604020202020204" pitchFamily="34" charset="0"/>
              <a:buChar char="•"/>
            </a:pPr>
            <a:r>
              <a:rPr lang="en-US" dirty="0"/>
              <a:t>Azure Batch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also have Azure Container Registry, which is a highly scalable registry hosted in Azure that you can consume from all the previously mentioned products when registering and deploying your custom container images.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addition, you can consume other managed services in Azure like Azure SQL Database, Redis Cache, Azure Cosmos DB, etc. from your containers. Of course, there are also third-party solutions/platforms available in the Azure Marketplace like Cloud Foundry and OpenShift where which also allow you to run containers in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9/13/19 9:13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7181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30</a:t>
            </a:fld>
            <a:endParaRPr lang="en-US" dirty="0"/>
          </a:p>
        </p:txBody>
      </p:sp>
    </p:spTree>
    <p:extLst>
      <p:ext uri="{BB962C8B-B14F-4D97-AF65-F5344CB8AC3E}">
        <p14:creationId xmlns:p14="http://schemas.microsoft.com/office/powerpoint/2010/main" val="1559250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functions we can easily build the apps we need using simple, serverless functions that scale to meet demand…and we get to use the programming language of our choice…all without having to worry about servers or infrastructure.</a:t>
            </a:r>
          </a:p>
          <a:p>
            <a:endParaRPr lang="en-US" dirty="0"/>
          </a:p>
          <a:p>
            <a:r>
              <a:rPr lang="en-US" dirty="0"/>
              <a:t>We can simply focus on building great apps. We don’t have to worry about provisioning and maintaining servers because Azure Functions provides a fully managed compute platform with high reliability and security. With scale on demand, our code gets the compute resources it needs, when it needs them, which frees us of capacity planning concerns.</a:t>
            </a:r>
          </a:p>
          <a:p>
            <a:endParaRPr lang="en-US" dirty="0"/>
          </a:p>
          <a:p>
            <a:r>
              <a:rPr lang="en-US" dirty="0"/>
              <a:t>We write code only for what truly matters to our business because we can leverage the built in programming model for everything such as communicating with other services, building HTTP-based API, or orchestrating complex workflows. Azure Functions leads us to a microservices-friendly approach for building more scalable and stable applications.</a:t>
            </a:r>
          </a:p>
          <a:p>
            <a:endParaRPr lang="en-US" dirty="0"/>
          </a:p>
          <a:p>
            <a:r>
              <a:rPr lang="en-US" dirty="0"/>
              <a:t>We can write our code in an easy-to-use web-based interface or build and debug locally on our machine with our favorite development tool. We can also take advantage of built-in continuous deployment and use integrated cloud monitoring tools to troubleshoot any issues.</a:t>
            </a:r>
          </a:p>
        </p:txBody>
      </p:sp>
      <p:sp>
        <p:nvSpPr>
          <p:cNvPr id="4" name="Slide Number Placeholder 3"/>
          <p:cNvSpPr>
            <a:spLocks noGrp="1"/>
          </p:cNvSpPr>
          <p:nvPr>
            <p:ph type="sldNum" sz="quarter" idx="10"/>
          </p:nvPr>
        </p:nvSpPr>
        <p:spPr/>
        <p:txBody>
          <a:bodyPr/>
          <a:lstStyle/>
          <a:p>
            <a:fld id="{71A41F1F-90BE-488A-B820-D47438566D65}" type="slidenum">
              <a:rPr lang="en-US" smtClean="0"/>
              <a:t>33</a:t>
            </a:fld>
            <a:endParaRPr lang="en-US" dirty="0"/>
          </a:p>
        </p:txBody>
      </p:sp>
    </p:spTree>
    <p:extLst>
      <p:ext uri="{BB962C8B-B14F-4D97-AF65-F5344CB8AC3E}">
        <p14:creationId xmlns:p14="http://schemas.microsoft.com/office/powerpoint/2010/main" val="196468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3880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Functions, we can bring our own dependencies because of the support for NuGet and NPM, we can use our favorite libraries.</a:t>
            </a:r>
          </a:p>
          <a:p>
            <a:endParaRPr lang="en-US" dirty="0"/>
          </a:p>
          <a:p>
            <a:r>
              <a:rPr lang="en-US" dirty="0"/>
              <a:t>We also get integrated security with HTTP-triggered functions that are protected with </a:t>
            </a:r>
            <a:r>
              <a:rPr lang="en-US" dirty="0" err="1"/>
              <a:t>Oauth</a:t>
            </a:r>
            <a:r>
              <a:rPr lang="en-US" dirty="0"/>
              <a:t> providers such as Azure </a:t>
            </a:r>
            <a:r>
              <a:rPr lang="en-US" dirty="0" err="1"/>
              <a:t>Acive</a:t>
            </a:r>
            <a:r>
              <a:rPr lang="en-US" dirty="0"/>
              <a:t> Directory, Facebook, Google, Twitter, and Microsoft Accounts.</a:t>
            </a:r>
          </a:p>
          <a:p>
            <a:endParaRPr lang="en-US" dirty="0"/>
          </a:p>
          <a:p>
            <a:r>
              <a:rPr lang="en-US" dirty="0"/>
              <a:t>And one of the most compelling features, in my opinion, is that we pay only for time spent running our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16802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major versions of the Azure Functions runtime: 1.x and 2.x. The current version where new feature work and improvements are being made is 2.x, though both are supported for production scenarios.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version 2.x runtime runs on .NET Core 2, which enables it to run on all platforms supported by .NET Core, including macOS and Linux. Running on .NET Core enables cross-platform development and hosting scenarios. By comparison, the version 1.x runtime only supports development and hosting in the Azure portal or on Windows computers.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function apps created in the Azure portal are set to version 2.x. When possible, you should use this runtime version, where new feature investments are being made. If you need to, you can still run a function app on the version 1.x runtime. You can only change the runtime version after you create your function app but before you add any functions.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choose to migrate an existing app written to use the version 1.x runtime to instead use version 2.x. Most of the changes you need to make are related to changes in the language runtime, such as C# API changes between .NET Framework 4.7 and .NET Core 2. You'll also need to make sure your code and libraries are compatible with the language runtime you choose. Finally, be sure to note any changes in trigger, bindings, and features highlighted below. For the best migration results, you should create a new function app for version 2.x and port your existing version 1.x function code to the new app.</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89102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https://docs.microsoft.com/en-us/azure/azure-functions/functions-versions#languages</a:t>
            </a:r>
          </a:p>
        </p:txBody>
      </p:sp>
      <p:sp>
        <p:nvSpPr>
          <p:cNvPr id="4" name="Slide Number Placeholder 3"/>
          <p:cNvSpPr>
            <a:spLocks noGrp="1"/>
          </p:cNvSpPr>
          <p:nvPr>
            <p:ph type="sldNum" sz="quarter" idx="10"/>
          </p:nvPr>
        </p:nvSpPr>
        <p:spPr/>
        <p:txBody>
          <a:bodyPr/>
          <a:lstStyle/>
          <a:p>
            <a:fld id="{71A41F1F-90BE-488A-B820-D47438566D65}" type="slidenum">
              <a:rPr lang="en-US" smtClean="0"/>
              <a:t>36</a:t>
            </a:fld>
            <a:endParaRPr lang="en-US" dirty="0"/>
          </a:p>
        </p:txBody>
      </p:sp>
    </p:spTree>
    <p:extLst>
      <p:ext uri="{BB962C8B-B14F-4D97-AF65-F5344CB8AC3E}">
        <p14:creationId xmlns:p14="http://schemas.microsoft.com/office/powerpoint/2010/main" val="870298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create a function app, you choose the hosting plan for functions in the app. 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The type of plan controls: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 host instances are scaled out.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resources that are available to each host.</a:t>
            </a:r>
          </a:p>
          <a:p>
            <a:endParaRPr lang="en-US" dirty="0"/>
          </a:p>
          <a:p>
            <a:r>
              <a:rPr lang="en-US" dirty="0"/>
              <a:t>NOTE: </a:t>
            </a:r>
            <a:r>
              <a:rPr lang="en-US" sz="882" b="0" i="0" kern="1200" dirty="0">
                <a:solidFill>
                  <a:schemeClr val="tx1"/>
                </a:solidFill>
                <a:effectLst/>
                <a:latin typeface="Segoe UI Light" pitchFamily="34" charset="0"/>
                <a:ea typeface="+mn-ea"/>
                <a:cs typeface="+mn-cs"/>
              </a:rPr>
              <a:t>You must choose the type of hosting plan during the creation of the function app. You can't change it afterward.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5727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IaaS consists of compute, storage and networking. Compute and storage are scalable independently of each other. High availability is achievable in Azure IaaS as long as certain pre-requisites are followed. SLA’s are provided in Azure when High Availability is implemented. We shall go into these in the following slides.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3399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TO DO: VMSS AZ support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We have the option of using virtual machines in a few ways, as a single unit or as a scaled unit. A single VM can be deployed into a “container” called a resource group. Think of a resource group as a way of organizing how to manage resources like VM’s. We will discuss these more as we proceed through the course. VM’s can be deployed using the Azure Portal, CLI (PowerShell or Azure CLI), JSON templates or API’s. Choosing the right compute deployment is important as there are several ways to deploy application in Azure, if you require control and the ability to customize as well as determine what version of OS </a:t>
            </a:r>
            <a:r>
              <a:rPr lang="en-US" baseline="0" dirty="0" err="1"/>
              <a:t>etc</a:t>
            </a:r>
            <a:r>
              <a:rPr lang="en-US" baseline="0" dirty="0"/>
              <a:t> you run, then a VM is likely the appropriate choice for you. VM storage is provided by an independently scalable storage platform that can be magnetic (standard) or SSD (premium) disk types. Each offer different capabilities.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Scale Sets on the other hand, are deployed as a unit. These can also be deployed using the same mechanisms as VM’s, like the Portal, CLI, API’s and templates. They are useful when deploying a large number of VM’s that do the same role. Examples like Web farms, Big compute and data workloads, containerized applications would suit this deployment methodology. You can deploy up to 1000 VM’s per scale set, more than 100 VM’s is considered a large VM scale set which differences in the way load balancing is handled.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37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in Azure support many different operating systems, both from Microsoft as well as several distributions of Linux including Red Hat, Oracle, CentOS, and Ubuntu. Also there are several series of VMs offering different sizes in each series. The sizes indicate configurations such as how many processor cores and how much RAM is supported, as well as how many data disks can be attached. Certain series of VMs support fast, SSD-based disk, for when the workload requires a high disk IO capability and low latency. These series have an 'S' in the designation. The series of VMs have targeted uses cases, some of them being quite specialized. We will look at these use cases in the next few slides.</a:t>
            </a:r>
          </a:p>
          <a:p>
            <a:endParaRPr lang="en-US" dirty="0"/>
          </a:p>
          <a:p>
            <a:r>
              <a:rPr lang="en-US" dirty="0"/>
              <a:t>https://azure.microsoft.com/en-us/pricing/details/virtual-machines/linux/</a:t>
            </a:r>
          </a:p>
          <a:p>
            <a:endParaRPr lang="en-US" dirty="0"/>
          </a:p>
          <a:p>
            <a:endParaRPr lang="en-US" dirty="0"/>
          </a:p>
        </p:txBody>
      </p:sp>
      <p:sp>
        <p:nvSpPr>
          <p:cNvPr id="4" name="Slide Number Placeholder 3"/>
          <p:cNvSpPr>
            <a:spLocks noGrp="1"/>
          </p:cNvSpPr>
          <p:nvPr>
            <p:ph type="sldNum" sz="quarter" idx="10"/>
          </p:nvPr>
        </p:nvSpPr>
        <p:spPr/>
        <p:txBody>
          <a:bodyPr/>
          <a:lstStyle/>
          <a:p>
            <a:fld id="{C685E2BD-151F-42C1-BC47-DA674FB81C0C}" type="slidenum">
              <a:rPr lang="en-US" smtClean="0"/>
              <a:t>8</a:t>
            </a:fld>
            <a:endParaRPr lang="en-US" dirty="0"/>
          </a:p>
        </p:txBody>
      </p:sp>
    </p:spTree>
    <p:extLst>
      <p:ext uri="{BB962C8B-B14F-4D97-AF65-F5344CB8AC3E}">
        <p14:creationId xmlns:p14="http://schemas.microsoft.com/office/powerpoint/2010/main" val="222081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a:t>
            </a:r>
            <a:r>
              <a:rPr lang="en-US" sz="1200" b="0" i="0" kern="1200" baseline="0" dirty="0">
                <a:solidFill>
                  <a:schemeClr val="tx1"/>
                </a:solidFill>
                <a:effectLst/>
                <a:latin typeface="+mn-lt"/>
                <a:ea typeface="+mn-ea"/>
                <a:cs typeface="+mn-cs"/>
              </a:rPr>
              <a:t> has</a:t>
            </a:r>
            <a:r>
              <a:rPr lang="en-US" sz="1200" b="0" i="0" kern="1200" dirty="0">
                <a:solidFill>
                  <a:schemeClr val="tx1"/>
                </a:solidFill>
                <a:effectLst/>
                <a:latin typeface="+mn-lt"/>
                <a:ea typeface="+mn-ea"/>
                <a:cs typeface="+mn-cs"/>
              </a:rPr>
              <a:t> created the concept of the Azure Compute Unit (ACU) to provide a way of comparing compute (CPU) performance across Azure SKUs.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will help you easily identify which SKU is most likely to satisfy your performance needs.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ACU is currently standardized on a Small (Standard_A1) VM being 100 and all other SKUs then represent approximately how much faster that SKU can run a standard benchmark.</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48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Storage in Azure is scaled independently of compute. Managed disks reduces management overhead of traditional storage accounts by automatically managing distribution across storage scale units. This ensures that customers do not run into the scale limitations of traditional storage accounts, and it also ensures that the failure of a storage scale set cannot impact all VMs provisioned in Availability Sets. Other benefits include more robust support for RBAC. For example, if you wanted a group to be able to copy a managed disk to a storage account, you can grant them the ‘export’ operation. Managed disks also support the creation of full-disk snapshots, and the use of Azure Backup to protect your VMs. Unmanaged disks require you to manage storage accounts and the limits imposed by them.</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10</a:t>
            </a:fld>
            <a:endParaRPr lang="en-US" dirty="0"/>
          </a:p>
        </p:txBody>
      </p:sp>
    </p:spTree>
    <p:extLst>
      <p:ext uri="{BB962C8B-B14F-4D97-AF65-F5344CB8AC3E}">
        <p14:creationId xmlns:p14="http://schemas.microsoft.com/office/powerpoint/2010/main" val="332246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gain faster IO throughput in Standard</a:t>
            </a:r>
            <a:r>
              <a:rPr lang="en-US" baseline="0" dirty="0"/>
              <a:t> Storage or to have larger data volumes, OS disks size limit is 2TiB</a:t>
            </a:r>
          </a:p>
          <a:p>
            <a:pPr marL="171450" indent="-171450">
              <a:buFont typeface="Arial" panose="020B0604020202020204" pitchFamily="34" charset="0"/>
              <a:buChar char="•"/>
            </a:pPr>
            <a:r>
              <a:rPr lang="en-US" baseline="0" dirty="0"/>
              <a:t>Storage Spaces is recommended for Windows</a:t>
            </a:r>
          </a:p>
          <a:p>
            <a:pPr marL="171450" indent="-171450">
              <a:buFont typeface="Arial" panose="020B0604020202020204" pitchFamily="34" charset="0"/>
              <a:buChar char="•"/>
            </a:pPr>
            <a:r>
              <a:rPr lang="en-US" baseline="0" dirty="0"/>
              <a:t>You can chase workloads that support them.</a:t>
            </a:r>
          </a:p>
          <a:p>
            <a:pPr marL="171450" indent="-171450">
              <a:buFont typeface="Arial" panose="020B0604020202020204" pitchFamily="34" charset="0"/>
              <a:buChar char="•"/>
            </a:pPr>
            <a:r>
              <a:rPr lang="en-US" baseline="0" dirty="0"/>
              <a:t>Also some VMs have a SSD that is local to the machine.  Note that DS and GS allow for persistent SSD as the D: drives.</a:t>
            </a:r>
          </a:p>
          <a:p>
            <a:pPr marL="171450" indent="-171450">
              <a:buFont typeface="Arial" panose="020B0604020202020204" pitchFamily="34" charset="0"/>
              <a:buChar char="•"/>
            </a:pPr>
            <a:r>
              <a:rPr lang="en-US" baseline="0" dirty="0"/>
              <a:t>E: drive in Windows should not be used – maybe allocated to DVD on some hardware</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1A41F1F-90BE-488A-B820-D47438566D65}"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4422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53271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88390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49618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7702362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28165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 blu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5575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0660FF8-3F72-0449-9632-7A985B9046AB}"/>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333981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3058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55528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8889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5786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31296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32680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71063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20007C6-31B2-9D4E-B7D7-CE7CEDEB72AF}"/>
              </a:ext>
            </a:extLst>
          </p:cNvPr>
          <p:cNvPicPr>
            <a:picLocks noChangeAspect="1"/>
          </p:cNvPicPr>
          <p:nvPr userDrawn="1"/>
        </p:nvPicPr>
        <p:blipFill>
          <a:blip r:embed="rId16"/>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29466811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6.png"/><Relationship Id="rId11" Type="http://schemas.openxmlformats.org/officeDocument/2006/relationships/image" Target="../media/image31.emf"/><Relationship Id="rId5" Type="http://schemas.openxmlformats.org/officeDocument/2006/relationships/image" Target="../media/image25.png"/><Relationship Id="rId10" Type="http://schemas.openxmlformats.org/officeDocument/2006/relationships/image" Target="../media/image30.emf"/><Relationship Id="rId4" Type="http://schemas.openxmlformats.org/officeDocument/2006/relationships/image" Target="../media/image24.sv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lstStyle/>
          <a:p>
            <a:r>
              <a:rPr lang="en-US" dirty="0"/>
              <a:t>Session title</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txBody>
          <a:bodyPr/>
          <a:lstStyle/>
          <a:p>
            <a:r>
              <a:rPr lang="en-US"/>
              <a:t>Subtitle</a:t>
            </a:r>
            <a:endParaRPr lang="en-US" dirty="0"/>
          </a:p>
          <a:p>
            <a:r>
              <a:rPr lang="en-US" dirty="0"/>
              <a:t>Speaker Name(s)</a:t>
            </a:r>
          </a:p>
          <a:p>
            <a:r>
              <a:rPr lang="en-US" dirty="0"/>
              <a:t>Speaker Details(s)</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2"/>
          <a:stretch>
            <a:fillRect/>
          </a:stretch>
        </p:blipFill>
        <p:spPr>
          <a:xfrm>
            <a:off x="0" y="-47321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Managed Disks</a:t>
            </a:r>
          </a:p>
        </p:txBody>
      </p:sp>
      <p:sp>
        <p:nvSpPr>
          <p:cNvPr id="4" name="Text Placeholder 3">
            <a:extLst>
              <a:ext uri="{FF2B5EF4-FFF2-40B4-BE49-F238E27FC236}">
                <a16:creationId xmlns:a16="http://schemas.microsoft.com/office/drawing/2014/main" id="{39A66A5E-287E-4653-9A50-CF044D08ADC5}"/>
              </a:ext>
            </a:extLst>
          </p:cNvPr>
          <p:cNvSpPr>
            <a:spLocks noGrp="1"/>
          </p:cNvSpPr>
          <p:nvPr>
            <p:ph type="body" sz="quarter" idx="10"/>
          </p:nvPr>
        </p:nvSpPr>
        <p:spPr>
          <a:xfrm>
            <a:off x="585217" y="1447799"/>
            <a:ext cx="8747730" cy="5153968"/>
          </a:xfrm>
        </p:spPr>
        <p:txBody>
          <a:bodyPr/>
          <a:lstStyle/>
          <a:p>
            <a:r>
              <a:rPr lang="en-US" dirty="0"/>
              <a:t>Azure manages distribution of disks in storage for scale and availability </a:t>
            </a:r>
          </a:p>
          <a:p>
            <a:r>
              <a:rPr lang="en-US" dirty="0"/>
              <a:t>Supports Premium or Standard storage </a:t>
            </a:r>
          </a:p>
          <a:p>
            <a:r>
              <a:rPr lang="en-US" dirty="0"/>
              <a:t>Granular RBAC support</a:t>
            </a:r>
          </a:p>
          <a:p>
            <a:pPr lvl="1"/>
            <a:r>
              <a:rPr lang="en-US" dirty="0"/>
              <a:t>Grant/deny access to operations, such as read, delete, export and retrieving a Shared Access Signature</a:t>
            </a:r>
          </a:p>
          <a:p>
            <a:r>
              <a:rPr lang="en-US" dirty="0"/>
              <a:t>Disk Snapshots (full disk copy)</a:t>
            </a:r>
          </a:p>
          <a:p>
            <a:pPr lvl="1"/>
            <a:r>
              <a:rPr lang="en-US" dirty="0"/>
              <a:t>Read-only copy of a disk at a point in time.</a:t>
            </a:r>
          </a:p>
          <a:p>
            <a:pPr lvl="1"/>
            <a:r>
              <a:rPr lang="en-US" dirty="0"/>
              <a:t>Independent of source disk; use to create new managed disks</a:t>
            </a:r>
          </a:p>
          <a:p>
            <a:r>
              <a:rPr lang="en-US" dirty="0"/>
              <a:t>Supported with Azure Backup</a:t>
            </a:r>
          </a:p>
          <a:p>
            <a:r>
              <a:rPr lang="en-US" dirty="0"/>
              <a:t>Alternative: Unmanaged disks (not recommended)</a:t>
            </a:r>
          </a:p>
          <a:p>
            <a:endParaRPr lang="en-US" dirty="0"/>
          </a:p>
        </p:txBody>
      </p:sp>
      <p:pic>
        <p:nvPicPr>
          <p:cNvPr id="7" name="Snagit_PPT6B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2946" y="4829319"/>
            <a:ext cx="2258197" cy="1321871"/>
          </a:xfrm>
          <a:prstGeom prst="rect">
            <a:avLst/>
          </a:prstGeom>
        </p:spPr>
      </p:pic>
      <p:pic>
        <p:nvPicPr>
          <p:cNvPr id="3" name="Picture 2">
            <a:extLst>
              <a:ext uri="{FF2B5EF4-FFF2-40B4-BE49-F238E27FC236}">
                <a16:creationId xmlns:a16="http://schemas.microsoft.com/office/drawing/2014/main" id="{80B37F47-D55D-47FD-9F44-4241D48C2F67}"/>
              </a:ext>
            </a:extLst>
          </p:cNvPr>
          <p:cNvPicPr>
            <a:picLocks noChangeAspect="1"/>
          </p:cNvPicPr>
          <p:nvPr/>
        </p:nvPicPr>
        <p:blipFill>
          <a:blip r:embed="rId4"/>
          <a:stretch>
            <a:fillRect/>
          </a:stretch>
        </p:blipFill>
        <p:spPr>
          <a:xfrm>
            <a:off x="9457149" y="2028681"/>
            <a:ext cx="2009790" cy="1738325"/>
          </a:xfrm>
          <a:prstGeom prst="rect">
            <a:avLst/>
          </a:prstGeom>
        </p:spPr>
      </p:pic>
    </p:spTree>
    <p:extLst>
      <p:ext uri="{BB962C8B-B14F-4D97-AF65-F5344CB8AC3E}">
        <p14:creationId xmlns:p14="http://schemas.microsoft.com/office/powerpoint/2010/main" val="3543814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Disk Configuration Best Practices</a:t>
            </a:r>
            <a:endParaRPr lang="en-US" dirty="0"/>
          </a:p>
        </p:txBody>
      </p:sp>
      <p:sp>
        <p:nvSpPr>
          <p:cNvPr id="3" name="Text Placeholder 2"/>
          <p:cNvSpPr>
            <a:spLocks noGrp="1"/>
          </p:cNvSpPr>
          <p:nvPr>
            <p:ph type="body" sz="quarter" idx="10"/>
          </p:nvPr>
        </p:nvSpPr>
        <p:spPr/>
        <p:txBody>
          <a:bodyPr/>
          <a:lstStyle/>
          <a:p>
            <a:r>
              <a:rPr lang="en-US" sz="2000" dirty="0"/>
              <a:t>Use Managed Disks for additional availability and simplified capacity planning</a:t>
            </a:r>
          </a:p>
          <a:p>
            <a:pPr lvl="1"/>
            <a:endParaRPr lang="en-US" sz="1200" dirty="0"/>
          </a:p>
          <a:p>
            <a:r>
              <a:rPr lang="en-US" sz="2000" dirty="0"/>
              <a:t>Check disk number, IOPS and throughput limits for your planned VM size</a:t>
            </a:r>
          </a:p>
          <a:p>
            <a:pPr lvl="1"/>
            <a:r>
              <a:rPr lang="en-US" sz="1600" dirty="0"/>
              <a:t>Max IOPS per VM: 80,000 (GS5 VM)</a:t>
            </a:r>
          </a:p>
          <a:p>
            <a:pPr lvl="1"/>
            <a:r>
              <a:rPr lang="en-US" sz="1600" dirty="0"/>
              <a:t>Max throughput per VM: 2,000 MB/s (GS5 VM)</a:t>
            </a:r>
          </a:p>
          <a:p>
            <a:pPr lvl="1"/>
            <a:endParaRPr lang="en-US" sz="1600" dirty="0"/>
          </a:p>
          <a:p>
            <a:r>
              <a:rPr lang="en-US" sz="2000" dirty="0"/>
              <a:t>Implement RAID 0 (disk striping with no parity) or use Storage Spaces on Windows Server 2012+ (recommended with 1 channel per disk) to group multiple data disks into a larger volume.</a:t>
            </a:r>
          </a:p>
          <a:p>
            <a:pPr lvl="1"/>
            <a:r>
              <a:rPr lang="en-US" sz="1600" dirty="0"/>
              <a:t>Larger capacity </a:t>
            </a:r>
          </a:p>
          <a:p>
            <a:pPr lvl="1"/>
            <a:r>
              <a:rPr lang="en-US" sz="1600" dirty="0"/>
              <a:t>Higher IOPs</a:t>
            </a:r>
          </a:p>
          <a:p>
            <a:pPr lvl="1"/>
            <a:endParaRPr lang="en-US" sz="1600" dirty="0"/>
          </a:p>
          <a:p>
            <a:r>
              <a:rPr lang="en-US" sz="2000" dirty="0"/>
              <a:t>Consider disk caching for workloads that support it</a:t>
            </a:r>
          </a:p>
          <a:p>
            <a:pPr lvl="1"/>
            <a:r>
              <a:rPr lang="en-US" sz="1600" dirty="0" err="1"/>
              <a:t>ReadOnly</a:t>
            </a:r>
            <a:r>
              <a:rPr lang="en-US" sz="1600" dirty="0"/>
              <a:t> or </a:t>
            </a:r>
            <a:r>
              <a:rPr lang="en-US" sz="1600" dirty="0" err="1"/>
              <a:t>ReadWrite</a:t>
            </a:r>
            <a:r>
              <a:rPr lang="en-US" sz="1600" dirty="0"/>
              <a:t> </a:t>
            </a:r>
          </a:p>
          <a:p>
            <a:pPr lvl="1"/>
            <a:r>
              <a:rPr lang="en-US" sz="1600" dirty="0"/>
              <a:t>Consider size of instance SSD based resource disk when selecting Family &amp; Size</a:t>
            </a:r>
          </a:p>
        </p:txBody>
      </p:sp>
    </p:spTree>
    <p:extLst>
      <p:ext uri="{BB962C8B-B14F-4D97-AF65-F5344CB8AC3E}">
        <p14:creationId xmlns:p14="http://schemas.microsoft.com/office/powerpoint/2010/main" val="33737095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BAF0499-4D71-4C4E-B7F9-C85A72252E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0" y="580167"/>
            <a:ext cx="11753925" cy="5697665"/>
          </a:xfrm>
          <a:prstGeom prst="rect">
            <a:avLst/>
          </a:prstGeom>
        </p:spPr>
      </p:pic>
      <p:sp>
        <p:nvSpPr>
          <p:cNvPr id="2" name="TextBox 1"/>
          <p:cNvSpPr txBox="1"/>
          <p:nvPr/>
        </p:nvSpPr>
        <p:spPr>
          <a:xfrm>
            <a:off x="532089" y="5626038"/>
            <a:ext cx="4786506" cy="78758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54 regions, many with multiple data centers</a:t>
            </a:r>
          </a:p>
          <a:p>
            <a:pPr marL="460375" indent="-460375">
              <a:lnSpc>
                <a:spcPct val="90000"/>
              </a:lnSpc>
              <a:spcBef>
                <a:spcPct val="20000"/>
              </a:spcBef>
              <a:buSzPct val="80000"/>
              <a:buBlip>
                <a:blip r:embed="rId5"/>
              </a:buBlip>
            </a:pPr>
            <a:r>
              <a:rPr lang="en-US" dirty="0">
                <a:solidFill>
                  <a:schemeClr val="bg1"/>
                </a:solidFill>
              </a:rPr>
              <a:t>Connected by the Microsoft Backbone, one of the top 3 networks in the world</a:t>
            </a:r>
          </a:p>
        </p:txBody>
      </p:sp>
      <p:sp>
        <p:nvSpPr>
          <p:cNvPr id="12" name="TextBox 11"/>
          <p:cNvSpPr txBox="1"/>
          <p:nvPr/>
        </p:nvSpPr>
        <p:spPr>
          <a:xfrm>
            <a:off x="5988685" y="5620513"/>
            <a:ext cx="4786506" cy="55399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China Operated by 21Vianet </a:t>
            </a:r>
          </a:p>
          <a:p>
            <a:pPr marL="460375" indent="-460375">
              <a:lnSpc>
                <a:spcPct val="90000"/>
              </a:lnSpc>
              <a:spcBef>
                <a:spcPct val="20000"/>
              </a:spcBef>
              <a:buSzPct val="80000"/>
              <a:buBlip>
                <a:blip r:embed="rId5"/>
              </a:buBlip>
            </a:pPr>
            <a:r>
              <a:rPr lang="en-US" dirty="0">
                <a:solidFill>
                  <a:schemeClr val="bg1"/>
                </a:solidFill>
              </a:rPr>
              <a:t>Germany Operated by Deutsche Telekom</a:t>
            </a:r>
          </a:p>
        </p:txBody>
      </p:sp>
      <p:sp>
        <p:nvSpPr>
          <p:cNvPr id="5" name="Title 4">
            <a:extLst>
              <a:ext uri="{FF2B5EF4-FFF2-40B4-BE49-F238E27FC236}">
                <a16:creationId xmlns:a16="http://schemas.microsoft.com/office/drawing/2014/main" id="{1D7304B7-B3A5-41FE-88D4-CC5252C74C9C}"/>
              </a:ext>
            </a:extLst>
          </p:cNvPr>
          <p:cNvSpPr>
            <a:spLocks noGrp="1"/>
          </p:cNvSpPr>
          <p:nvPr>
            <p:ph type="title"/>
          </p:nvPr>
        </p:nvSpPr>
        <p:spPr>
          <a:xfrm>
            <a:off x="585216" y="384048"/>
            <a:ext cx="11151917" cy="553998"/>
          </a:xfrm>
        </p:spPr>
        <p:txBody>
          <a:bodyPr>
            <a:normAutofit fontScale="90000"/>
          </a:bodyPr>
          <a:lstStyle/>
          <a:p>
            <a:r>
              <a:rPr lang="en-IE" dirty="0"/>
              <a:t>Azure Regions</a:t>
            </a:r>
          </a:p>
        </p:txBody>
      </p:sp>
    </p:spTree>
    <p:extLst>
      <p:ext uri="{BB962C8B-B14F-4D97-AF65-F5344CB8AC3E}">
        <p14:creationId xmlns:p14="http://schemas.microsoft.com/office/powerpoint/2010/main" val="7595483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Regional Pairing</a:t>
            </a:r>
            <a:endParaRPr lang="en-US" dirty="0"/>
          </a:p>
        </p:txBody>
      </p:sp>
      <p:sp>
        <p:nvSpPr>
          <p:cNvPr id="3" name="Text Placeholder 2"/>
          <p:cNvSpPr>
            <a:spLocks noGrp="1"/>
          </p:cNvSpPr>
          <p:nvPr>
            <p:ph type="body" sz="quarter" idx="10"/>
          </p:nvPr>
        </p:nvSpPr>
        <p:spPr>
          <a:solidFill>
            <a:srgbClr val="0B5B96"/>
          </a:solidFill>
        </p:spPr>
        <p:txBody>
          <a:bodyPr lIns="182880" tIns="182880" rIns="182880" bIns="182880"/>
          <a:lstStyle/>
          <a:p>
            <a:r>
              <a:rPr lang="en-US" dirty="0">
                <a:solidFill>
                  <a:schemeClr val="bg1"/>
                </a:solidFill>
              </a:rPr>
              <a:t>Each Region has a “Sister” Region</a:t>
            </a:r>
          </a:p>
          <a:p>
            <a:pPr lvl="1"/>
            <a:r>
              <a:rPr lang="en-US" dirty="0">
                <a:solidFill>
                  <a:schemeClr val="bg1"/>
                </a:solidFill>
              </a:rPr>
              <a:t>Physical isolation</a:t>
            </a:r>
          </a:p>
          <a:p>
            <a:pPr lvl="1"/>
            <a:r>
              <a:rPr lang="en-US" dirty="0">
                <a:solidFill>
                  <a:schemeClr val="bg1"/>
                </a:solidFill>
              </a:rPr>
              <a:t>Platform-provided replication</a:t>
            </a:r>
          </a:p>
          <a:p>
            <a:pPr lvl="1"/>
            <a:r>
              <a:rPr lang="en-US" dirty="0">
                <a:solidFill>
                  <a:schemeClr val="bg1"/>
                </a:solidFill>
              </a:rPr>
              <a:t>Region recovery order</a:t>
            </a:r>
          </a:p>
          <a:p>
            <a:pPr lvl="1"/>
            <a:r>
              <a:rPr lang="en-US" dirty="0">
                <a:solidFill>
                  <a:schemeClr val="bg1"/>
                </a:solidFill>
              </a:rPr>
              <a:t>Sequential updates </a:t>
            </a:r>
          </a:p>
          <a:p>
            <a:pPr lvl="1"/>
            <a:r>
              <a:rPr lang="en-US" dirty="0">
                <a:solidFill>
                  <a:schemeClr val="bg1"/>
                </a:solidFill>
              </a:rPr>
              <a:t>Data residency </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12676" y="2116451"/>
            <a:ext cx="5779324" cy="2893372"/>
          </a:xfrm>
          <a:prstGeom prst="rect">
            <a:avLst/>
          </a:prstGeom>
        </p:spPr>
      </p:pic>
    </p:spTree>
    <p:extLst>
      <p:ext uri="{BB962C8B-B14F-4D97-AF65-F5344CB8AC3E}">
        <p14:creationId xmlns:p14="http://schemas.microsoft.com/office/powerpoint/2010/main" val="3475382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Choosing Azure Region(s)</a:t>
            </a:r>
          </a:p>
        </p:txBody>
      </p:sp>
      <p:sp>
        <p:nvSpPr>
          <p:cNvPr id="3" name="Text Placeholder 2"/>
          <p:cNvSpPr>
            <a:spLocks noGrp="1"/>
          </p:cNvSpPr>
          <p:nvPr>
            <p:ph type="body" sz="quarter" idx="10"/>
          </p:nvPr>
        </p:nvSpPr>
        <p:spPr/>
        <p:txBody>
          <a:bodyPr/>
          <a:lstStyle/>
          <a:p>
            <a:r>
              <a:rPr lang="en-US" dirty="0"/>
              <a:t>Ensure the services you need are available in the regions </a:t>
            </a:r>
            <a:endParaRPr lang="en-US" i="1" u="sng" dirty="0"/>
          </a:p>
          <a:p>
            <a:r>
              <a:rPr lang="en-US" dirty="0"/>
              <a:t>Network Latency to the Azure Datacenter and customer location(s)</a:t>
            </a:r>
          </a:p>
          <a:p>
            <a:r>
              <a:rPr lang="en-US" dirty="0"/>
              <a:t>Primary consumers of services and their location</a:t>
            </a:r>
          </a:p>
          <a:p>
            <a:r>
              <a:rPr lang="en-US" dirty="0"/>
              <a:t>Region Pairs should be used for multi-region deployments</a:t>
            </a:r>
          </a:p>
          <a:p>
            <a:r>
              <a:rPr lang="en-US" dirty="0"/>
              <a:t>Business requirements for data residency</a:t>
            </a:r>
          </a:p>
          <a:p>
            <a:endParaRPr lang="en-US" dirty="0"/>
          </a:p>
          <a:p>
            <a:pPr marL="0" indent="0">
              <a:buNone/>
            </a:pPr>
            <a:endParaRPr lang="en-US" sz="2000" dirty="0"/>
          </a:p>
        </p:txBody>
      </p:sp>
    </p:spTree>
    <p:extLst>
      <p:ext uri="{BB962C8B-B14F-4D97-AF65-F5344CB8AC3E}">
        <p14:creationId xmlns:p14="http://schemas.microsoft.com/office/powerpoint/2010/main" val="10022172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Availability Options</a:t>
            </a:r>
          </a:p>
        </p:txBody>
      </p:sp>
      <p:sp>
        <p:nvSpPr>
          <p:cNvPr id="2" name="Text Placeholder 1">
            <a:extLst>
              <a:ext uri="{FF2B5EF4-FFF2-40B4-BE49-F238E27FC236}">
                <a16:creationId xmlns:a16="http://schemas.microsoft.com/office/drawing/2014/main" id="{983C59B6-D700-4104-8734-E13B2300A839}"/>
              </a:ext>
            </a:extLst>
          </p:cNvPr>
          <p:cNvSpPr>
            <a:spLocks noGrp="1"/>
          </p:cNvSpPr>
          <p:nvPr>
            <p:ph type="body" sz="quarter" idx="10"/>
          </p:nvPr>
        </p:nvSpPr>
        <p:spPr>
          <a:xfrm>
            <a:off x="585217" y="1447799"/>
            <a:ext cx="5256490" cy="2979277"/>
          </a:xfrm>
        </p:spPr>
        <p:txBody>
          <a:bodyPr/>
          <a:lstStyle/>
          <a:p>
            <a:r>
              <a:rPr lang="en-US" sz="2400" dirty="0"/>
              <a:t>There are three options backed by an SLA for IaaS VMs:</a:t>
            </a:r>
          </a:p>
          <a:p>
            <a:r>
              <a:rPr lang="en-US" sz="2400" dirty="0"/>
              <a:t>99.99% when deploying into Availability Zones (in Preview)</a:t>
            </a:r>
          </a:p>
          <a:p>
            <a:r>
              <a:rPr lang="en-US" sz="2400" dirty="0"/>
              <a:t>99.95% when using multiple VMs and Availability Sets</a:t>
            </a:r>
          </a:p>
          <a:p>
            <a:r>
              <a:rPr lang="en-US" sz="2400" dirty="0"/>
              <a:t>99.9% when using Single VMs (must use Premium Storage)</a:t>
            </a:r>
          </a:p>
          <a:p>
            <a:endParaRPr lang="en-US" sz="2400" dirty="0"/>
          </a:p>
        </p:txBody>
      </p:sp>
      <p:grpSp>
        <p:nvGrpSpPr>
          <p:cNvPr id="3" name="Group 2">
            <a:extLst>
              <a:ext uri="{FF2B5EF4-FFF2-40B4-BE49-F238E27FC236}">
                <a16:creationId xmlns:a16="http://schemas.microsoft.com/office/drawing/2014/main" id="{EDA53558-7227-446B-AEE7-67778DD0E570}"/>
              </a:ext>
            </a:extLst>
          </p:cNvPr>
          <p:cNvGrpSpPr/>
          <p:nvPr/>
        </p:nvGrpSpPr>
        <p:grpSpPr>
          <a:xfrm>
            <a:off x="6294287" y="379457"/>
            <a:ext cx="5512526" cy="6155325"/>
            <a:chOff x="6570617" y="487137"/>
            <a:chExt cx="5512526" cy="6155325"/>
          </a:xfrm>
        </p:grpSpPr>
        <p:sp>
          <p:nvSpPr>
            <p:cNvPr id="27" name="Rounded Rectangle 37"/>
            <p:cNvSpPr/>
            <p:nvPr/>
          </p:nvSpPr>
          <p:spPr bwMode="auto">
            <a:xfrm>
              <a:off x="6570617" y="487137"/>
              <a:ext cx="5512526" cy="6155325"/>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a:ln>
                  <a:noFill/>
                </a:ln>
                <a:gradFill>
                  <a:gsLst>
                    <a:gs pos="2917">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28" name="Rectangle 27"/>
            <p:cNvSpPr/>
            <p:nvPr/>
          </p:nvSpPr>
          <p:spPr bwMode="auto">
            <a:xfrm>
              <a:off x="6792686" y="627017"/>
              <a:ext cx="5140233" cy="5806440"/>
            </a:xfrm>
            <a:prstGeom prst="rect">
              <a:avLst/>
            </a:prstGeom>
            <a:solidFill>
              <a:srgbClr val="505050"/>
            </a:solidFill>
            <a:ln w="1905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VIRTUAL NETWORK</a:t>
              </a:r>
            </a:p>
          </p:txBody>
        </p:sp>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13933" y="724385"/>
              <a:ext cx="334962" cy="328424"/>
            </a:xfrm>
            <a:prstGeom prst="rect">
              <a:avLst/>
            </a:prstGeom>
          </p:spPr>
        </p:pic>
        <p:sp>
          <p:nvSpPr>
            <p:cNvPr id="30" name="Rounded Rectangle 8"/>
            <p:cNvSpPr/>
            <p:nvPr/>
          </p:nvSpPr>
          <p:spPr bwMode="auto">
            <a:xfrm>
              <a:off x="7575914" y="3575643"/>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12"/>
            <p:cNvSpPr/>
            <p:nvPr/>
          </p:nvSpPr>
          <p:spPr bwMode="auto">
            <a:xfrm>
              <a:off x="7575914" y="4890396"/>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p:cNvSpPr txBox="1"/>
            <p:nvPr/>
          </p:nvSpPr>
          <p:spPr>
            <a:xfrm>
              <a:off x="8216510" y="4475695"/>
              <a:ext cx="2224007" cy="42549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SET – 99.95% SLA</a:t>
              </a:r>
            </a:p>
          </p:txBody>
        </p:sp>
        <p:sp>
          <p:nvSpPr>
            <p:cNvPr id="33" name="TextBox 32"/>
            <p:cNvSpPr txBox="1"/>
            <p:nvPr/>
          </p:nvSpPr>
          <p:spPr>
            <a:xfrm>
              <a:off x="8407267" y="5796119"/>
              <a:ext cx="1771960"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SINGLE VM – 99.9% SLA</a:t>
              </a:r>
            </a:p>
          </p:txBody>
        </p:sp>
        <p:grpSp>
          <p:nvGrpSpPr>
            <p:cNvPr id="34" name="Group 33"/>
            <p:cNvGrpSpPr/>
            <p:nvPr/>
          </p:nvGrpSpPr>
          <p:grpSpPr>
            <a:xfrm>
              <a:off x="9510584" y="3609066"/>
              <a:ext cx="853440" cy="836782"/>
              <a:chOff x="9997266" y="2230573"/>
              <a:chExt cx="853440" cy="853440"/>
            </a:xfrm>
          </p:grpSpPr>
          <p:sp>
            <p:nvSpPr>
              <p:cNvPr id="43" name="Rectangle 42"/>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5" name="Group 34"/>
            <p:cNvGrpSpPr/>
            <p:nvPr/>
          </p:nvGrpSpPr>
          <p:grpSpPr>
            <a:xfrm>
              <a:off x="8344724" y="3609066"/>
              <a:ext cx="853440" cy="836782"/>
              <a:chOff x="9997266" y="2230573"/>
              <a:chExt cx="853440" cy="853440"/>
            </a:xfrm>
          </p:grpSpPr>
          <p:sp>
            <p:nvSpPr>
              <p:cNvPr id="41" name="Rectangle 40"/>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6" name="Group 35"/>
            <p:cNvGrpSpPr/>
            <p:nvPr/>
          </p:nvGrpSpPr>
          <p:grpSpPr>
            <a:xfrm>
              <a:off x="8927654" y="4978015"/>
              <a:ext cx="853440" cy="836782"/>
              <a:chOff x="9997266" y="2230573"/>
              <a:chExt cx="853440" cy="853440"/>
            </a:xfrm>
          </p:grpSpPr>
          <p:sp>
            <p:nvSpPr>
              <p:cNvPr id="39" name="Rectangle 38"/>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cxnSp>
          <p:nvCxnSpPr>
            <p:cNvPr id="38" name="Connector: Elbow 37"/>
            <p:cNvCxnSpPr/>
            <p:nvPr/>
          </p:nvCxnSpPr>
          <p:spPr>
            <a:xfrm rot="16200000" flipH="1">
              <a:off x="9322287" y="3785255"/>
              <a:ext cx="12452" cy="1165860"/>
            </a:xfrm>
            <a:prstGeom prst="bentConnector3">
              <a:avLst>
                <a:gd name="adj1" fmla="val 700000"/>
              </a:avLst>
            </a:prstGeom>
            <a:noFill/>
            <a:ln w="9525" cap="flat" cmpd="sng" algn="ctr">
              <a:solidFill>
                <a:srgbClr val="FFFFFF"/>
              </a:solidFill>
              <a:prstDash val="solid"/>
              <a:headEnd type="none"/>
              <a:tailEnd type="none"/>
            </a:ln>
            <a:effectLst/>
          </p:spPr>
        </p:cxnSp>
        <p:sp>
          <p:nvSpPr>
            <p:cNvPr id="24" name="TextBox 23">
              <a:extLst>
                <a:ext uri="{FF2B5EF4-FFF2-40B4-BE49-F238E27FC236}">
                  <a16:creationId xmlns:a16="http://schemas.microsoft.com/office/drawing/2014/main" id="{D8731FBE-E331-4D8C-8700-7C5E0AF546DA}"/>
                </a:ext>
              </a:extLst>
            </p:cNvPr>
            <p:cNvSpPr txBox="1"/>
            <p:nvPr/>
          </p:nvSpPr>
          <p:spPr>
            <a:xfrm>
              <a:off x="8192495" y="3014155"/>
              <a:ext cx="2352247"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ZONE – 99.99% SLA</a:t>
              </a:r>
            </a:p>
          </p:txBody>
        </p:sp>
        <p:grpSp>
          <p:nvGrpSpPr>
            <p:cNvPr id="25" name="Group 24">
              <a:extLst>
                <a:ext uri="{FF2B5EF4-FFF2-40B4-BE49-F238E27FC236}">
                  <a16:creationId xmlns:a16="http://schemas.microsoft.com/office/drawing/2014/main" id="{C813F65E-3E0C-4BD4-90C0-0F81AA00C35F}"/>
                </a:ext>
              </a:extLst>
            </p:cNvPr>
            <p:cNvGrpSpPr/>
            <p:nvPr/>
          </p:nvGrpSpPr>
          <p:grpSpPr>
            <a:xfrm>
              <a:off x="10544742" y="1976571"/>
              <a:ext cx="853440" cy="836782"/>
              <a:chOff x="9997266" y="2230573"/>
              <a:chExt cx="853440" cy="853440"/>
            </a:xfrm>
          </p:grpSpPr>
          <p:sp>
            <p:nvSpPr>
              <p:cNvPr id="46" name="Rectangle 45">
                <a:extLst>
                  <a:ext uri="{FF2B5EF4-FFF2-40B4-BE49-F238E27FC236}">
                    <a16:creationId xmlns:a16="http://schemas.microsoft.com/office/drawing/2014/main" id="{6106BC74-054C-4AE6-9992-D1D72C02755E}"/>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7" name="Picture 46">
                <a:extLst>
                  <a:ext uri="{FF2B5EF4-FFF2-40B4-BE49-F238E27FC236}">
                    <a16:creationId xmlns:a16="http://schemas.microsoft.com/office/drawing/2014/main" id="{1E65A584-B31B-4068-8F92-BA576B15CA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48" name="Group 47">
              <a:extLst>
                <a:ext uri="{FF2B5EF4-FFF2-40B4-BE49-F238E27FC236}">
                  <a16:creationId xmlns:a16="http://schemas.microsoft.com/office/drawing/2014/main" id="{21EFFC9B-5C09-4D1D-A653-642525A8EA2D}"/>
                </a:ext>
              </a:extLst>
            </p:cNvPr>
            <p:cNvGrpSpPr/>
            <p:nvPr/>
          </p:nvGrpSpPr>
          <p:grpSpPr>
            <a:xfrm>
              <a:off x="7373575" y="1978857"/>
              <a:ext cx="853440" cy="836782"/>
              <a:chOff x="9997266" y="2230573"/>
              <a:chExt cx="853440" cy="853440"/>
            </a:xfrm>
          </p:grpSpPr>
          <p:sp>
            <p:nvSpPr>
              <p:cNvPr id="49" name="Rectangle 48">
                <a:extLst>
                  <a:ext uri="{FF2B5EF4-FFF2-40B4-BE49-F238E27FC236}">
                    <a16:creationId xmlns:a16="http://schemas.microsoft.com/office/drawing/2014/main" id="{F93C1393-FC2B-4AA3-B0CB-12EC6737D51C}"/>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0" name="Picture 49">
                <a:extLst>
                  <a:ext uri="{FF2B5EF4-FFF2-40B4-BE49-F238E27FC236}">
                    <a16:creationId xmlns:a16="http://schemas.microsoft.com/office/drawing/2014/main" id="{7B59E8CF-DB10-482A-BAC6-8FCFDFB8C1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52" name="Group 51">
              <a:extLst>
                <a:ext uri="{FF2B5EF4-FFF2-40B4-BE49-F238E27FC236}">
                  <a16:creationId xmlns:a16="http://schemas.microsoft.com/office/drawing/2014/main" id="{58A38FA1-E7BC-42BE-A3C4-C7CB2FD3FF87}"/>
                </a:ext>
              </a:extLst>
            </p:cNvPr>
            <p:cNvGrpSpPr/>
            <p:nvPr/>
          </p:nvGrpSpPr>
          <p:grpSpPr>
            <a:xfrm>
              <a:off x="8886281" y="1976571"/>
              <a:ext cx="853440" cy="836782"/>
              <a:chOff x="9997266" y="2230573"/>
              <a:chExt cx="853440" cy="853440"/>
            </a:xfrm>
          </p:grpSpPr>
          <p:sp>
            <p:nvSpPr>
              <p:cNvPr id="53" name="Rectangle 52">
                <a:extLst>
                  <a:ext uri="{FF2B5EF4-FFF2-40B4-BE49-F238E27FC236}">
                    <a16:creationId xmlns:a16="http://schemas.microsoft.com/office/drawing/2014/main" id="{72860D43-E386-414A-A422-90607AA3A926}"/>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4" name="Picture 53">
                <a:extLst>
                  <a:ext uri="{FF2B5EF4-FFF2-40B4-BE49-F238E27FC236}">
                    <a16:creationId xmlns:a16="http://schemas.microsoft.com/office/drawing/2014/main" id="{D47CA1BB-5830-48F3-AE89-FE224B397C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sp>
          <p:nvSpPr>
            <p:cNvPr id="55" name="Rounded Rectangle 8">
              <a:extLst>
                <a:ext uri="{FF2B5EF4-FFF2-40B4-BE49-F238E27FC236}">
                  <a16:creationId xmlns:a16="http://schemas.microsoft.com/office/drawing/2014/main" id="{646490ED-B374-49A9-A855-5190D3CA5430}"/>
                </a:ext>
              </a:extLst>
            </p:cNvPr>
            <p:cNvSpPr/>
            <p:nvPr/>
          </p:nvSpPr>
          <p:spPr bwMode="auto">
            <a:xfrm>
              <a:off x="7195297" y="1888325"/>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ounded Rectangle 8">
              <a:extLst>
                <a:ext uri="{FF2B5EF4-FFF2-40B4-BE49-F238E27FC236}">
                  <a16:creationId xmlns:a16="http://schemas.microsoft.com/office/drawing/2014/main" id="{710442CF-4A1F-4661-912E-DB2D1820B5AE}"/>
                </a:ext>
              </a:extLst>
            </p:cNvPr>
            <p:cNvSpPr/>
            <p:nvPr/>
          </p:nvSpPr>
          <p:spPr bwMode="auto">
            <a:xfrm>
              <a:off x="8712473" y="187299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ounded Rectangle 8">
              <a:extLst>
                <a:ext uri="{FF2B5EF4-FFF2-40B4-BE49-F238E27FC236}">
                  <a16:creationId xmlns:a16="http://schemas.microsoft.com/office/drawing/2014/main" id="{E8AEAA33-0A57-4FE3-8AFD-E806EE6F4CE1}"/>
                </a:ext>
              </a:extLst>
            </p:cNvPr>
            <p:cNvSpPr/>
            <p:nvPr/>
          </p:nvSpPr>
          <p:spPr bwMode="auto">
            <a:xfrm>
              <a:off x="10374546" y="187935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TextBox 59">
              <a:extLst>
                <a:ext uri="{FF2B5EF4-FFF2-40B4-BE49-F238E27FC236}">
                  <a16:creationId xmlns:a16="http://schemas.microsoft.com/office/drawing/2014/main" id="{B37A719C-DCBF-4C3D-AE7D-C537E478E317}"/>
                </a:ext>
              </a:extLst>
            </p:cNvPr>
            <p:cNvSpPr txBox="1"/>
            <p:nvPr/>
          </p:nvSpPr>
          <p:spPr>
            <a:xfrm>
              <a:off x="7318409" y="1547807"/>
              <a:ext cx="790922"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1</a:t>
              </a:r>
            </a:p>
          </p:txBody>
        </p:sp>
        <p:sp>
          <p:nvSpPr>
            <p:cNvPr id="61" name="TextBox 60">
              <a:extLst>
                <a:ext uri="{FF2B5EF4-FFF2-40B4-BE49-F238E27FC236}">
                  <a16:creationId xmlns:a16="http://schemas.microsoft.com/office/drawing/2014/main" id="{6AEA161F-4C9E-422F-9E0A-55B68B1BC203}"/>
                </a:ext>
              </a:extLst>
            </p:cNvPr>
            <p:cNvSpPr txBox="1"/>
            <p:nvPr/>
          </p:nvSpPr>
          <p:spPr>
            <a:xfrm>
              <a:off x="8874823"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2</a:t>
              </a:r>
            </a:p>
          </p:txBody>
        </p:sp>
        <p:sp>
          <p:nvSpPr>
            <p:cNvPr id="62" name="TextBox 61">
              <a:extLst>
                <a:ext uri="{FF2B5EF4-FFF2-40B4-BE49-F238E27FC236}">
                  <a16:creationId xmlns:a16="http://schemas.microsoft.com/office/drawing/2014/main" id="{78CEAA80-BD76-4881-8BD8-24BEF7E3F107}"/>
                </a:ext>
              </a:extLst>
            </p:cNvPr>
            <p:cNvSpPr txBox="1"/>
            <p:nvPr/>
          </p:nvSpPr>
          <p:spPr>
            <a:xfrm>
              <a:off x="10514734"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3</a:t>
              </a:r>
            </a:p>
          </p:txBody>
        </p:sp>
        <p:sp>
          <p:nvSpPr>
            <p:cNvPr id="64" name="Rounded Rectangle 8">
              <a:extLst>
                <a:ext uri="{FF2B5EF4-FFF2-40B4-BE49-F238E27FC236}">
                  <a16:creationId xmlns:a16="http://schemas.microsoft.com/office/drawing/2014/main" id="{5E3FC02F-435E-49C2-9BF6-FEF45B05D811}"/>
                </a:ext>
              </a:extLst>
            </p:cNvPr>
            <p:cNvSpPr/>
            <p:nvPr/>
          </p:nvSpPr>
          <p:spPr bwMode="auto">
            <a:xfrm>
              <a:off x="7053944" y="1547807"/>
              <a:ext cx="4648122" cy="1515167"/>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4335175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1A39-50E3-4904-BBF8-4A32A47D3C39}"/>
              </a:ext>
            </a:extLst>
          </p:cNvPr>
          <p:cNvSpPr>
            <a:spLocks noGrp="1"/>
          </p:cNvSpPr>
          <p:nvPr>
            <p:ph type="title"/>
          </p:nvPr>
        </p:nvSpPr>
        <p:spPr/>
        <p:txBody>
          <a:bodyPr>
            <a:normAutofit fontScale="90000"/>
          </a:bodyPr>
          <a:lstStyle/>
          <a:p>
            <a:r>
              <a:rPr lang="en-US" dirty="0"/>
              <a:t>Availability Zones </a:t>
            </a:r>
          </a:p>
        </p:txBody>
      </p:sp>
      <p:sp>
        <p:nvSpPr>
          <p:cNvPr id="3" name="Text Placeholder 2">
            <a:extLst>
              <a:ext uri="{FF2B5EF4-FFF2-40B4-BE49-F238E27FC236}">
                <a16:creationId xmlns:a16="http://schemas.microsoft.com/office/drawing/2014/main" id="{90642EF1-E8A8-4B9C-8C95-F30A7599B843}"/>
              </a:ext>
            </a:extLst>
          </p:cNvPr>
          <p:cNvSpPr>
            <a:spLocks noGrp="1"/>
          </p:cNvSpPr>
          <p:nvPr>
            <p:ph type="body" sz="quarter" idx="10"/>
          </p:nvPr>
        </p:nvSpPr>
        <p:spPr>
          <a:xfrm>
            <a:off x="585216" y="1447799"/>
            <a:ext cx="5205983" cy="2979277"/>
          </a:xfrm>
        </p:spPr>
        <p:txBody>
          <a:bodyPr/>
          <a:lstStyle/>
          <a:p>
            <a:r>
              <a:rPr lang="en-US" sz="2000" dirty="0"/>
              <a:t>99.99% availability</a:t>
            </a:r>
          </a:p>
          <a:p>
            <a:r>
              <a:rPr lang="en-US" sz="2000" dirty="0"/>
              <a:t>Physically separated</a:t>
            </a:r>
          </a:p>
          <a:p>
            <a:r>
              <a:rPr lang="en-US" sz="2000" dirty="0"/>
              <a:t>Independent power, networking, and cooling</a:t>
            </a:r>
          </a:p>
          <a:p>
            <a:r>
              <a:rPr lang="en-US" sz="2000" dirty="0"/>
              <a:t>Close enough to provide regional latency for synchronous data replication</a:t>
            </a:r>
          </a:p>
          <a:p>
            <a:r>
              <a:rPr lang="en-US" sz="2000" dirty="0"/>
              <a:t>Assign VMs or scale sets to specific zones, or spread across zones</a:t>
            </a:r>
          </a:p>
          <a:p>
            <a:r>
              <a:rPr lang="en-US" sz="2000" dirty="0"/>
              <a:t>Zone redundant load balancer and public IP address</a:t>
            </a:r>
          </a:p>
          <a:p>
            <a:r>
              <a:rPr lang="en-US" sz="2000" dirty="0"/>
              <a:t>Check for support in your planned regions</a:t>
            </a:r>
          </a:p>
        </p:txBody>
      </p:sp>
      <p:pic>
        <p:nvPicPr>
          <p:cNvPr id="43" name="Picture 42">
            <a:extLst>
              <a:ext uri="{FF2B5EF4-FFF2-40B4-BE49-F238E27FC236}">
                <a16:creationId xmlns:a16="http://schemas.microsoft.com/office/drawing/2014/main" id="{074A52B1-F85B-4F32-B776-9CDB89049BAE}"/>
              </a:ext>
            </a:extLst>
          </p:cNvPr>
          <p:cNvPicPr/>
          <p:nvPr/>
        </p:nvPicPr>
        <p:blipFill>
          <a:blip r:embed="rId3">
            <a:extLst>
              <a:ext uri="{28A0092B-C50C-407E-A947-70E740481C1C}">
                <a14:useLocalDpi xmlns:a14="http://schemas.microsoft.com/office/drawing/2010/main" val="0"/>
              </a:ext>
            </a:extLst>
          </a:blip>
          <a:stretch>
            <a:fillRect/>
          </a:stretch>
        </p:blipFill>
        <p:spPr>
          <a:xfrm>
            <a:off x="5925248" y="2242415"/>
            <a:ext cx="5678488" cy="3029239"/>
          </a:xfrm>
          <a:prstGeom prst="rect">
            <a:avLst/>
          </a:prstGeom>
          <a:ln>
            <a:solidFill>
              <a:schemeClr val="tx1"/>
            </a:solidFill>
          </a:ln>
        </p:spPr>
      </p:pic>
    </p:spTree>
    <p:extLst>
      <p:ext uri="{BB962C8B-B14F-4D97-AF65-F5344CB8AC3E}">
        <p14:creationId xmlns:p14="http://schemas.microsoft.com/office/powerpoint/2010/main" val="36293225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App Service</a:t>
            </a:r>
          </a:p>
        </p:txBody>
      </p:sp>
      <p:sp>
        <p:nvSpPr>
          <p:cNvPr id="6" name="Text Placeholder 6">
            <a:extLst>
              <a:ext uri="{FF2B5EF4-FFF2-40B4-BE49-F238E27FC236}">
                <a16:creationId xmlns:a16="http://schemas.microsoft.com/office/drawing/2014/main" id="{5EC3A76F-ABC9-0C43-8791-1F70E57ABEF9}"/>
              </a:ext>
            </a:extLst>
          </p:cNvPr>
          <p:cNvSpPr>
            <a:spLocks noGrp="1"/>
          </p:cNvSpPr>
          <p:nvPr>
            <p:ph type="body" sz="quarter" idx="10"/>
          </p:nvPr>
        </p:nvSpPr>
        <p:spPr>
          <a:xfrm>
            <a:off x="4465698" y="1212850"/>
            <a:ext cx="7696140" cy="3257815"/>
          </a:xfrm>
        </p:spPr>
        <p:txBody>
          <a:bodyPr/>
          <a:lstStyle/>
          <a:p>
            <a:r>
              <a:rPr lang="en-US" sz="2800" dirty="0"/>
              <a:t>A PaaS Application platform for delivering modern enterprise apps across cloud, on-prem, and mobile devices.  </a:t>
            </a:r>
          </a:p>
          <a:p>
            <a:endParaRPr lang="en-US" sz="1100" dirty="0"/>
          </a:p>
          <a:p>
            <a:r>
              <a:rPr lang="en-US" sz="2800" dirty="0"/>
              <a:t>Delivered as an integrated offering that includes features and capabilities from a number of existing Azure services.</a:t>
            </a:r>
          </a:p>
          <a:p>
            <a:endParaRPr lang="en-US" sz="2800" dirty="0"/>
          </a:p>
        </p:txBody>
      </p:sp>
      <p:grpSp>
        <p:nvGrpSpPr>
          <p:cNvPr id="7" name="Group 6">
            <a:extLst>
              <a:ext uri="{FF2B5EF4-FFF2-40B4-BE49-F238E27FC236}">
                <a16:creationId xmlns:a16="http://schemas.microsoft.com/office/drawing/2014/main" id="{A8FEAFD5-4C0E-AB49-9AD4-675A741BFCDA}"/>
              </a:ext>
            </a:extLst>
          </p:cNvPr>
          <p:cNvGrpSpPr/>
          <p:nvPr/>
        </p:nvGrpSpPr>
        <p:grpSpPr>
          <a:xfrm>
            <a:off x="473502" y="1400459"/>
            <a:ext cx="3759508" cy="3754415"/>
            <a:chOff x="497252" y="2269518"/>
            <a:chExt cx="3759508" cy="3754415"/>
          </a:xfrm>
        </p:grpSpPr>
        <p:sp>
          <p:nvSpPr>
            <p:cNvPr id="8" name="Rectangle: Rounded Corners 18">
              <a:extLst>
                <a:ext uri="{FF2B5EF4-FFF2-40B4-BE49-F238E27FC236}">
                  <a16:creationId xmlns:a16="http://schemas.microsoft.com/office/drawing/2014/main" id="{22FE5EA0-1626-964F-848C-CB0C5036BAE5}"/>
                </a:ext>
              </a:extLst>
            </p:cNvPr>
            <p:cNvSpPr/>
            <p:nvPr/>
          </p:nvSpPr>
          <p:spPr bwMode="auto">
            <a:xfrm>
              <a:off x="497252" y="2269518"/>
              <a:ext cx="3759508" cy="3754415"/>
            </a:xfrm>
            <a:prstGeom prst="roundRect">
              <a:avLst>
                <a:gd name="adj" fmla="val 788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nvGrpSpPr>
            <p:cNvPr id="9" name="Group 8">
              <a:extLst>
                <a:ext uri="{FF2B5EF4-FFF2-40B4-BE49-F238E27FC236}">
                  <a16:creationId xmlns:a16="http://schemas.microsoft.com/office/drawing/2014/main" id="{41D2B0B2-B300-9848-AB48-F1EAE1E4F914}"/>
                </a:ext>
              </a:extLst>
            </p:cNvPr>
            <p:cNvGrpSpPr/>
            <p:nvPr/>
          </p:nvGrpSpPr>
          <p:grpSpPr>
            <a:xfrm>
              <a:off x="706190" y="2487915"/>
              <a:ext cx="3341632" cy="3326412"/>
              <a:chOff x="827088" y="-3463925"/>
              <a:chExt cx="3833812" cy="3816350"/>
            </a:xfrm>
          </p:grpSpPr>
          <p:sp>
            <p:nvSpPr>
              <p:cNvPr id="10" name="Freeform 5">
                <a:extLst>
                  <a:ext uri="{FF2B5EF4-FFF2-40B4-BE49-F238E27FC236}">
                    <a16:creationId xmlns:a16="http://schemas.microsoft.com/office/drawing/2014/main" id="{FD591543-C2D9-CF49-A16E-327E27EB9A0A}"/>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1" name="Freeform 6">
                <a:extLst>
                  <a:ext uri="{FF2B5EF4-FFF2-40B4-BE49-F238E27FC236}">
                    <a16:creationId xmlns:a16="http://schemas.microsoft.com/office/drawing/2014/main" id="{4E62E10D-4932-4E4E-A324-28882C971860}"/>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2" name="Freeform 7">
                <a:extLst>
                  <a:ext uri="{FF2B5EF4-FFF2-40B4-BE49-F238E27FC236}">
                    <a16:creationId xmlns:a16="http://schemas.microsoft.com/office/drawing/2014/main" id="{F6B837B5-9FDF-264B-8660-5E40D1B63C70}"/>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3" name="Freeform 8">
                <a:extLst>
                  <a:ext uri="{FF2B5EF4-FFF2-40B4-BE49-F238E27FC236}">
                    <a16:creationId xmlns:a16="http://schemas.microsoft.com/office/drawing/2014/main" id="{464A2E71-66D6-984C-B693-CE2244EE9727}"/>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4" name="Freeform 9">
                <a:extLst>
                  <a:ext uri="{FF2B5EF4-FFF2-40B4-BE49-F238E27FC236}">
                    <a16:creationId xmlns:a16="http://schemas.microsoft.com/office/drawing/2014/main" id="{08C90450-A409-AF4C-9B86-3890A424CC69}"/>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5" name="Freeform 10">
                <a:extLst>
                  <a:ext uri="{FF2B5EF4-FFF2-40B4-BE49-F238E27FC236}">
                    <a16:creationId xmlns:a16="http://schemas.microsoft.com/office/drawing/2014/main" id="{4C10FF6E-5D6C-074A-A082-23AF67E00D6C}"/>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6" name="Freeform 11">
                <a:extLst>
                  <a:ext uri="{FF2B5EF4-FFF2-40B4-BE49-F238E27FC236}">
                    <a16:creationId xmlns:a16="http://schemas.microsoft.com/office/drawing/2014/main" id="{4CB0E47B-7407-3643-8FB7-B450BB97CA7B}"/>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7" name="Freeform 12">
                <a:extLst>
                  <a:ext uri="{FF2B5EF4-FFF2-40B4-BE49-F238E27FC236}">
                    <a16:creationId xmlns:a16="http://schemas.microsoft.com/office/drawing/2014/main" id="{8475D425-A47B-1443-AE5D-75A2D0349FC7}"/>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grpSp>
      </p:grpSp>
      <p:sp>
        <p:nvSpPr>
          <p:cNvPr id="18" name="Rectangle 17">
            <a:extLst>
              <a:ext uri="{FF2B5EF4-FFF2-40B4-BE49-F238E27FC236}">
                <a16:creationId xmlns:a16="http://schemas.microsoft.com/office/drawing/2014/main" id="{73F611B9-7A20-4349-A8DE-F5A05468013E}"/>
              </a:ext>
            </a:extLst>
          </p:cNvPr>
          <p:cNvSpPr/>
          <p:nvPr/>
        </p:nvSpPr>
        <p:spPr bwMode="auto">
          <a:xfrm>
            <a:off x="4656572" y="4466544"/>
            <a:ext cx="1994274"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Enterprise </a:t>
            </a:r>
            <a:br>
              <a:rPr lang="en-US" sz="2000" dirty="0">
                <a:solidFill>
                  <a:schemeClr val="bg2">
                    <a:lumMod val="25000"/>
                  </a:schemeClr>
                </a:solidFill>
              </a:rPr>
            </a:br>
            <a:r>
              <a:rPr lang="en-US" sz="2000" dirty="0">
                <a:solidFill>
                  <a:schemeClr val="bg2">
                    <a:lumMod val="25000"/>
                  </a:schemeClr>
                </a:solidFill>
              </a:rPr>
              <a:t>Grade Apps</a:t>
            </a:r>
          </a:p>
        </p:txBody>
      </p:sp>
      <p:sp>
        <p:nvSpPr>
          <p:cNvPr id="19" name="Rectangle 18">
            <a:extLst>
              <a:ext uri="{FF2B5EF4-FFF2-40B4-BE49-F238E27FC236}">
                <a16:creationId xmlns:a16="http://schemas.microsoft.com/office/drawing/2014/main" id="{648CAC48-DAC8-B34D-9FBF-E85D22F5BEAA}"/>
              </a:ext>
            </a:extLst>
          </p:cNvPr>
          <p:cNvSpPr/>
          <p:nvPr/>
        </p:nvSpPr>
        <p:spPr bwMode="auto">
          <a:xfrm>
            <a:off x="6771886"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Fully Managed Platform </a:t>
            </a:r>
          </a:p>
        </p:txBody>
      </p:sp>
      <p:sp>
        <p:nvSpPr>
          <p:cNvPr id="20" name="Rectangle 19">
            <a:extLst>
              <a:ext uri="{FF2B5EF4-FFF2-40B4-BE49-F238E27FC236}">
                <a16:creationId xmlns:a16="http://schemas.microsoft.com/office/drawing/2014/main" id="{BE5FD032-CC09-EF49-809E-6931625E3A94}"/>
              </a:ext>
            </a:extLst>
          </p:cNvPr>
          <p:cNvSpPr/>
          <p:nvPr/>
        </p:nvSpPr>
        <p:spPr bwMode="auto">
          <a:xfrm>
            <a:off x="9321119"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High Productivity Development </a:t>
            </a:r>
          </a:p>
        </p:txBody>
      </p:sp>
    </p:spTree>
    <p:extLst>
      <p:ext uri="{BB962C8B-B14F-4D97-AF65-F5344CB8AC3E}">
        <p14:creationId xmlns:p14="http://schemas.microsoft.com/office/powerpoint/2010/main" val="42431992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0FEF1C7-461F-424C-9630-EEB94F154004}"/>
              </a:ext>
            </a:extLst>
          </p:cNvPr>
          <p:cNvSpPr/>
          <p:nvPr/>
        </p:nvSpPr>
        <p:spPr bwMode="auto">
          <a:xfrm>
            <a:off x="6860448" y="3116909"/>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Logic Apps</a:t>
            </a:r>
          </a:p>
        </p:txBody>
      </p:sp>
      <p:pic>
        <p:nvPicPr>
          <p:cNvPr id="6" name="Graphic 5">
            <a:extLst>
              <a:ext uri="{FF2B5EF4-FFF2-40B4-BE49-F238E27FC236}">
                <a16:creationId xmlns:a16="http://schemas.microsoft.com/office/drawing/2014/main" id="{E273D47D-D6B8-654A-9254-DB7C6E93A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4349" y="3298070"/>
            <a:ext cx="3584427" cy="2775633"/>
          </a:xfrm>
          <a:prstGeom prst="rect">
            <a:avLst/>
          </a:prstGeom>
        </p:spPr>
      </p:pic>
      <p:sp>
        <p:nvSpPr>
          <p:cNvPr id="4" name="Title 3"/>
          <p:cNvSpPr>
            <a:spLocks noGrp="1"/>
          </p:cNvSpPr>
          <p:nvPr>
            <p:ph type="title"/>
          </p:nvPr>
        </p:nvSpPr>
        <p:spPr/>
        <p:txBody>
          <a:bodyPr>
            <a:normAutofit fontScale="90000"/>
          </a:bodyPr>
          <a:lstStyle/>
          <a:p>
            <a:r>
              <a:rPr lang="en-US" dirty="0"/>
              <a:t>An end-to-end Application PaaS Platform</a:t>
            </a:r>
          </a:p>
        </p:txBody>
      </p:sp>
      <p:sp>
        <p:nvSpPr>
          <p:cNvPr id="21" name="Rectangle 20">
            <a:extLst>
              <a:ext uri="{FF2B5EF4-FFF2-40B4-BE49-F238E27FC236}">
                <a16:creationId xmlns:a16="http://schemas.microsoft.com/office/drawing/2014/main" id="{979664B1-4862-A046-9CDE-235720B9D9FB}"/>
              </a:ext>
            </a:extLst>
          </p:cNvPr>
          <p:cNvSpPr/>
          <p:nvPr/>
        </p:nvSpPr>
        <p:spPr>
          <a:xfrm>
            <a:off x="2257155" y="5187366"/>
            <a:ext cx="9091521" cy="1277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lnSpc>
                <a:spcPct val="90000"/>
              </a:lnSpc>
              <a:defRPr/>
            </a:pPr>
            <a:endParaRPr lang="en-US" sz="1836" dirty="0">
              <a:solidFill>
                <a:prstClr val="white"/>
              </a:solidFill>
              <a:latin typeface="Calibri" panose="020F0502020204030204"/>
            </a:endParaRPr>
          </a:p>
        </p:txBody>
      </p:sp>
      <p:sp>
        <p:nvSpPr>
          <p:cNvPr id="22" name="TextBox 21">
            <a:extLst>
              <a:ext uri="{FF2B5EF4-FFF2-40B4-BE49-F238E27FC236}">
                <a16:creationId xmlns:a16="http://schemas.microsoft.com/office/drawing/2014/main" id="{744B5D59-1711-4848-A47C-8CA260127C1A}"/>
              </a:ext>
            </a:extLst>
          </p:cNvPr>
          <p:cNvSpPr txBox="1"/>
          <p:nvPr/>
        </p:nvSpPr>
        <p:spPr>
          <a:xfrm>
            <a:off x="471562" y="1350392"/>
            <a:ext cx="181933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SOLUTIONS</a:t>
            </a:r>
          </a:p>
        </p:txBody>
      </p:sp>
      <p:sp>
        <p:nvSpPr>
          <p:cNvPr id="23" name="TextBox 22">
            <a:extLst>
              <a:ext uri="{FF2B5EF4-FFF2-40B4-BE49-F238E27FC236}">
                <a16:creationId xmlns:a16="http://schemas.microsoft.com/office/drawing/2014/main" id="{661217E9-DD12-D140-863E-7C50D71ECB1D}"/>
              </a:ext>
            </a:extLst>
          </p:cNvPr>
          <p:cNvSpPr txBox="1"/>
          <p:nvPr/>
        </p:nvSpPr>
        <p:spPr>
          <a:xfrm>
            <a:off x="550111" y="3108162"/>
            <a:ext cx="154201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SERVICES</a:t>
            </a:r>
          </a:p>
        </p:txBody>
      </p:sp>
      <p:sp>
        <p:nvSpPr>
          <p:cNvPr id="24" name="TextBox 23">
            <a:extLst>
              <a:ext uri="{FF2B5EF4-FFF2-40B4-BE49-F238E27FC236}">
                <a16:creationId xmlns:a16="http://schemas.microsoft.com/office/drawing/2014/main" id="{9033C763-2F94-9540-86DA-EC84F6C92852}"/>
              </a:ext>
            </a:extLst>
          </p:cNvPr>
          <p:cNvSpPr txBox="1"/>
          <p:nvPr/>
        </p:nvSpPr>
        <p:spPr>
          <a:xfrm>
            <a:off x="405840" y="5187366"/>
            <a:ext cx="1768037" cy="424732"/>
          </a:xfrm>
          <a:prstGeom prst="rect">
            <a:avLst/>
          </a:prstGeom>
        </p:spPr>
        <p:txBody>
          <a:bodyPr wrap="none" lIns="186494" rIns="186494" rtlCol="0">
            <a:spAutoFit/>
          </a:bodyPr>
          <a:lstStyle/>
          <a:p>
            <a:pPr algn="r" defTabSz="932384">
              <a:lnSpc>
                <a:spcPct val="90000"/>
              </a:lnSpc>
              <a:spcAft>
                <a:spcPts val="600"/>
              </a:spcAft>
              <a:defRPr/>
            </a:pPr>
            <a:r>
              <a:rPr lang="en-US" sz="2400" kern="0" dirty="0">
                <a:solidFill>
                  <a:schemeClr val="bg1"/>
                </a:solidFill>
                <a:latin typeface="Segoe UI Semibold" panose="020B0702040204020203" pitchFamily="34" charset="0"/>
                <a:cs typeface="Segoe UI Semibold" panose="020B0702040204020203" pitchFamily="34" charset="0"/>
              </a:rPr>
              <a:t>PLATFORM</a:t>
            </a:r>
          </a:p>
        </p:txBody>
      </p:sp>
      <p:grpSp>
        <p:nvGrpSpPr>
          <p:cNvPr id="25" name="Group 24">
            <a:extLst>
              <a:ext uri="{FF2B5EF4-FFF2-40B4-BE49-F238E27FC236}">
                <a16:creationId xmlns:a16="http://schemas.microsoft.com/office/drawing/2014/main" id="{BBB32FF9-1ABD-1640-A929-D82D46211E47}"/>
              </a:ext>
            </a:extLst>
          </p:cNvPr>
          <p:cNvGrpSpPr/>
          <p:nvPr/>
        </p:nvGrpSpPr>
        <p:grpSpPr>
          <a:xfrm>
            <a:off x="2276407" y="1350392"/>
            <a:ext cx="1771695" cy="1610447"/>
            <a:chOff x="2009482" y="419099"/>
            <a:chExt cx="1737360" cy="1579237"/>
          </a:xfrm>
        </p:grpSpPr>
        <p:sp>
          <p:nvSpPr>
            <p:cNvPr id="26" name="Rectangle 25">
              <a:extLst>
                <a:ext uri="{FF2B5EF4-FFF2-40B4-BE49-F238E27FC236}">
                  <a16:creationId xmlns:a16="http://schemas.microsoft.com/office/drawing/2014/main" id="{BF3F1409-7EA9-7841-A71E-A060C58D8EE4}"/>
                </a:ext>
              </a:extLst>
            </p:cNvPr>
            <p:cNvSpPr/>
            <p:nvPr/>
          </p:nvSpPr>
          <p:spPr bwMode="auto">
            <a:xfrm>
              <a:off x="2009482"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27" name="Group 26">
              <a:extLst>
                <a:ext uri="{FF2B5EF4-FFF2-40B4-BE49-F238E27FC236}">
                  <a16:creationId xmlns:a16="http://schemas.microsoft.com/office/drawing/2014/main" id="{988F9DBC-BD87-B441-B3C4-34FC7AAC1C44}"/>
                </a:ext>
              </a:extLst>
            </p:cNvPr>
            <p:cNvGrpSpPr/>
            <p:nvPr/>
          </p:nvGrpSpPr>
          <p:grpSpPr>
            <a:xfrm>
              <a:off x="2189403" y="591070"/>
              <a:ext cx="1377520" cy="1154475"/>
              <a:chOff x="2189403" y="591070"/>
              <a:chExt cx="1377520" cy="1154475"/>
            </a:xfrm>
          </p:grpSpPr>
          <p:sp>
            <p:nvSpPr>
              <p:cNvPr id="28" name="TextBox 27">
                <a:extLst>
                  <a:ext uri="{FF2B5EF4-FFF2-40B4-BE49-F238E27FC236}">
                    <a16:creationId xmlns:a16="http://schemas.microsoft.com/office/drawing/2014/main" id="{6385574D-E088-E840-8F4C-4E116DF3A8C9}"/>
                  </a:ext>
                </a:extLst>
              </p:cNvPr>
              <p:cNvSpPr txBox="1"/>
              <p:nvPr/>
            </p:nvSpPr>
            <p:spPr>
              <a:xfrm>
                <a:off x="2189403" y="1410534"/>
                <a:ext cx="1377520"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eCommerce</a:t>
                </a:r>
              </a:p>
            </p:txBody>
          </p:sp>
          <p:sp>
            <p:nvSpPr>
              <p:cNvPr id="29" name="Rectangle 28">
                <a:extLst>
                  <a:ext uri="{FF2B5EF4-FFF2-40B4-BE49-F238E27FC236}">
                    <a16:creationId xmlns:a16="http://schemas.microsoft.com/office/drawing/2014/main" id="{BD1A81B3-7715-1144-9094-D7AD25FD749C}"/>
                  </a:ext>
                </a:extLst>
              </p:cNvPr>
              <p:cNvSpPr/>
              <p:nvPr/>
            </p:nvSpPr>
            <p:spPr>
              <a:xfrm>
                <a:off x="2364336"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0" name="Freeform 6">
                <a:extLst>
                  <a:ext uri="{FF2B5EF4-FFF2-40B4-BE49-F238E27FC236}">
                    <a16:creationId xmlns:a16="http://schemas.microsoft.com/office/drawing/2014/main" id="{E1807219-FF44-D84D-8ED7-5D61DF83F0AB}"/>
                  </a:ext>
                </a:extLst>
              </p:cNvPr>
              <p:cNvSpPr>
                <a:spLocks noChangeAspect="1" noEditPoints="1"/>
              </p:cNvSpPr>
              <p:nvPr/>
            </p:nvSpPr>
            <p:spPr bwMode="auto">
              <a:xfrm>
                <a:off x="2350215"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1" name="Picture 30">
                <a:extLst>
                  <a:ext uri="{FF2B5EF4-FFF2-40B4-BE49-F238E27FC236}">
                    <a16:creationId xmlns:a16="http://schemas.microsoft.com/office/drawing/2014/main" id="{0A103664-01EC-4744-B065-494856F7EB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4156" y="866155"/>
                <a:ext cx="399044" cy="368346"/>
              </a:xfrm>
              <a:prstGeom prst="rect">
                <a:avLst/>
              </a:prstGeom>
            </p:spPr>
          </p:pic>
        </p:grpSp>
      </p:grpSp>
      <p:grpSp>
        <p:nvGrpSpPr>
          <p:cNvPr id="32" name="Group 31">
            <a:extLst>
              <a:ext uri="{FF2B5EF4-FFF2-40B4-BE49-F238E27FC236}">
                <a16:creationId xmlns:a16="http://schemas.microsoft.com/office/drawing/2014/main" id="{BB8C9A0D-1914-8144-BD2A-57E91A5DFCEF}"/>
              </a:ext>
            </a:extLst>
          </p:cNvPr>
          <p:cNvGrpSpPr/>
          <p:nvPr/>
        </p:nvGrpSpPr>
        <p:grpSpPr>
          <a:xfrm>
            <a:off x="4099435" y="1341441"/>
            <a:ext cx="1771695" cy="1610447"/>
            <a:chOff x="3805098" y="419099"/>
            <a:chExt cx="1737360" cy="1579237"/>
          </a:xfrm>
        </p:grpSpPr>
        <p:sp>
          <p:nvSpPr>
            <p:cNvPr id="33" name="Rectangle 32">
              <a:extLst>
                <a:ext uri="{FF2B5EF4-FFF2-40B4-BE49-F238E27FC236}">
                  <a16:creationId xmlns:a16="http://schemas.microsoft.com/office/drawing/2014/main" id="{26A557A6-3F3D-8242-B71C-2786BEF7342F}"/>
                </a:ext>
              </a:extLst>
            </p:cNvPr>
            <p:cNvSpPr/>
            <p:nvPr/>
          </p:nvSpPr>
          <p:spPr bwMode="auto">
            <a:xfrm>
              <a:off x="380509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903535EE-B009-034C-B98B-B5254B214081}"/>
                </a:ext>
              </a:extLst>
            </p:cNvPr>
            <p:cNvGrpSpPr/>
            <p:nvPr/>
          </p:nvGrpSpPr>
          <p:grpSpPr>
            <a:xfrm>
              <a:off x="4138315" y="591070"/>
              <a:ext cx="1078663" cy="1398944"/>
              <a:chOff x="4138315" y="591070"/>
              <a:chExt cx="1078663" cy="1398944"/>
            </a:xfrm>
          </p:grpSpPr>
          <p:sp>
            <p:nvSpPr>
              <p:cNvPr id="35" name="TextBox 34">
                <a:extLst>
                  <a:ext uri="{FF2B5EF4-FFF2-40B4-BE49-F238E27FC236}">
                    <a16:creationId xmlns:a16="http://schemas.microsoft.com/office/drawing/2014/main" id="{4221E2F1-9B49-8F4B-A07A-C2F5DB69C0EB}"/>
                  </a:ext>
                </a:extLst>
              </p:cNvPr>
              <p:cNvSpPr txBox="1"/>
              <p:nvPr/>
            </p:nvSpPr>
            <p:spPr>
              <a:xfrm>
                <a:off x="4138315" y="1410535"/>
                <a:ext cx="1078663" cy="579479"/>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Branded </a:t>
                </a:r>
                <a:b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b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website</a:t>
                </a:r>
              </a:p>
            </p:txBody>
          </p:sp>
          <p:sp>
            <p:nvSpPr>
              <p:cNvPr id="36" name="Rectangle 35">
                <a:extLst>
                  <a:ext uri="{FF2B5EF4-FFF2-40B4-BE49-F238E27FC236}">
                    <a16:creationId xmlns:a16="http://schemas.microsoft.com/office/drawing/2014/main" id="{F752751E-234E-4940-B5ED-D7A025D58032}"/>
                  </a:ext>
                </a:extLst>
              </p:cNvPr>
              <p:cNvSpPr/>
              <p:nvPr/>
            </p:nvSpPr>
            <p:spPr>
              <a:xfrm>
                <a:off x="416830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7" name="Freeform 6">
                <a:extLst>
                  <a:ext uri="{FF2B5EF4-FFF2-40B4-BE49-F238E27FC236}">
                    <a16:creationId xmlns:a16="http://schemas.microsoft.com/office/drawing/2014/main" id="{2891F503-1541-2C48-B56B-3899E6F53AFF}"/>
                  </a:ext>
                </a:extLst>
              </p:cNvPr>
              <p:cNvSpPr>
                <a:spLocks noChangeAspect="1" noEditPoints="1"/>
              </p:cNvSpPr>
              <p:nvPr/>
            </p:nvSpPr>
            <p:spPr bwMode="auto">
              <a:xfrm>
                <a:off x="4144140"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8" name="Picture 37">
                <a:extLst>
                  <a:ext uri="{FF2B5EF4-FFF2-40B4-BE49-F238E27FC236}">
                    <a16:creationId xmlns:a16="http://schemas.microsoft.com/office/drawing/2014/main" id="{E4384814-A2EE-3C43-B3DA-FCEB0C123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9202" y="849932"/>
                <a:ext cx="378548" cy="383990"/>
              </a:xfrm>
              <a:prstGeom prst="rect">
                <a:avLst/>
              </a:prstGeom>
            </p:spPr>
          </p:pic>
        </p:grpSp>
      </p:grpSp>
      <p:grpSp>
        <p:nvGrpSpPr>
          <p:cNvPr id="39" name="Group 38">
            <a:extLst>
              <a:ext uri="{FF2B5EF4-FFF2-40B4-BE49-F238E27FC236}">
                <a16:creationId xmlns:a16="http://schemas.microsoft.com/office/drawing/2014/main" id="{C479A6F8-7613-BB4C-BDE5-11B6A385ABC2}"/>
              </a:ext>
            </a:extLst>
          </p:cNvPr>
          <p:cNvGrpSpPr/>
          <p:nvPr/>
        </p:nvGrpSpPr>
        <p:grpSpPr>
          <a:xfrm>
            <a:off x="5924272" y="1350392"/>
            <a:ext cx="1771695" cy="1610447"/>
            <a:chOff x="7396328" y="419099"/>
            <a:chExt cx="1737360" cy="1579237"/>
          </a:xfrm>
        </p:grpSpPr>
        <p:sp>
          <p:nvSpPr>
            <p:cNvPr id="40" name="Rectangle 39">
              <a:extLst>
                <a:ext uri="{FF2B5EF4-FFF2-40B4-BE49-F238E27FC236}">
                  <a16:creationId xmlns:a16="http://schemas.microsoft.com/office/drawing/2014/main" id="{48A6A293-AE3A-D945-8CA0-68C40C30A199}"/>
                </a:ext>
              </a:extLst>
            </p:cNvPr>
            <p:cNvSpPr/>
            <p:nvPr/>
          </p:nvSpPr>
          <p:spPr bwMode="auto">
            <a:xfrm>
              <a:off x="739632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41" name="TextBox 40">
              <a:extLst>
                <a:ext uri="{FF2B5EF4-FFF2-40B4-BE49-F238E27FC236}">
                  <a16:creationId xmlns:a16="http://schemas.microsoft.com/office/drawing/2014/main" id="{F0CA9D6D-2FB7-4D42-9743-7EF849654446}"/>
                </a:ext>
              </a:extLst>
            </p:cNvPr>
            <p:cNvSpPr txBox="1"/>
            <p:nvPr/>
          </p:nvSpPr>
          <p:spPr>
            <a:xfrm>
              <a:off x="7736619" y="1410535"/>
              <a:ext cx="1056782"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LOB App</a:t>
              </a:r>
            </a:p>
          </p:txBody>
        </p:sp>
        <p:sp>
          <p:nvSpPr>
            <p:cNvPr id="42" name="Rectangle 41">
              <a:extLst>
                <a:ext uri="{FF2B5EF4-FFF2-40B4-BE49-F238E27FC236}">
                  <a16:creationId xmlns:a16="http://schemas.microsoft.com/office/drawing/2014/main" id="{2C624CB8-163A-C64E-A711-8D294D4A36F6}"/>
                </a:ext>
              </a:extLst>
            </p:cNvPr>
            <p:cNvSpPr/>
            <p:nvPr/>
          </p:nvSpPr>
          <p:spPr>
            <a:xfrm>
              <a:off x="7755665"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43" name="Freeform 6">
              <a:extLst>
                <a:ext uri="{FF2B5EF4-FFF2-40B4-BE49-F238E27FC236}">
                  <a16:creationId xmlns:a16="http://schemas.microsoft.com/office/drawing/2014/main" id="{DFA8288A-9D92-6048-B7B2-04B904D6AF46}"/>
                </a:ext>
              </a:extLst>
            </p:cNvPr>
            <p:cNvSpPr>
              <a:spLocks noChangeAspect="1" noEditPoints="1"/>
            </p:cNvSpPr>
            <p:nvPr/>
          </p:nvSpPr>
          <p:spPr bwMode="auto">
            <a:xfrm>
              <a:off x="773706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44" name="Picture 43">
              <a:extLst>
                <a:ext uri="{FF2B5EF4-FFF2-40B4-BE49-F238E27FC236}">
                  <a16:creationId xmlns:a16="http://schemas.microsoft.com/office/drawing/2014/main" id="{814B30B9-0DE8-8141-B331-457670855C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7749" y="861922"/>
              <a:ext cx="421504" cy="360260"/>
            </a:xfrm>
            <a:prstGeom prst="rect">
              <a:avLst/>
            </a:prstGeom>
          </p:spPr>
        </p:pic>
      </p:grpSp>
      <p:sp>
        <p:nvSpPr>
          <p:cNvPr id="45" name="Rectangle 44">
            <a:extLst>
              <a:ext uri="{FF2B5EF4-FFF2-40B4-BE49-F238E27FC236}">
                <a16:creationId xmlns:a16="http://schemas.microsoft.com/office/drawing/2014/main" id="{E91385D0-6106-BC4B-A3EE-D6E4BEC7D105}"/>
              </a:ext>
            </a:extLst>
          </p:cNvPr>
          <p:cNvSpPr/>
          <p:nvPr/>
        </p:nvSpPr>
        <p:spPr bwMode="auto">
          <a:xfrm>
            <a:off x="4557953" y="3116909"/>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Mobile Apps</a:t>
            </a:r>
          </a:p>
        </p:txBody>
      </p:sp>
      <p:sp>
        <p:nvSpPr>
          <p:cNvPr id="47" name="Rectangle 46">
            <a:extLst>
              <a:ext uri="{FF2B5EF4-FFF2-40B4-BE49-F238E27FC236}">
                <a16:creationId xmlns:a16="http://schemas.microsoft.com/office/drawing/2014/main" id="{D3AF901A-6980-9048-B181-4CB3E32FCE94}"/>
              </a:ext>
            </a:extLst>
          </p:cNvPr>
          <p:cNvSpPr/>
          <p:nvPr/>
        </p:nvSpPr>
        <p:spPr bwMode="auto">
          <a:xfrm>
            <a:off x="2252574" y="310816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Apps</a:t>
            </a:r>
          </a:p>
        </p:txBody>
      </p:sp>
      <p:sp>
        <p:nvSpPr>
          <p:cNvPr id="48" name="Rectangle 47">
            <a:extLst>
              <a:ext uri="{FF2B5EF4-FFF2-40B4-BE49-F238E27FC236}">
                <a16:creationId xmlns:a16="http://schemas.microsoft.com/office/drawing/2014/main" id="{B918712C-0C00-C140-BBD6-6CD349C1839E}"/>
              </a:ext>
            </a:extLst>
          </p:cNvPr>
          <p:cNvSpPr/>
          <p:nvPr/>
        </p:nvSpPr>
        <p:spPr bwMode="auto">
          <a:xfrm>
            <a:off x="2252574" y="4107612"/>
            <a:ext cx="224716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API Apps</a:t>
            </a:r>
          </a:p>
        </p:txBody>
      </p:sp>
      <p:sp>
        <p:nvSpPr>
          <p:cNvPr id="49" name="Rectangle 48">
            <a:extLst>
              <a:ext uri="{FF2B5EF4-FFF2-40B4-BE49-F238E27FC236}">
                <a16:creationId xmlns:a16="http://schemas.microsoft.com/office/drawing/2014/main" id="{3FF6613A-02D2-9145-9C6B-F5EE5C7A8582}"/>
              </a:ext>
            </a:extLst>
          </p:cNvPr>
          <p:cNvSpPr/>
          <p:nvPr/>
        </p:nvSpPr>
        <p:spPr bwMode="auto">
          <a:xfrm>
            <a:off x="9149667" y="3108161"/>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Notification </a:t>
            </a:r>
            <a:b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Hubs</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56772786-8640-724A-B511-9CB8766DB875}"/>
              </a:ext>
            </a:extLst>
          </p:cNvPr>
          <p:cNvSpPr/>
          <p:nvPr/>
        </p:nvSpPr>
        <p:spPr bwMode="auto">
          <a:xfrm>
            <a:off x="6860448" y="410761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Azure</a:t>
            </a: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Functions</a:t>
            </a:r>
          </a:p>
        </p:txBody>
      </p:sp>
      <p:sp>
        <p:nvSpPr>
          <p:cNvPr id="51" name="Rectangle 50">
            <a:extLst>
              <a:ext uri="{FF2B5EF4-FFF2-40B4-BE49-F238E27FC236}">
                <a16:creationId xmlns:a16="http://schemas.microsoft.com/office/drawing/2014/main" id="{823E86E9-3878-8F4C-B0A1-0CB42D5AC279}"/>
              </a:ext>
            </a:extLst>
          </p:cNvPr>
          <p:cNvSpPr/>
          <p:nvPr/>
        </p:nvSpPr>
        <p:spPr bwMode="auto">
          <a:xfrm>
            <a:off x="4557953"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 for</a:t>
            </a:r>
            <a:b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t>
            </a: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Containers</a:t>
            </a:r>
          </a:p>
        </p:txBody>
      </p:sp>
      <p:sp>
        <p:nvSpPr>
          <p:cNvPr id="52" name="Rectangle 51">
            <a:extLst>
              <a:ext uri="{FF2B5EF4-FFF2-40B4-BE49-F238E27FC236}">
                <a16:creationId xmlns:a16="http://schemas.microsoft.com/office/drawing/2014/main" id="{6F3166EA-943F-6148-A439-D5396308F3EB}"/>
              </a:ext>
            </a:extLst>
          </p:cNvPr>
          <p:cNvSpPr/>
          <p:nvPr/>
        </p:nvSpPr>
        <p:spPr bwMode="auto">
          <a:xfrm>
            <a:off x="9141507"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And more…</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grpSp>
        <p:nvGrpSpPr>
          <p:cNvPr id="53" name="Group 52">
            <a:extLst>
              <a:ext uri="{FF2B5EF4-FFF2-40B4-BE49-F238E27FC236}">
                <a16:creationId xmlns:a16="http://schemas.microsoft.com/office/drawing/2014/main" id="{FCC67BF4-B97B-5F4B-8760-302A929AB3AF}"/>
              </a:ext>
            </a:extLst>
          </p:cNvPr>
          <p:cNvGrpSpPr/>
          <p:nvPr/>
        </p:nvGrpSpPr>
        <p:grpSpPr>
          <a:xfrm>
            <a:off x="9576981" y="1341441"/>
            <a:ext cx="1771695" cy="1610447"/>
            <a:chOff x="9191944" y="419099"/>
            <a:chExt cx="1737360" cy="1579237"/>
          </a:xfrm>
        </p:grpSpPr>
        <p:sp>
          <p:nvSpPr>
            <p:cNvPr id="54" name="Rectangle 53">
              <a:extLst>
                <a:ext uri="{FF2B5EF4-FFF2-40B4-BE49-F238E27FC236}">
                  <a16:creationId xmlns:a16="http://schemas.microsoft.com/office/drawing/2014/main" id="{4F335971-53D7-5442-819B-EA9C1DE270D0}"/>
                </a:ext>
              </a:extLst>
            </p:cNvPr>
            <p:cNvSpPr/>
            <p:nvPr/>
          </p:nvSpPr>
          <p:spPr bwMode="auto">
            <a:xfrm>
              <a:off x="9191944"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060AAF1-343B-E849-9BC0-D13E70DDD075}"/>
                </a:ext>
              </a:extLst>
            </p:cNvPr>
            <p:cNvSpPr txBox="1"/>
            <p:nvPr/>
          </p:nvSpPr>
          <p:spPr>
            <a:xfrm>
              <a:off x="9211482" y="1424546"/>
              <a:ext cx="1698285" cy="318357"/>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API/Services/ISV</a:t>
              </a:r>
            </a:p>
          </p:txBody>
        </p:sp>
        <p:sp>
          <p:nvSpPr>
            <p:cNvPr id="56" name="Rectangle 55">
              <a:extLst>
                <a:ext uri="{FF2B5EF4-FFF2-40B4-BE49-F238E27FC236}">
                  <a16:creationId xmlns:a16="http://schemas.microsoft.com/office/drawing/2014/main" id="{12DA83D8-9B07-8748-84D1-573A4DF45202}"/>
                </a:ext>
              </a:extLst>
            </p:cNvPr>
            <p:cNvSpPr/>
            <p:nvPr/>
          </p:nvSpPr>
          <p:spPr>
            <a:xfrm>
              <a:off x="955128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57" name="Freeform 6">
              <a:extLst>
                <a:ext uri="{FF2B5EF4-FFF2-40B4-BE49-F238E27FC236}">
                  <a16:creationId xmlns:a16="http://schemas.microsoft.com/office/drawing/2014/main" id="{4CFA1F9A-A35B-FD4A-9E94-B39A33E33C02}"/>
                </a:ext>
              </a:extLst>
            </p:cNvPr>
            <p:cNvSpPr>
              <a:spLocks noChangeAspect="1" noEditPoints="1"/>
            </p:cNvSpPr>
            <p:nvPr/>
          </p:nvSpPr>
          <p:spPr bwMode="auto">
            <a:xfrm>
              <a:off x="953411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58" name="AutoShape 4">
              <a:extLst>
                <a:ext uri="{FF2B5EF4-FFF2-40B4-BE49-F238E27FC236}">
                  <a16:creationId xmlns:a16="http://schemas.microsoft.com/office/drawing/2014/main" id="{AA8546C9-2CB9-E44E-9AFC-556618C921B5}"/>
                </a:ext>
              </a:extLst>
            </p:cNvPr>
            <p:cNvSpPr>
              <a:spLocks noChangeAspect="1" noChangeArrowheads="1" noTextEdit="1"/>
            </p:cNvSpPr>
            <p:nvPr/>
          </p:nvSpPr>
          <p:spPr bwMode="auto">
            <a:xfrm>
              <a:off x="9809964" y="803429"/>
              <a:ext cx="654671" cy="47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59" name="Group 58">
              <a:extLst>
                <a:ext uri="{FF2B5EF4-FFF2-40B4-BE49-F238E27FC236}">
                  <a16:creationId xmlns:a16="http://schemas.microsoft.com/office/drawing/2014/main" id="{34F19267-D5B7-5949-A849-FBC5B75DECBC}"/>
                </a:ext>
              </a:extLst>
            </p:cNvPr>
            <p:cNvGrpSpPr/>
            <p:nvPr/>
          </p:nvGrpSpPr>
          <p:grpSpPr>
            <a:xfrm>
              <a:off x="9814470" y="847725"/>
              <a:ext cx="478166" cy="414366"/>
              <a:chOff x="9830581" y="861686"/>
              <a:chExt cx="445943" cy="386444"/>
            </a:xfrm>
          </p:grpSpPr>
          <p:sp>
            <p:nvSpPr>
              <p:cNvPr id="61" name="Freeform 13">
                <a:extLst>
                  <a:ext uri="{FF2B5EF4-FFF2-40B4-BE49-F238E27FC236}">
                    <a16:creationId xmlns:a16="http://schemas.microsoft.com/office/drawing/2014/main" id="{C3EB9E6B-5A91-5042-B89B-FEF673953CB3}"/>
                  </a:ext>
                </a:extLst>
              </p:cNvPr>
              <p:cNvSpPr>
                <a:spLocks noChangeAspect="1" noEditPoints="1"/>
              </p:cNvSpPr>
              <p:nvPr/>
            </p:nvSpPr>
            <p:spPr bwMode="auto">
              <a:xfrm>
                <a:off x="9830581" y="861686"/>
                <a:ext cx="445943" cy="308842"/>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6"/>
                      <a:pt x="13" y="88"/>
                      <a:pt x="28" y="88"/>
                    </a:cubicBezTo>
                    <a:close/>
                    <a:moveTo>
                      <a:pt x="28" y="40"/>
                    </a:moveTo>
                    <a:cubicBezTo>
                      <a:pt x="29" y="40"/>
                      <a:pt x="30" y="40"/>
                      <a:pt x="31" y="41"/>
                    </a:cubicBezTo>
                    <a:cubicBezTo>
                      <a:pt x="36" y="41"/>
                      <a:pt x="36" y="41"/>
                      <a:pt x="36" y="41"/>
                    </a:cubicBezTo>
                    <a:cubicBezTo>
                      <a:pt x="36" y="36"/>
                      <a:pt x="36" y="36"/>
                      <a:pt x="36" y="36"/>
                    </a:cubicBezTo>
                    <a:cubicBezTo>
                      <a:pt x="36" y="21"/>
                      <a:pt x="49" y="8"/>
                      <a:pt x="64" y="8"/>
                    </a:cubicBezTo>
                    <a:cubicBezTo>
                      <a:pt x="76" y="8"/>
                      <a:pt x="86"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62" name="Oval 61">
                <a:extLst>
                  <a:ext uri="{FF2B5EF4-FFF2-40B4-BE49-F238E27FC236}">
                    <a16:creationId xmlns:a16="http://schemas.microsoft.com/office/drawing/2014/main" id="{46DC4074-8B3E-E444-9939-841AD898DBA4}"/>
                  </a:ext>
                </a:extLst>
              </p:cNvPr>
              <p:cNvSpPr/>
              <p:nvPr/>
            </p:nvSpPr>
            <p:spPr>
              <a:xfrm>
                <a:off x="10037201" y="1056072"/>
                <a:ext cx="192058" cy="1920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grpSp>
        <p:sp>
          <p:nvSpPr>
            <p:cNvPr id="60" name="Freeform 5">
              <a:extLst>
                <a:ext uri="{FF2B5EF4-FFF2-40B4-BE49-F238E27FC236}">
                  <a16:creationId xmlns:a16="http://schemas.microsoft.com/office/drawing/2014/main" id="{0B2640D2-ADBB-EF43-9678-27E7A3B77DF9}"/>
                </a:ext>
              </a:extLst>
            </p:cNvPr>
            <p:cNvSpPr>
              <a:spLocks noEditPoints="1"/>
            </p:cNvSpPr>
            <p:nvPr/>
          </p:nvSpPr>
          <p:spPr bwMode="auto">
            <a:xfrm>
              <a:off x="10053659" y="1071300"/>
              <a:ext cx="171429" cy="170847"/>
            </a:xfrm>
            <a:custGeom>
              <a:avLst/>
              <a:gdLst>
                <a:gd name="T0" fmla="*/ 52 w 56"/>
                <a:gd name="T1" fmla="*/ 24 h 56"/>
                <a:gd name="T2" fmla="*/ 48 w 56"/>
                <a:gd name="T3" fmla="*/ 14 h 56"/>
                <a:gd name="T4" fmla="*/ 51 w 56"/>
                <a:gd name="T5" fmla="*/ 11 h 56"/>
                <a:gd name="T6" fmla="*/ 45 w 56"/>
                <a:gd name="T7" fmla="*/ 5 h 56"/>
                <a:gd name="T8" fmla="*/ 42 w 56"/>
                <a:gd name="T9" fmla="*/ 8 h 56"/>
                <a:gd name="T10" fmla="*/ 32 w 56"/>
                <a:gd name="T11" fmla="*/ 4 h 56"/>
                <a:gd name="T12" fmla="*/ 32 w 56"/>
                <a:gd name="T13" fmla="*/ 0 h 56"/>
                <a:gd name="T14" fmla="*/ 24 w 56"/>
                <a:gd name="T15" fmla="*/ 0 h 56"/>
                <a:gd name="T16" fmla="*/ 24 w 56"/>
                <a:gd name="T17" fmla="*/ 4 h 56"/>
                <a:gd name="T18" fmla="*/ 14 w 56"/>
                <a:gd name="T19" fmla="*/ 8 h 56"/>
                <a:gd name="T20" fmla="*/ 11 w 56"/>
                <a:gd name="T21" fmla="*/ 5 h 56"/>
                <a:gd name="T22" fmla="*/ 5 w 56"/>
                <a:gd name="T23" fmla="*/ 11 h 56"/>
                <a:gd name="T24" fmla="*/ 8 w 56"/>
                <a:gd name="T25" fmla="*/ 14 h 56"/>
                <a:gd name="T26" fmla="*/ 4 w 56"/>
                <a:gd name="T27" fmla="*/ 24 h 56"/>
                <a:gd name="T28" fmla="*/ 0 w 56"/>
                <a:gd name="T29" fmla="*/ 24 h 56"/>
                <a:gd name="T30" fmla="*/ 0 w 56"/>
                <a:gd name="T31" fmla="*/ 32 h 56"/>
                <a:gd name="T32" fmla="*/ 4 w 56"/>
                <a:gd name="T33" fmla="*/ 32 h 56"/>
                <a:gd name="T34" fmla="*/ 8 w 56"/>
                <a:gd name="T35" fmla="*/ 42 h 56"/>
                <a:gd name="T36" fmla="*/ 5 w 56"/>
                <a:gd name="T37" fmla="*/ 45 h 56"/>
                <a:gd name="T38" fmla="*/ 11 w 56"/>
                <a:gd name="T39" fmla="*/ 51 h 56"/>
                <a:gd name="T40" fmla="*/ 14 w 56"/>
                <a:gd name="T41" fmla="*/ 48 h 56"/>
                <a:gd name="T42" fmla="*/ 24 w 56"/>
                <a:gd name="T43" fmla="*/ 52 h 56"/>
                <a:gd name="T44" fmla="*/ 24 w 56"/>
                <a:gd name="T45" fmla="*/ 56 h 56"/>
                <a:gd name="T46" fmla="*/ 32 w 56"/>
                <a:gd name="T47" fmla="*/ 56 h 56"/>
                <a:gd name="T48" fmla="*/ 32 w 56"/>
                <a:gd name="T49" fmla="*/ 52 h 56"/>
                <a:gd name="T50" fmla="*/ 42 w 56"/>
                <a:gd name="T51" fmla="*/ 48 h 56"/>
                <a:gd name="T52" fmla="*/ 45 w 56"/>
                <a:gd name="T53" fmla="*/ 51 h 56"/>
                <a:gd name="T54" fmla="*/ 51 w 56"/>
                <a:gd name="T55" fmla="*/ 45 h 56"/>
                <a:gd name="T56" fmla="*/ 48 w 56"/>
                <a:gd name="T57" fmla="*/ 42 h 56"/>
                <a:gd name="T58" fmla="*/ 52 w 56"/>
                <a:gd name="T59" fmla="*/ 32 h 56"/>
                <a:gd name="T60" fmla="*/ 56 w 56"/>
                <a:gd name="T61" fmla="*/ 32 h 56"/>
                <a:gd name="T62" fmla="*/ 56 w 56"/>
                <a:gd name="T63" fmla="*/ 24 h 56"/>
                <a:gd name="T64" fmla="*/ 52 w 56"/>
                <a:gd name="T65" fmla="*/ 24 h 56"/>
                <a:gd name="T66" fmla="*/ 28 w 56"/>
                <a:gd name="T67" fmla="*/ 44 h 56"/>
                <a:gd name="T68" fmla="*/ 12 w 56"/>
                <a:gd name="T69" fmla="*/ 28 h 56"/>
                <a:gd name="T70" fmla="*/ 28 w 56"/>
                <a:gd name="T71" fmla="*/ 12 h 56"/>
                <a:gd name="T72" fmla="*/ 44 w 56"/>
                <a:gd name="T73" fmla="*/ 28 h 56"/>
                <a:gd name="T74" fmla="*/ 28 w 56"/>
                <a:gd name="T75"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52" y="24"/>
                  </a:moveTo>
                  <a:cubicBezTo>
                    <a:pt x="51" y="20"/>
                    <a:pt x="50" y="17"/>
                    <a:pt x="48" y="14"/>
                  </a:cubicBezTo>
                  <a:cubicBezTo>
                    <a:pt x="51" y="11"/>
                    <a:pt x="51" y="11"/>
                    <a:pt x="51" y="11"/>
                  </a:cubicBezTo>
                  <a:cubicBezTo>
                    <a:pt x="45" y="5"/>
                    <a:pt x="45" y="5"/>
                    <a:pt x="45" y="5"/>
                  </a:cubicBezTo>
                  <a:cubicBezTo>
                    <a:pt x="42" y="8"/>
                    <a:pt x="42" y="8"/>
                    <a:pt x="42" y="8"/>
                  </a:cubicBezTo>
                  <a:cubicBezTo>
                    <a:pt x="39" y="6"/>
                    <a:pt x="36" y="5"/>
                    <a:pt x="32" y="4"/>
                  </a:cubicBezTo>
                  <a:cubicBezTo>
                    <a:pt x="32" y="0"/>
                    <a:pt x="32" y="0"/>
                    <a:pt x="32" y="0"/>
                  </a:cubicBezTo>
                  <a:cubicBezTo>
                    <a:pt x="24" y="0"/>
                    <a:pt x="24" y="0"/>
                    <a:pt x="24" y="0"/>
                  </a:cubicBezTo>
                  <a:cubicBezTo>
                    <a:pt x="24" y="4"/>
                    <a:pt x="24" y="4"/>
                    <a:pt x="24" y="4"/>
                  </a:cubicBezTo>
                  <a:cubicBezTo>
                    <a:pt x="20" y="5"/>
                    <a:pt x="17" y="6"/>
                    <a:pt x="14" y="8"/>
                  </a:cubicBezTo>
                  <a:cubicBezTo>
                    <a:pt x="11" y="5"/>
                    <a:pt x="11" y="5"/>
                    <a:pt x="11" y="5"/>
                  </a:cubicBezTo>
                  <a:cubicBezTo>
                    <a:pt x="5" y="11"/>
                    <a:pt x="5" y="11"/>
                    <a:pt x="5" y="11"/>
                  </a:cubicBezTo>
                  <a:cubicBezTo>
                    <a:pt x="8" y="14"/>
                    <a:pt x="8" y="14"/>
                    <a:pt x="8" y="14"/>
                  </a:cubicBezTo>
                  <a:cubicBezTo>
                    <a:pt x="6" y="17"/>
                    <a:pt x="5" y="20"/>
                    <a:pt x="4" y="24"/>
                  </a:cubicBezTo>
                  <a:cubicBezTo>
                    <a:pt x="0" y="24"/>
                    <a:pt x="0" y="24"/>
                    <a:pt x="0" y="24"/>
                  </a:cubicBezTo>
                  <a:cubicBezTo>
                    <a:pt x="0" y="32"/>
                    <a:pt x="0" y="32"/>
                    <a:pt x="0" y="32"/>
                  </a:cubicBezTo>
                  <a:cubicBezTo>
                    <a:pt x="4" y="32"/>
                    <a:pt x="4" y="32"/>
                    <a:pt x="4" y="32"/>
                  </a:cubicBezTo>
                  <a:cubicBezTo>
                    <a:pt x="5" y="36"/>
                    <a:pt x="6" y="39"/>
                    <a:pt x="8" y="42"/>
                  </a:cubicBezTo>
                  <a:cubicBezTo>
                    <a:pt x="5" y="45"/>
                    <a:pt x="5" y="45"/>
                    <a:pt x="5" y="45"/>
                  </a:cubicBezTo>
                  <a:cubicBezTo>
                    <a:pt x="11" y="51"/>
                    <a:pt x="11" y="51"/>
                    <a:pt x="11" y="51"/>
                  </a:cubicBezTo>
                  <a:cubicBezTo>
                    <a:pt x="14" y="48"/>
                    <a:pt x="14" y="48"/>
                    <a:pt x="14" y="48"/>
                  </a:cubicBezTo>
                  <a:cubicBezTo>
                    <a:pt x="17" y="50"/>
                    <a:pt x="20" y="51"/>
                    <a:pt x="24" y="52"/>
                  </a:cubicBezTo>
                  <a:cubicBezTo>
                    <a:pt x="24" y="56"/>
                    <a:pt x="24" y="56"/>
                    <a:pt x="24" y="56"/>
                  </a:cubicBezTo>
                  <a:cubicBezTo>
                    <a:pt x="32" y="56"/>
                    <a:pt x="32" y="56"/>
                    <a:pt x="32" y="56"/>
                  </a:cubicBezTo>
                  <a:cubicBezTo>
                    <a:pt x="32" y="52"/>
                    <a:pt x="32" y="52"/>
                    <a:pt x="32" y="52"/>
                  </a:cubicBezTo>
                  <a:cubicBezTo>
                    <a:pt x="36" y="51"/>
                    <a:pt x="39" y="50"/>
                    <a:pt x="42" y="48"/>
                  </a:cubicBezTo>
                  <a:cubicBezTo>
                    <a:pt x="45" y="51"/>
                    <a:pt x="45" y="51"/>
                    <a:pt x="45" y="51"/>
                  </a:cubicBezTo>
                  <a:cubicBezTo>
                    <a:pt x="51" y="45"/>
                    <a:pt x="51" y="45"/>
                    <a:pt x="51" y="45"/>
                  </a:cubicBezTo>
                  <a:cubicBezTo>
                    <a:pt x="48" y="42"/>
                    <a:pt x="48" y="42"/>
                    <a:pt x="48" y="42"/>
                  </a:cubicBezTo>
                  <a:cubicBezTo>
                    <a:pt x="50" y="39"/>
                    <a:pt x="51" y="36"/>
                    <a:pt x="52" y="32"/>
                  </a:cubicBezTo>
                  <a:cubicBezTo>
                    <a:pt x="56" y="32"/>
                    <a:pt x="56" y="32"/>
                    <a:pt x="56" y="32"/>
                  </a:cubicBezTo>
                  <a:cubicBezTo>
                    <a:pt x="56" y="24"/>
                    <a:pt x="56" y="24"/>
                    <a:pt x="56" y="24"/>
                  </a:cubicBezTo>
                  <a:lnTo>
                    <a:pt x="52" y="24"/>
                  </a:lnTo>
                  <a:close/>
                  <a:moveTo>
                    <a:pt x="28" y="44"/>
                  </a:moveTo>
                  <a:cubicBezTo>
                    <a:pt x="19" y="44"/>
                    <a:pt x="12" y="37"/>
                    <a:pt x="12" y="28"/>
                  </a:cubicBezTo>
                  <a:cubicBezTo>
                    <a:pt x="12" y="19"/>
                    <a:pt x="19" y="12"/>
                    <a:pt x="28" y="12"/>
                  </a:cubicBezTo>
                  <a:cubicBezTo>
                    <a:pt x="37" y="12"/>
                    <a:pt x="44" y="19"/>
                    <a:pt x="44" y="28"/>
                  </a:cubicBezTo>
                  <a:cubicBezTo>
                    <a:pt x="44" y="37"/>
                    <a:pt x="37" y="44"/>
                    <a:pt x="28" y="44"/>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nvGrpSpPr>
          <p:cNvPr id="63" name="Group 62">
            <a:extLst>
              <a:ext uri="{FF2B5EF4-FFF2-40B4-BE49-F238E27FC236}">
                <a16:creationId xmlns:a16="http://schemas.microsoft.com/office/drawing/2014/main" id="{B40C5322-9E94-294F-93E0-8DEC6D548815}"/>
              </a:ext>
            </a:extLst>
          </p:cNvPr>
          <p:cNvGrpSpPr/>
          <p:nvPr/>
        </p:nvGrpSpPr>
        <p:grpSpPr>
          <a:xfrm>
            <a:off x="7747589" y="1350392"/>
            <a:ext cx="1771695" cy="1610447"/>
            <a:chOff x="5600713" y="419099"/>
            <a:chExt cx="1737360" cy="1579237"/>
          </a:xfrm>
        </p:grpSpPr>
        <p:sp>
          <p:nvSpPr>
            <p:cNvPr id="64" name="Rectangle 63">
              <a:extLst>
                <a:ext uri="{FF2B5EF4-FFF2-40B4-BE49-F238E27FC236}">
                  <a16:creationId xmlns:a16="http://schemas.microsoft.com/office/drawing/2014/main" id="{AF03B630-0FDA-8A40-9844-184AFBC95A7E}"/>
                </a:ext>
              </a:extLst>
            </p:cNvPr>
            <p:cNvSpPr/>
            <p:nvPr/>
          </p:nvSpPr>
          <p:spPr bwMode="auto">
            <a:xfrm>
              <a:off x="5600713"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65" name="TextBox 64">
              <a:extLst>
                <a:ext uri="{FF2B5EF4-FFF2-40B4-BE49-F238E27FC236}">
                  <a16:creationId xmlns:a16="http://schemas.microsoft.com/office/drawing/2014/main" id="{24B7C196-9991-A14A-A14D-C597F732D100}"/>
                </a:ext>
              </a:extLst>
            </p:cNvPr>
            <p:cNvSpPr txBox="1"/>
            <p:nvPr/>
          </p:nvSpPr>
          <p:spPr>
            <a:xfrm>
              <a:off x="5773463" y="1424546"/>
              <a:ext cx="1391860" cy="318402"/>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Custom apps</a:t>
              </a:r>
            </a:p>
          </p:txBody>
        </p:sp>
        <p:sp>
          <p:nvSpPr>
            <p:cNvPr id="66" name="Rectangle 65">
              <a:extLst>
                <a:ext uri="{FF2B5EF4-FFF2-40B4-BE49-F238E27FC236}">
                  <a16:creationId xmlns:a16="http://schemas.microsoft.com/office/drawing/2014/main" id="{1D9CA1C7-059D-7A45-A74D-6F1F82AB36D5}"/>
                </a:ext>
              </a:extLst>
            </p:cNvPr>
            <p:cNvSpPr/>
            <p:nvPr/>
          </p:nvSpPr>
          <p:spPr>
            <a:xfrm>
              <a:off x="5941823"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67" name="Freeform 6">
              <a:extLst>
                <a:ext uri="{FF2B5EF4-FFF2-40B4-BE49-F238E27FC236}">
                  <a16:creationId xmlns:a16="http://schemas.microsoft.com/office/drawing/2014/main" id="{CB63DD46-7EF8-584B-A2BA-901AC60C5201}"/>
                </a:ext>
              </a:extLst>
            </p:cNvPr>
            <p:cNvSpPr>
              <a:spLocks noChangeAspect="1" noEditPoints="1"/>
            </p:cNvSpPr>
            <p:nvPr/>
          </p:nvSpPr>
          <p:spPr bwMode="auto">
            <a:xfrm>
              <a:off x="5923218"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68" name="Group 67">
              <a:extLst>
                <a:ext uri="{FF2B5EF4-FFF2-40B4-BE49-F238E27FC236}">
                  <a16:creationId xmlns:a16="http://schemas.microsoft.com/office/drawing/2014/main" id="{801AEE4D-5639-3140-9F70-CC8C30786653}"/>
                </a:ext>
              </a:extLst>
            </p:cNvPr>
            <p:cNvGrpSpPr/>
            <p:nvPr/>
          </p:nvGrpSpPr>
          <p:grpSpPr>
            <a:xfrm>
              <a:off x="6027108" y="842181"/>
              <a:ext cx="822927" cy="348277"/>
              <a:chOff x="6017584" y="842181"/>
              <a:chExt cx="822927" cy="348277"/>
            </a:xfrm>
          </p:grpSpPr>
          <p:sp>
            <p:nvSpPr>
              <p:cNvPr id="69" name="Freeform 153">
                <a:extLst>
                  <a:ext uri="{FF2B5EF4-FFF2-40B4-BE49-F238E27FC236}">
                    <a16:creationId xmlns:a16="http://schemas.microsoft.com/office/drawing/2014/main" id="{99E8F7EE-28FC-E149-85D1-15E56B4A39F9}"/>
                  </a:ext>
                </a:extLst>
              </p:cNvPr>
              <p:cNvSpPr>
                <a:spLocks noEditPoints="1"/>
              </p:cNvSpPr>
              <p:nvPr/>
            </p:nvSpPr>
            <p:spPr bwMode="auto">
              <a:xfrm>
                <a:off x="6017584" y="842181"/>
                <a:ext cx="337422" cy="182878"/>
              </a:xfrm>
              <a:custGeom>
                <a:avLst/>
                <a:gdLst>
                  <a:gd name="T0" fmla="*/ 124 w 128"/>
                  <a:gd name="T1" fmla="*/ 36 h 68"/>
                  <a:gd name="T2" fmla="*/ 112 w 128"/>
                  <a:gd name="T3" fmla="*/ 24 h 68"/>
                  <a:gd name="T4" fmla="*/ 94 w 128"/>
                  <a:gd name="T5" fmla="*/ 24 h 68"/>
                  <a:gd name="T6" fmla="*/ 70 w 128"/>
                  <a:gd name="T7" fmla="*/ 0 h 68"/>
                  <a:gd name="T8" fmla="*/ 26 w 128"/>
                  <a:gd name="T9" fmla="*/ 0 h 68"/>
                  <a:gd name="T10" fmla="*/ 0 w 128"/>
                  <a:gd name="T11" fmla="*/ 26 h 68"/>
                  <a:gd name="T12" fmla="*/ 0 w 128"/>
                  <a:gd name="T13" fmla="*/ 48 h 68"/>
                  <a:gd name="T14" fmla="*/ 12 w 128"/>
                  <a:gd name="T15" fmla="*/ 60 h 68"/>
                  <a:gd name="T16" fmla="*/ 17 w 128"/>
                  <a:gd name="T17" fmla="*/ 60 h 68"/>
                  <a:gd name="T18" fmla="*/ 28 w 128"/>
                  <a:gd name="T19" fmla="*/ 68 h 68"/>
                  <a:gd name="T20" fmla="*/ 39 w 128"/>
                  <a:gd name="T21" fmla="*/ 60 h 68"/>
                  <a:gd name="T22" fmla="*/ 89 w 128"/>
                  <a:gd name="T23" fmla="*/ 60 h 68"/>
                  <a:gd name="T24" fmla="*/ 100 w 128"/>
                  <a:gd name="T25" fmla="*/ 68 h 68"/>
                  <a:gd name="T26" fmla="*/ 111 w 128"/>
                  <a:gd name="T27" fmla="*/ 60 h 68"/>
                  <a:gd name="T28" fmla="*/ 128 w 128"/>
                  <a:gd name="T29" fmla="*/ 60 h 68"/>
                  <a:gd name="T30" fmla="*/ 128 w 128"/>
                  <a:gd name="T31" fmla="*/ 52 h 68"/>
                  <a:gd name="T32" fmla="*/ 124 w 128"/>
                  <a:gd name="T33" fmla="*/ 52 h 68"/>
                  <a:gd name="T34" fmla="*/ 124 w 128"/>
                  <a:gd name="T35" fmla="*/ 36 h 68"/>
                  <a:gd name="T36" fmla="*/ 116 w 128"/>
                  <a:gd name="T37" fmla="*/ 36 h 68"/>
                  <a:gd name="T38" fmla="*/ 116 w 128"/>
                  <a:gd name="T39" fmla="*/ 52 h 68"/>
                  <a:gd name="T40" fmla="*/ 111 w 128"/>
                  <a:gd name="T41" fmla="*/ 52 h 68"/>
                  <a:gd name="T42" fmla="*/ 100 w 128"/>
                  <a:gd name="T43" fmla="*/ 44 h 68"/>
                  <a:gd name="T44" fmla="*/ 89 w 128"/>
                  <a:gd name="T45" fmla="*/ 52 h 68"/>
                  <a:gd name="T46" fmla="*/ 48 w 128"/>
                  <a:gd name="T47" fmla="*/ 52 h 68"/>
                  <a:gd name="T48" fmla="*/ 48 w 128"/>
                  <a:gd name="T49" fmla="*/ 32 h 68"/>
                  <a:gd name="T50" fmla="*/ 112 w 128"/>
                  <a:gd name="T51" fmla="*/ 32 h 68"/>
                  <a:gd name="T52" fmla="*/ 116 w 128"/>
                  <a:gd name="T53" fmla="*/ 36 h 68"/>
                  <a:gd name="T54" fmla="*/ 82 w 128"/>
                  <a:gd name="T55" fmla="*/ 24 h 68"/>
                  <a:gd name="T56" fmla="*/ 48 w 128"/>
                  <a:gd name="T57" fmla="*/ 24 h 68"/>
                  <a:gd name="T58" fmla="*/ 48 w 128"/>
                  <a:gd name="T59" fmla="*/ 8 h 68"/>
                  <a:gd name="T60" fmla="*/ 66 w 128"/>
                  <a:gd name="T61" fmla="*/ 8 h 68"/>
                  <a:gd name="T62" fmla="*/ 82 w 128"/>
                  <a:gd name="T63" fmla="*/ 24 h 68"/>
                  <a:gd name="T64" fmla="*/ 30 w 128"/>
                  <a:gd name="T65" fmla="*/ 8 h 68"/>
                  <a:gd name="T66" fmla="*/ 40 w 128"/>
                  <a:gd name="T67" fmla="*/ 8 h 68"/>
                  <a:gd name="T68" fmla="*/ 40 w 128"/>
                  <a:gd name="T69" fmla="*/ 24 h 68"/>
                  <a:gd name="T70" fmla="*/ 14 w 128"/>
                  <a:gd name="T71" fmla="*/ 24 h 68"/>
                  <a:gd name="T72" fmla="*/ 30 w 128"/>
                  <a:gd name="T73" fmla="*/ 8 h 68"/>
                  <a:gd name="T74" fmla="*/ 8 w 128"/>
                  <a:gd name="T75" fmla="*/ 48 h 68"/>
                  <a:gd name="T76" fmla="*/ 8 w 128"/>
                  <a:gd name="T77" fmla="*/ 32 h 68"/>
                  <a:gd name="T78" fmla="*/ 40 w 128"/>
                  <a:gd name="T79" fmla="*/ 32 h 68"/>
                  <a:gd name="T80" fmla="*/ 40 w 128"/>
                  <a:gd name="T81" fmla="*/ 52 h 68"/>
                  <a:gd name="T82" fmla="*/ 39 w 128"/>
                  <a:gd name="T83" fmla="*/ 52 h 68"/>
                  <a:gd name="T84" fmla="*/ 28 w 128"/>
                  <a:gd name="T85" fmla="*/ 44 h 68"/>
                  <a:gd name="T86" fmla="*/ 17 w 128"/>
                  <a:gd name="T87" fmla="*/ 52 h 68"/>
                  <a:gd name="T88" fmla="*/ 12 w 128"/>
                  <a:gd name="T89" fmla="*/ 52 h 68"/>
                  <a:gd name="T90" fmla="*/ 8 w 128"/>
                  <a:gd name="T91" fmla="*/ 48 h 68"/>
                  <a:gd name="T92" fmla="*/ 28 w 128"/>
                  <a:gd name="T93" fmla="*/ 60 h 68"/>
                  <a:gd name="T94" fmla="*/ 24 w 128"/>
                  <a:gd name="T95" fmla="*/ 56 h 68"/>
                  <a:gd name="T96" fmla="*/ 28 w 128"/>
                  <a:gd name="T97" fmla="*/ 52 h 68"/>
                  <a:gd name="T98" fmla="*/ 32 w 128"/>
                  <a:gd name="T99" fmla="*/ 56 h 68"/>
                  <a:gd name="T100" fmla="*/ 28 w 128"/>
                  <a:gd name="T101" fmla="*/ 60 h 68"/>
                  <a:gd name="T102" fmla="*/ 100 w 128"/>
                  <a:gd name="T103" fmla="*/ 60 h 68"/>
                  <a:gd name="T104" fmla="*/ 96 w 128"/>
                  <a:gd name="T105" fmla="*/ 56 h 68"/>
                  <a:gd name="T106" fmla="*/ 100 w 128"/>
                  <a:gd name="T107" fmla="*/ 52 h 68"/>
                  <a:gd name="T108" fmla="*/ 104 w 128"/>
                  <a:gd name="T109" fmla="*/ 56 h 68"/>
                  <a:gd name="T110" fmla="*/ 100 w 128"/>
                  <a:gd name="T11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68">
                    <a:moveTo>
                      <a:pt x="124" y="36"/>
                    </a:moveTo>
                    <a:cubicBezTo>
                      <a:pt x="124" y="29"/>
                      <a:pt x="119" y="24"/>
                      <a:pt x="112" y="24"/>
                    </a:cubicBezTo>
                    <a:cubicBezTo>
                      <a:pt x="94" y="24"/>
                      <a:pt x="94" y="24"/>
                      <a:pt x="94" y="24"/>
                    </a:cubicBezTo>
                    <a:cubicBezTo>
                      <a:pt x="70" y="0"/>
                      <a:pt x="70" y="0"/>
                      <a:pt x="70" y="0"/>
                    </a:cubicBezTo>
                    <a:cubicBezTo>
                      <a:pt x="26" y="0"/>
                      <a:pt x="26" y="0"/>
                      <a:pt x="26" y="0"/>
                    </a:cubicBezTo>
                    <a:cubicBezTo>
                      <a:pt x="0" y="26"/>
                      <a:pt x="0" y="26"/>
                      <a:pt x="0" y="26"/>
                    </a:cubicBezTo>
                    <a:cubicBezTo>
                      <a:pt x="0" y="48"/>
                      <a:pt x="0" y="48"/>
                      <a:pt x="0" y="48"/>
                    </a:cubicBezTo>
                    <a:cubicBezTo>
                      <a:pt x="0" y="55"/>
                      <a:pt x="5" y="60"/>
                      <a:pt x="12" y="60"/>
                    </a:cubicBezTo>
                    <a:cubicBezTo>
                      <a:pt x="17" y="60"/>
                      <a:pt x="17" y="60"/>
                      <a:pt x="17" y="60"/>
                    </a:cubicBezTo>
                    <a:cubicBezTo>
                      <a:pt x="18" y="65"/>
                      <a:pt x="23" y="68"/>
                      <a:pt x="28" y="68"/>
                    </a:cubicBezTo>
                    <a:cubicBezTo>
                      <a:pt x="33" y="68"/>
                      <a:pt x="38" y="65"/>
                      <a:pt x="39" y="60"/>
                    </a:cubicBezTo>
                    <a:cubicBezTo>
                      <a:pt x="89" y="60"/>
                      <a:pt x="89" y="60"/>
                      <a:pt x="89" y="60"/>
                    </a:cubicBezTo>
                    <a:cubicBezTo>
                      <a:pt x="90" y="65"/>
                      <a:pt x="95" y="68"/>
                      <a:pt x="100" y="68"/>
                    </a:cubicBezTo>
                    <a:cubicBezTo>
                      <a:pt x="105" y="68"/>
                      <a:pt x="110" y="65"/>
                      <a:pt x="111" y="60"/>
                    </a:cubicBezTo>
                    <a:cubicBezTo>
                      <a:pt x="128" y="60"/>
                      <a:pt x="128" y="60"/>
                      <a:pt x="128" y="60"/>
                    </a:cubicBezTo>
                    <a:cubicBezTo>
                      <a:pt x="128" y="52"/>
                      <a:pt x="128" y="52"/>
                      <a:pt x="128" y="52"/>
                    </a:cubicBezTo>
                    <a:cubicBezTo>
                      <a:pt x="124" y="52"/>
                      <a:pt x="124" y="52"/>
                      <a:pt x="124" y="52"/>
                    </a:cubicBezTo>
                    <a:lnTo>
                      <a:pt x="124" y="36"/>
                    </a:lnTo>
                    <a:close/>
                    <a:moveTo>
                      <a:pt x="116" y="36"/>
                    </a:moveTo>
                    <a:cubicBezTo>
                      <a:pt x="116" y="52"/>
                      <a:pt x="116" y="52"/>
                      <a:pt x="116" y="52"/>
                    </a:cubicBezTo>
                    <a:cubicBezTo>
                      <a:pt x="111" y="52"/>
                      <a:pt x="111" y="52"/>
                      <a:pt x="111" y="52"/>
                    </a:cubicBezTo>
                    <a:cubicBezTo>
                      <a:pt x="110" y="47"/>
                      <a:pt x="105" y="44"/>
                      <a:pt x="100" y="44"/>
                    </a:cubicBezTo>
                    <a:cubicBezTo>
                      <a:pt x="95" y="44"/>
                      <a:pt x="90" y="47"/>
                      <a:pt x="89" y="52"/>
                    </a:cubicBezTo>
                    <a:cubicBezTo>
                      <a:pt x="48" y="52"/>
                      <a:pt x="48" y="52"/>
                      <a:pt x="48" y="52"/>
                    </a:cubicBezTo>
                    <a:cubicBezTo>
                      <a:pt x="48" y="32"/>
                      <a:pt x="48" y="32"/>
                      <a:pt x="48" y="32"/>
                    </a:cubicBezTo>
                    <a:cubicBezTo>
                      <a:pt x="112" y="32"/>
                      <a:pt x="112" y="32"/>
                      <a:pt x="112" y="32"/>
                    </a:cubicBezTo>
                    <a:cubicBezTo>
                      <a:pt x="114" y="32"/>
                      <a:pt x="116" y="34"/>
                      <a:pt x="116" y="36"/>
                    </a:cubicBezTo>
                    <a:close/>
                    <a:moveTo>
                      <a:pt x="82" y="24"/>
                    </a:moveTo>
                    <a:cubicBezTo>
                      <a:pt x="48" y="24"/>
                      <a:pt x="48" y="24"/>
                      <a:pt x="48" y="24"/>
                    </a:cubicBezTo>
                    <a:cubicBezTo>
                      <a:pt x="48" y="8"/>
                      <a:pt x="48" y="8"/>
                      <a:pt x="48" y="8"/>
                    </a:cubicBezTo>
                    <a:cubicBezTo>
                      <a:pt x="66" y="8"/>
                      <a:pt x="66" y="8"/>
                      <a:pt x="66" y="8"/>
                    </a:cubicBezTo>
                    <a:lnTo>
                      <a:pt x="82" y="24"/>
                    </a:lnTo>
                    <a:close/>
                    <a:moveTo>
                      <a:pt x="30" y="8"/>
                    </a:moveTo>
                    <a:cubicBezTo>
                      <a:pt x="40" y="8"/>
                      <a:pt x="40" y="8"/>
                      <a:pt x="40" y="8"/>
                    </a:cubicBezTo>
                    <a:cubicBezTo>
                      <a:pt x="40" y="24"/>
                      <a:pt x="40" y="24"/>
                      <a:pt x="40" y="24"/>
                    </a:cubicBezTo>
                    <a:cubicBezTo>
                      <a:pt x="14" y="24"/>
                      <a:pt x="14" y="24"/>
                      <a:pt x="14" y="24"/>
                    </a:cubicBezTo>
                    <a:lnTo>
                      <a:pt x="30" y="8"/>
                    </a:lnTo>
                    <a:close/>
                    <a:moveTo>
                      <a:pt x="8" y="48"/>
                    </a:moveTo>
                    <a:cubicBezTo>
                      <a:pt x="8" y="32"/>
                      <a:pt x="8" y="32"/>
                      <a:pt x="8" y="32"/>
                    </a:cubicBezTo>
                    <a:cubicBezTo>
                      <a:pt x="40" y="32"/>
                      <a:pt x="40" y="32"/>
                      <a:pt x="40" y="32"/>
                    </a:cubicBezTo>
                    <a:cubicBezTo>
                      <a:pt x="40" y="52"/>
                      <a:pt x="40" y="52"/>
                      <a:pt x="40" y="52"/>
                    </a:cubicBezTo>
                    <a:cubicBezTo>
                      <a:pt x="39" y="52"/>
                      <a:pt x="39" y="52"/>
                      <a:pt x="39" y="52"/>
                    </a:cubicBezTo>
                    <a:cubicBezTo>
                      <a:pt x="38" y="47"/>
                      <a:pt x="33" y="44"/>
                      <a:pt x="28" y="44"/>
                    </a:cubicBezTo>
                    <a:cubicBezTo>
                      <a:pt x="23" y="44"/>
                      <a:pt x="18" y="47"/>
                      <a:pt x="17" y="52"/>
                    </a:cubicBezTo>
                    <a:cubicBezTo>
                      <a:pt x="12" y="52"/>
                      <a:pt x="12" y="52"/>
                      <a:pt x="12" y="52"/>
                    </a:cubicBezTo>
                    <a:cubicBezTo>
                      <a:pt x="10" y="52"/>
                      <a:pt x="8" y="50"/>
                      <a:pt x="8" y="48"/>
                    </a:cubicBezTo>
                    <a:close/>
                    <a:moveTo>
                      <a:pt x="28" y="60"/>
                    </a:moveTo>
                    <a:cubicBezTo>
                      <a:pt x="26" y="60"/>
                      <a:pt x="24" y="58"/>
                      <a:pt x="24" y="56"/>
                    </a:cubicBezTo>
                    <a:cubicBezTo>
                      <a:pt x="24" y="54"/>
                      <a:pt x="26" y="52"/>
                      <a:pt x="28" y="52"/>
                    </a:cubicBezTo>
                    <a:cubicBezTo>
                      <a:pt x="30" y="52"/>
                      <a:pt x="32" y="54"/>
                      <a:pt x="32" y="56"/>
                    </a:cubicBezTo>
                    <a:cubicBezTo>
                      <a:pt x="32" y="58"/>
                      <a:pt x="30" y="60"/>
                      <a:pt x="28" y="60"/>
                    </a:cubicBezTo>
                    <a:close/>
                    <a:moveTo>
                      <a:pt x="100" y="60"/>
                    </a:moveTo>
                    <a:cubicBezTo>
                      <a:pt x="98" y="60"/>
                      <a:pt x="96" y="58"/>
                      <a:pt x="96" y="56"/>
                    </a:cubicBezTo>
                    <a:cubicBezTo>
                      <a:pt x="96" y="54"/>
                      <a:pt x="98" y="52"/>
                      <a:pt x="100" y="52"/>
                    </a:cubicBezTo>
                    <a:cubicBezTo>
                      <a:pt x="102" y="52"/>
                      <a:pt x="104" y="54"/>
                      <a:pt x="104" y="56"/>
                    </a:cubicBezTo>
                    <a:cubicBezTo>
                      <a:pt x="104" y="58"/>
                      <a:pt x="102" y="60"/>
                      <a:pt x="100" y="6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70" name="Freeform 9">
                <a:extLst>
                  <a:ext uri="{FF2B5EF4-FFF2-40B4-BE49-F238E27FC236}">
                    <a16:creationId xmlns:a16="http://schemas.microsoft.com/office/drawing/2014/main" id="{C8BA41D7-DB13-7943-A5B8-96A2BF20BAD0}"/>
                  </a:ext>
                </a:extLst>
              </p:cNvPr>
              <p:cNvSpPr>
                <a:spLocks noEditPoints="1"/>
              </p:cNvSpPr>
              <p:nvPr/>
            </p:nvSpPr>
            <p:spPr bwMode="auto">
              <a:xfrm>
                <a:off x="6346624" y="885077"/>
                <a:ext cx="493887" cy="305381"/>
              </a:xfrm>
              <a:custGeom>
                <a:avLst/>
                <a:gdLst>
                  <a:gd name="T0" fmla="*/ 119 w 262"/>
                  <a:gd name="T1" fmla="*/ 12 h 162"/>
                  <a:gd name="T2" fmla="*/ 106 w 262"/>
                  <a:gd name="T3" fmla="*/ 0 h 162"/>
                  <a:gd name="T4" fmla="*/ 94 w 262"/>
                  <a:gd name="T5" fmla="*/ 12 h 162"/>
                  <a:gd name="T6" fmla="*/ 49 w 262"/>
                  <a:gd name="T7" fmla="*/ 12 h 162"/>
                  <a:gd name="T8" fmla="*/ 0 w 262"/>
                  <a:gd name="T9" fmla="*/ 162 h 162"/>
                  <a:gd name="T10" fmla="*/ 262 w 262"/>
                  <a:gd name="T11" fmla="*/ 162 h 162"/>
                  <a:gd name="T12" fmla="*/ 213 w 262"/>
                  <a:gd name="T13" fmla="*/ 12 h 162"/>
                  <a:gd name="T14" fmla="*/ 119 w 262"/>
                  <a:gd name="T15" fmla="*/ 12 h 162"/>
                  <a:gd name="T16" fmla="*/ 86 w 262"/>
                  <a:gd name="T17" fmla="*/ 79 h 162"/>
                  <a:gd name="T18" fmla="*/ 45 w 262"/>
                  <a:gd name="T19" fmla="*/ 79 h 162"/>
                  <a:gd name="T20" fmla="*/ 49 w 262"/>
                  <a:gd name="T21" fmla="*/ 62 h 162"/>
                  <a:gd name="T22" fmla="*/ 70 w 262"/>
                  <a:gd name="T23" fmla="*/ 62 h 162"/>
                  <a:gd name="T24" fmla="*/ 106 w 262"/>
                  <a:gd name="T25" fmla="*/ 23 h 162"/>
                  <a:gd name="T26" fmla="*/ 135 w 262"/>
                  <a:gd name="T27" fmla="*/ 54 h 162"/>
                  <a:gd name="T28" fmla="*/ 110 w 262"/>
                  <a:gd name="T29" fmla="*/ 79 h 162"/>
                  <a:gd name="T30" fmla="*/ 98 w 262"/>
                  <a:gd name="T31" fmla="*/ 66 h 162"/>
                  <a:gd name="T32" fmla="*/ 86 w 262"/>
                  <a:gd name="T33" fmla="*/ 79 h 162"/>
                  <a:gd name="T34" fmla="*/ 70 w 262"/>
                  <a:gd name="T35" fmla="*/ 96 h 162"/>
                  <a:gd name="T36" fmla="*/ 53 w 262"/>
                  <a:gd name="T37" fmla="*/ 112 h 162"/>
                  <a:gd name="T38" fmla="*/ 33 w 262"/>
                  <a:gd name="T39" fmla="*/ 112 h 162"/>
                  <a:gd name="T40" fmla="*/ 39 w 262"/>
                  <a:gd name="T41" fmla="*/ 96 h 162"/>
                  <a:gd name="T42" fmla="*/ 70 w 262"/>
                  <a:gd name="T43" fmla="*/ 96 h 162"/>
                  <a:gd name="T44" fmla="*/ 156 w 262"/>
                  <a:gd name="T45" fmla="*/ 56 h 162"/>
                  <a:gd name="T46" fmla="*/ 192 w 262"/>
                  <a:gd name="T47" fmla="*/ 96 h 162"/>
                  <a:gd name="T48" fmla="*/ 223 w 262"/>
                  <a:gd name="T49" fmla="*/ 96 h 162"/>
                  <a:gd name="T50" fmla="*/ 229 w 262"/>
                  <a:gd name="T51" fmla="*/ 112 h 162"/>
                  <a:gd name="T52" fmla="*/ 143 w 262"/>
                  <a:gd name="T53" fmla="*/ 112 h 162"/>
                  <a:gd name="T54" fmla="*/ 123 w 262"/>
                  <a:gd name="T55" fmla="*/ 91 h 162"/>
                  <a:gd name="T56" fmla="*/ 156 w 262"/>
                  <a:gd name="T57" fmla="*/ 56 h 162"/>
                  <a:gd name="T58" fmla="*/ 201 w 262"/>
                  <a:gd name="T59" fmla="*/ 79 h 162"/>
                  <a:gd name="T60" fmla="*/ 184 w 262"/>
                  <a:gd name="T61" fmla="*/ 62 h 162"/>
                  <a:gd name="T62" fmla="*/ 213 w 262"/>
                  <a:gd name="T63" fmla="*/ 62 h 162"/>
                  <a:gd name="T64" fmla="*/ 217 w 262"/>
                  <a:gd name="T65" fmla="*/ 79 h 162"/>
                  <a:gd name="T66" fmla="*/ 201 w 262"/>
                  <a:gd name="T67" fmla="*/ 79 h 162"/>
                  <a:gd name="T68" fmla="*/ 201 w 262"/>
                  <a:gd name="T69" fmla="*/ 29 h 162"/>
                  <a:gd name="T70" fmla="*/ 207 w 262"/>
                  <a:gd name="T71" fmla="*/ 46 h 162"/>
                  <a:gd name="T72" fmla="*/ 168 w 262"/>
                  <a:gd name="T73" fmla="*/ 46 h 162"/>
                  <a:gd name="T74" fmla="*/ 156 w 262"/>
                  <a:gd name="T75" fmla="*/ 33 h 162"/>
                  <a:gd name="T76" fmla="*/ 147 w 262"/>
                  <a:gd name="T77" fmla="*/ 42 h 162"/>
                  <a:gd name="T78" fmla="*/ 135 w 262"/>
                  <a:gd name="T79" fmla="*/ 29 h 162"/>
                  <a:gd name="T80" fmla="*/ 201 w 262"/>
                  <a:gd name="T81" fmla="*/ 29 h 162"/>
                  <a:gd name="T82" fmla="*/ 78 w 262"/>
                  <a:gd name="T83" fmla="*/ 29 h 162"/>
                  <a:gd name="T84" fmla="*/ 61 w 262"/>
                  <a:gd name="T85" fmla="*/ 46 h 162"/>
                  <a:gd name="T86" fmla="*/ 55 w 262"/>
                  <a:gd name="T87" fmla="*/ 46 h 162"/>
                  <a:gd name="T88" fmla="*/ 61 w 262"/>
                  <a:gd name="T89" fmla="*/ 29 h 162"/>
                  <a:gd name="T90" fmla="*/ 78 w 262"/>
                  <a:gd name="T91" fmla="*/ 29 h 162"/>
                  <a:gd name="T92" fmla="*/ 22 w 262"/>
                  <a:gd name="T93" fmla="*/ 145 h 162"/>
                  <a:gd name="T94" fmla="*/ 29 w 262"/>
                  <a:gd name="T95" fmla="*/ 129 h 162"/>
                  <a:gd name="T96" fmla="*/ 61 w 262"/>
                  <a:gd name="T97" fmla="*/ 129 h 162"/>
                  <a:gd name="T98" fmla="*/ 98 w 262"/>
                  <a:gd name="T99" fmla="*/ 89 h 162"/>
                  <a:gd name="T100" fmla="*/ 135 w 262"/>
                  <a:gd name="T101" fmla="*/ 129 h 162"/>
                  <a:gd name="T102" fmla="*/ 233 w 262"/>
                  <a:gd name="T103" fmla="*/ 129 h 162"/>
                  <a:gd name="T104" fmla="*/ 240 w 262"/>
                  <a:gd name="T105" fmla="*/ 145 h 162"/>
                  <a:gd name="T106" fmla="*/ 22 w 262"/>
                  <a:gd name="T107" fmla="*/ 1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2" h="162">
                    <a:moveTo>
                      <a:pt x="119" y="12"/>
                    </a:moveTo>
                    <a:lnTo>
                      <a:pt x="106" y="0"/>
                    </a:lnTo>
                    <a:lnTo>
                      <a:pt x="94" y="12"/>
                    </a:lnTo>
                    <a:lnTo>
                      <a:pt x="49" y="12"/>
                    </a:lnTo>
                    <a:lnTo>
                      <a:pt x="0" y="162"/>
                    </a:lnTo>
                    <a:lnTo>
                      <a:pt x="262" y="162"/>
                    </a:lnTo>
                    <a:lnTo>
                      <a:pt x="213" y="12"/>
                    </a:lnTo>
                    <a:lnTo>
                      <a:pt x="119" y="12"/>
                    </a:lnTo>
                    <a:close/>
                    <a:moveTo>
                      <a:pt x="86" y="79"/>
                    </a:moveTo>
                    <a:lnTo>
                      <a:pt x="45" y="79"/>
                    </a:lnTo>
                    <a:lnTo>
                      <a:pt x="49" y="62"/>
                    </a:lnTo>
                    <a:lnTo>
                      <a:pt x="70" y="62"/>
                    </a:lnTo>
                    <a:lnTo>
                      <a:pt x="106" y="23"/>
                    </a:lnTo>
                    <a:lnTo>
                      <a:pt x="135" y="54"/>
                    </a:lnTo>
                    <a:lnTo>
                      <a:pt x="110" y="79"/>
                    </a:lnTo>
                    <a:lnTo>
                      <a:pt x="98" y="66"/>
                    </a:lnTo>
                    <a:lnTo>
                      <a:pt x="86" y="79"/>
                    </a:lnTo>
                    <a:close/>
                    <a:moveTo>
                      <a:pt x="70" y="96"/>
                    </a:moveTo>
                    <a:lnTo>
                      <a:pt x="53" y="112"/>
                    </a:lnTo>
                    <a:lnTo>
                      <a:pt x="33" y="112"/>
                    </a:lnTo>
                    <a:lnTo>
                      <a:pt x="39" y="96"/>
                    </a:lnTo>
                    <a:lnTo>
                      <a:pt x="70" y="96"/>
                    </a:lnTo>
                    <a:close/>
                    <a:moveTo>
                      <a:pt x="156" y="56"/>
                    </a:moveTo>
                    <a:lnTo>
                      <a:pt x="192" y="96"/>
                    </a:lnTo>
                    <a:lnTo>
                      <a:pt x="223" y="96"/>
                    </a:lnTo>
                    <a:lnTo>
                      <a:pt x="229" y="112"/>
                    </a:lnTo>
                    <a:lnTo>
                      <a:pt x="143" y="112"/>
                    </a:lnTo>
                    <a:lnTo>
                      <a:pt x="123" y="91"/>
                    </a:lnTo>
                    <a:lnTo>
                      <a:pt x="156" y="56"/>
                    </a:lnTo>
                    <a:close/>
                    <a:moveTo>
                      <a:pt x="201" y="79"/>
                    </a:moveTo>
                    <a:lnTo>
                      <a:pt x="184" y="62"/>
                    </a:lnTo>
                    <a:lnTo>
                      <a:pt x="213" y="62"/>
                    </a:lnTo>
                    <a:lnTo>
                      <a:pt x="217" y="79"/>
                    </a:lnTo>
                    <a:lnTo>
                      <a:pt x="201" y="79"/>
                    </a:lnTo>
                    <a:close/>
                    <a:moveTo>
                      <a:pt x="201" y="29"/>
                    </a:moveTo>
                    <a:lnTo>
                      <a:pt x="207" y="46"/>
                    </a:lnTo>
                    <a:lnTo>
                      <a:pt x="168" y="46"/>
                    </a:lnTo>
                    <a:lnTo>
                      <a:pt x="156" y="33"/>
                    </a:lnTo>
                    <a:lnTo>
                      <a:pt x="147" y="42"/>
                    </a:lnTo>
                    <a:lnTo>
                      <a:pt x="135" y="29"/>
                    </a:lnTo>
                    <a:lnTo>
                      <a:pt x="201" y="29"/>
                    </a:lnTo>
                    <a:close/>
                    <a:moveTo>
                      <a:pt x="78" y="29"/>
                    </a:moveTo>
                    <a:lnTo>
                      <a:pt x="61" y="46"/>
                    </a:lnTo>
                    <a:lnTo>
                      <a:pt x="55" y="46"/>
                    </a:lnTo>
                    <a:lnTo>
                      <a:pt x="61" y="29"/>
                    </a:lnTo>
                    <a:lnTo>
                      <a:pt x="78" y="29"/>
                    </a:lnTo>
                    <a:close/>
                    <a:moveTo>
                      <a:pt x="22" y="145"/>
                    </a:moveTo>
                    <a:lnTo>
                      <a:pt x="29" y="129"/>
                    </a:lnTo>
                    <a:lnTo>
                      <a:pt x="61" y="129"/>
                    </a:lnTo>
                    <a:lnTo>
                      <a:pt x="98" y="89"/>
                    </a:lnTo>
                    <a:lnTo>
                      <a:pt x="135" y="129"/>
                    </a:lnTo>
                    <a:lnTo>
                      <a:pt x="233" y="129"/>
                    </a:lnTo>
                    <a:lnTo>
                      <a:pt x="240" y="145"/>
                    </a:lnTo>
                    <a:lnTo>
                      <a:pt x="22" y="145"/>
                    </a:ln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grpSp>
        <p:nvGrpSpPr>
          <p:cNvPr id="71" name="Group 70">
            <a:extLst>
              <a:ext uri="{FF2B5EF4-FFF2-40B4-BE49-F238E27FC236}">
                <a16:creationId xmlns:a16="http://schemas.microsoft.com/office/drawing/2014/main" id="{EADDD92F-F33A-8D46-A599-ABD43AE63A0D}"/>
              </a:ext>
            </a:extLst>
          </p:cNvPr>
          <p:cNvGrpSpPr/>
          <p:nvPr/>
        </p:nvGrpSpPr>
        <p:grpSpPr>
          <a:xfrm>
            <a:off x="3469377" y="5246571"/>
            <a:ext cx="8346386" cy="1135749"/>
            <a:chOff x="3511236" y="4171950"/>
            <a:chExt cx="8184635" cy="1113738"/>
          </a:xfrm>
        </p:grpSpPr>
        <p:sp>
          <p:nvSpPr>
            <p:cNvPr id="72" name="Title 1">
              <a:extLst>
                <a:ext uri="{FF2B5EF4-FFF2-40B4-BE49-F238E27FC236}">
                  <a16:creationId xmlns:a16="http://schemas.microsoft.com/office/drawing/2014/main" id="{742A2AD7-70F9-E34C-B6A9-68DC4BA578ED}"/>
                </a:ext>
              </a:extLst>
            </p:cNvPr>
            <p:cNvSpPr txBox="1">
              <a:spLocks/>
            </p:cNvSpPr>
            <p:nvPr/>
          </p:nvSpPr>
          <p:spPr>
            <a:xfrm>
              <a:off x="3511236" y="4171950"/>
              <a:ext cx="2773974" cy="759018"/>
            </a:xfrm>
            <a:prstGeom prst="rect">
              <a:avLst/>
            </a:prstGeom>
            <a:noFill/>
            <a:ln>
              <a:noFill/>
            </a:ln>
          </p:spPr>
          <p:txBody>
            <a:bodyPr vert="horz" lIns="186494" tIns="149196" rIns="186494" bIns="93247" rtlCol="0" anchor="t" anchorCtr="0">
              <a:noAutofit/>
            </a:bodyPr>
            <a:lstStyle>
              <a:lvl1pPr algn="l" defTabSz="914400" rtl="0" eaLnBrk="1" latinLnBrk="0" hangingPunct="1">
                <a:lnSpc>
                  <a:spcPct val="90000"/>
                </a:lnSpc>
                <a:spcBef>
                  <a:spcPct val="0"/>
                </a:spcBef>
                <a:buNone/>
                <a:defRPr sz="4400" kern="1200">
                  <a:gradFill>
                    <a:gsLst>
                      <a:gs pos="1250">
                        <a:schemeClr val="tx1"/>
                      </a:gs>
                      <a:gs pos="100000">
                        <a:schemeClr val="tx1"/>
                      </a:gs>
                    </a:gsLst>
                    <a:lin ang="5400000" scaled="0"/>
                  </a:gradFill>
                  <a:latin typeface="+mj-lt"/>
                  <a:ea typeface="+mj-ea"/>
                  <a:cs typeface="+mj-cs"/>
                </a:defRPr>
              </a:lvl1pPr>
            </a:lstStyle>
            <a:p>
              <a:pPr defTabSz="932418">
                <a:defRPr/>
              </a:pPr>
              <a:r>
                <a:rPr lang="en-US" sz="3672" dirty="0">
                  <a:solidFill>
                    <a:schemeClr val="bg2">
                      <a:lumMod val="25000"/>
                    </a:schemeClr>
                  </a:solidFill>
                  <a:latin typeface="Segoe UI Light"/>
                </a:rPr>
                <a:t>App Service</a:t>
              </a:r>
            </a:p>
          </p:txBody>
        </p:sp>
        <p:sp>
          <p:nvSpPr>
            <p:cNvPr id="73" name="TextBox 72">
              <a:extLst>
                <a:ext uri="{FF2B5EF4-FFF2-40B4-BE49-F238E27FC236}">
                  <a16:creationId xmlns:a16="http://schemas.microsoft.com/office/drawing/2014/main" id="{C45AF77F-638A-BA4D-BAC3-E86E5D973B8C}"/>
                </a:ext>
              </a:extLst>
            </p:cNvPr>
            <p:cNvSpPr txBox="1"/>
            <p:nvPr/>
          </p:nvSpPr>
          <p:spPr>
            <a:xfrm>
              <a:off x="3511236" y="4718591"/>
              <a:ext cx="8184635" cy="567097"/>
            </a:xfrm>
            <a:prstGeom prst="rect">
              <a:avLst/>
            </a:prstGeom>
            <a:noFill/>
          </p:spPr>
          <p:txBody>
            <a:bodyPr wrap="square" lIns="186494" tIns="149196" rIns="186494" bIns="149196" rtlCol="0">
              <a:spAutoFit/>
            </a:bodyPr>
            <a:lstStyle/>
            <a:p>
              <a:pPr defTabSz="932418">
                <a:lnSpc>
                  <a:spcPct val="90000"/>
                </a:lnSpc>
                <a:spcAft>
                  <a:spcPts val="612"/>
                </a:spcAft>
                <a:defRPr/>
              </a:pPr>
              <a:r>
                <a:rPr lang="en-US" sz="2000" kern="0" dirty="0">
                  <a:solidFill>
                    <a:schemeClr val="bg2">
                      <a:lumMod val="25000"/>
                    </a:schemeClr>
                  </a:solidFill>
                  <a:latin typeface="Segoe UI"/>
                </a:rPr>
                <a:t>Fully Managed Platform • Developer Experience • </a:t>
              </a:r>
              <a:r>
                <a:rPr lang="en-US" sz="2000" dirty="0">
                  <a:solidFill>
                    <a:schemeClr val="bg2">
                      <a:lumMod val="25000"/>
                    </a:schemeClr>
                  </a:solidFill>
                  <a:latin typeface="Segoe UI"/>
                </a:rPr>
                <a:t>Enterprise Grade  </a:t>
              </a:r>
            </a:p>
          </p:txBody>
        </p:sp>
      </p:grpSp>
      <p:grpSp>
        <p:nvGrpSpPr>
          <p:cNvPr id="74" name="Group 73">
            <a:extLst>
              <a:ext uri="{FF2B5EF4-FFF2-40B4-BE49-F238E27FC236}">
                <a16:creationId xmlns:a16="http://schemas.microsoft.com/office/drawing/2014/main" id="{328ABC23-653E-8E4B-8BEF-3C582BAAF8C0}"/>
              </a:ext>
            </a:extLst>
          </p:cNvPr>
          <p:cNvGrpSpPr/>
          <p:nvPr/>
        </p:nvGrpSpPr>
        <p:grpSpPr>
          <a:xfrm>
            <a:off x="2454096" y="5374669"/>
            <a:ext cx="888255" cy="883270"/>
            <a:chOff x="827088" y="-3463925"/>
            <a:chExt cx="3833812" cy="3816350"/>
          </a:xfrm>
          <a:solidFill>
            <a:schemeClr val="tx2"/>
          </a:solidFill>
        </p:grpSpPr>
        <p:sp>
          <p:nvSpPr>
            <p:cNvPr id="75" name="Freeform 5">
              <a:extLst>
                <a:ext uri="{FF2B5EF4-FFF2-40B4-BE49-F238E27FC236}">
                  <a16:creationId xmlns:a16="http://schemas.microsoft.com/office/drawing/2014/main" id="{F5A652F0-85A1-4742-8F97-9751A3A25234}"/>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6" name="Freeform 6">
              <a:extLst>
                <a:ext uri="{FF2B5EF4-FFF2-40B4-BE49-F238E27FC236}">
                  <a16:creationId xmlns:a16="http://schemas.microsoft.com/office/drawing/2014/main" id="{E48CC908-DCCC-3D47-9479-44BFB333A3B7}"/>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7" name="Freeform 7">
              <a:extLst>
                <a:ext uri="{FF2B5EF4-FFF2-40B4-BE49-F238E27FC236}">
                  <a16:creationId xmlns:a16="http://schemas.microsoft.com/office/drawing/2014/main" id="{50956777-FC38-6D40-BD1A-6E786F29B949}"/>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8" name="Freeform 8">
              <a:extLst>
                <a:ext uri="{FF2B5EF4-FFF2-40B4-BE49-F238E27FC236}">
                  <a16:creationId xmlns:a16="http://schemas.microsoft.com/office/drawing/2014/main" id="{4CC66424-AE2A-C844-887A-F947543825AB}"/>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9" name="Freeform 9">
              <a:extLst>
                <a:ext uri="{FF2B5EF4-FFF2-40B4-BE49-F238E27FC236}">
                  <a16:creationId xmlns:a16="http://schemas.microsoft.com/office/drawing/2014/main" id="{16190BAC-9047-0640-A4DD-8F0FC2F22731}"/>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0" name="Freeform 10">
              <a:extLst>
                <a:ext uri="{FF2B5EF4-FFF2-40B4-BE49-F238E27FC236}">
                  <a16:creationId xmlns:a16="http://schemas.microsoft.com/office/drawing/2014/main" id="{9BA66054-FEE9-1E43-B1D3-C03E649B38ED}"/>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1" name="Freeform 11">
              <a:extLst>
                <a:ext uri="{FF2B5EF4-FFF2-40B4-BE49-F238E27FC236}">
                  <a16:creationId xmlns:a16="http://schemas.microsoft.com/office/drawing/2014/main" id="{A4118349-423E-9B4C-B06B-55F7B7AC1578}"/>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2" name="Freeform 12">
              <a:extLst>
                <a:ext uri="{FF2B5EF4-FFF2-40B4-BE49-F238E27FC236}">
                  <a16:creationId xmlns:a16="http://schemas.microsoft.com/office/drawing/2014/main" id="{61D98A3B-805C-8E4C-8CBC-94FF4D961580}"/>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grpSp>
      <p:pic>
        <p:nvPicPr>
          <p:cNvPr id="83" name="Picture 82">
            <a:extLst>
              <a:ext uri="{FF2B5EF4-FFF2-40B4-BE49-F238E27FC236}">
                <a16:creationId xmlns:a16="http://schemas.microsoft.com/office/drawing/2014/main" id="{F7AF3AB0-5DBD-5A49-974C-768A70E8AA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07748" y="4260897"/>
            <a:ext cx="617860" cy="531359"/>
          </a:xfrm>
          <a:prstGeom prst="rect">
            <a:avLst/>
          </a:prstGeom>
        </p:spPr>
      </p:pic>
      <p:pic>
        <p:nvPicPr>
          <p:cNvPr id="84" name="Picture 83">
            <a:extLst>
              <a:ext uri="{FF2B5EF4-FFF2-40B4-BE49-F238E27FC236}">
                <a16:creationId xmlns:a16="http://schemas.microsoft.com/office/drawing/2014/main" id="{3394B2F8-5C53-434A-A6D0-2CCA1924B7B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59139" y="3268200"/>
            <a:ext cx="581994" cy="578976"/>
          </a:xfrm>
          <a:prstGeom prst="rect">
            <a:avLst/>
          </a:prstGeom>
        </p:spPr>
      </p:pic>
      <p:pic>
        <p:nvPicPr>
          <p:cNvPr id="85" name="Picture 84">
            <a:extLst>
              <a:ext uri="{FF2B5EF4-FFF2-40B4-BE49-F238E27FC236}">
                <a16:creationId xmlns:a16="http://schemas.microsoft.com/office/drawing/2014/main" id="{130A3734-E389-7C41-B85F-5858A2114D4D}"/>
              </a:ext>
            </a:extLst>
          </p:cNvPr>
          <p:cNvPicPr>
            <a:picLocks noChangeAspect="1"/>
          </p:cNvPicPr>
          <p:nvPr/>
        </p:nvPicPr>
        <p:blipFill>
          <a:blip r:embed="rId10"/>
          <a:stretch>
            <a:fillRect/>
          </a:stretch>
        </p:blipFill>
        <p:spPr>
          <a:xfrm>
            <a:off x="2314900" y="3197824"/>
            <a:ext cx="617947" cy="603533"/>
          </a:xfrm>
          <a:prstGeom prst="rect">
            <a:avLst/>
          </a:prstGeom>
        </p:spPr>
      </p:pic>
      <p:pic>
        <p:nvPicPr>
          <p:cNvPr id="86" name="Picture 85">
            <a:extLst>
              <a:ext uri="{FF2B5EF4-FFF2-40B4-BE49-F238E27FC236}">
                <a16:creationId xmlns:a16="http://schemas.microsoft.com/office/drawing/2014/main" id="{B34381BA-AC44-4C4D-85BA-D85AEDE72C0D}"/>
              </a:ext>
            </a:extLst>
          </p:cNvPr>
          <p:cNvPicPr>
            <a:picLocks noChangeAspect="1"/>
          </p:cNvPicPr>
          <p:nvPr/>
        </p:nvPicPr>
        <p:blipFill>
          <a:blip r:embed="rId11"/>
          <a:stretch>
            <a:fillRect/>
          </a:stretch>
        </p:blipFill>
        <p:spPr>
          <a:xfrm>
            <a:off x="4740775" y="3224268"/>
            <a:ext cx="429873" cy="617251"/>
          </a:xfrm>
          <a:prstGeom prst="rect">
            <a:avLst/>
          </a:prstGeom>
        </p:spPr>
      </p:pic>
      <p:pic>
        <p:nvPicPr>
          <p:cNvPr id="87" name="Picture 86">
            <a:extLst>
              <a:ext uri="{FF2B5EF4-FFF2-40B4-BE49-F238E27FC236}">
                <a16:creationId xmlns:a16="http://schemas.microsoft.com/office/drawing/2014/main" id="{2601CF9D-9186-0544-BACE-DD72E98824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14900" y="4247481"/>
            <a:ext cx="579599" cy="580412"/>
          </a:xfrm>
          <a:prstGeom prst="rect">
            <a:avLst/>
          </a:prstGeom>
          <a:noFill/>
        </p:spPr>
      </p:pic>
      <p:grpSp>
        <p:nvGrpSpPr>
          <p:cNvPr id="89" name="Group 88">
            <a:extLst>
              <a:ext uri="{FF2B5EF4-FFF2-40B4-BE49-F238E27FC236}">
                <a16:creationId xmlns:a16="http://schemas.microsoft.com/office/drawing/2014/main" id="{42FDE85C-5A6B-4B49-B905-1F099C4789DE}"/>
              </a:ext>
            </a:extLst>
          </p:cNvPr>
          <p:cNvGrpSpPr/>
          <p:nvPr/>
        </p:nvGrpSpPr>
        <p:grpSpPr>
          <a:xfrm>
            <a:off x="4714388" y="4272948"/>
            <a:ext cx="575395" cy="467790"/>
            <a:chOff x="3009901" y="1612900"/>
            <a:chExt cx="2636837" cy="1968500"/>
          </a:xfrm>
          <a:solidFill>
            <a:schemeClr val="bg1"/>
          </a:solidFill>
        </p:grpSpPr>
        <p:sp>
          <p:nvSpPr>
            <p:cNvPr id="90" name="Freeform: Shape 57">
              <a:extLst>
                <a:ext uri="{FF2B5EF4-FFF2-40B4-BE49-F238E27FC236}">
                  <a16:creationId xmlns:a16="http://schemas.microsoft.com/office/drawing/2014/main" id="{D8F92855-73CF-F949-BB3C-6730D22CC71D}"/>
                </a:ext>
              </a:extLst>
            </p:cNvPr>
            <p:cNvSpPr>
              <a:spLocks/>
            </p:cNvSpPr>
            <p:nvPr/>
          </p:nvSpPr>
          <p:spPr bwMode="auto">
            <a:xfrm>
              <a:off x="3009901" y="1612900"/>
              <a:ext cx="2613025" cy="1935162"/>
            </a:xfrm>
            <a:custGeom>
              <a:avLst/>
              <a:gdLst>
                <a:gd name="connsiteX0" fmla="*/ 169862 w 2613025"/>
                <a:gd name="connsiteY0" fmla="*/ 415925 h 1935162"/>
                <a:gd name="connsiteX1" fmla="*/ 96837 w 2613025"/>
                <a:gd name="connsiteY1" fmla="*/ 439738 h 1935162"/>
                <a:gd name="connsiteX2" fmla="*/ 96837 w 2613025"/>
                <a:gd name="connsiteY2" fmla="*/ 1276350 h 1935162"/>
                <a:gd name="connsiteX3" fmla="*/ 112712 w 2613025"/>
                <a:gd name="connsiteY3" fmla="*/ 1284287 h 1935162"/>
                <a:gd name="connsiteX4" fmla="*/ 122237 w 2613025"/>
                <a:gd name="connsiteY4" fmla="*/ 1293812 h 1935162"/>
                <a:gd name="connsiteX5" fmla="*/ 122237 w 2613025"/>
                <a:gd name="connsiteY5" fmla="*/ 471488 h 1935162"/>
                <a:gd name="connsiteX6" fmla="*/ 169862 w 2613025"/>
                <a:gd name="connsiteY6" fmla="*/ 447675 h 1935162"/>
                <a:gd name="connsiteX7" fmla="*/ 2198687 w 2613025"/>
                <a:gd name="connsiteY7" fmla="*/ 406400 h 1935162"/>
                <a:gd name="connsiteX8" fmla="*/ 2166937 w 2613025"/>
                <a:gd name="connsiteY8" fmla="*/ 434975 h 1935162"/>
                <a:gd name="connsiteX9" fmla="*/ 2198687 w 2613025"/>
                <a:gd name="connsiteY9" fmla="*/ 463550 h 1935162"/>
                <a:gd name="connsiteX10" fmla="*/ 2230437 w 2613025"/>
                <a:gd name="connsiteY10" fmla="*/ 434975 h 1935162"/>
                <a:gd name="connsiteX11" fmla="*/ 2198687 w 2613025"/>
                <a:gd name="connsiteY11" fmla="*/ 406400 h 1935162"/>
                <a:gd name="connsiteX12" fmla="*/ 349250 w 2613025"/>
                <a:gd name="connsiteY12" fmla="*/ 358775 h 1935162"/>
                <a:gd name="connsiteX13" fmla="*/ 315912 w 2613025"/>
                <a:gd name="connsiteY13" fmla="*/ 374650 h 1935162"/>
                <a:gd name="connsiteX14" fmla="*/ 276225 w 2613025"/>
                <a:gd name="connsiteY14" fmla="*/ 382588 h 1935162"/>
                <a:gd name="connsiteX15" fmla="*/ 242887 w 2613025"/>
                <a:gd name="connsiteY15" fmla="*/ 398463 h 1935162"/>
                <a:gd name="connsiteX16" fmla="*/ 242887 w 2613025"/>
                <a:gd name="connsiteY16" fmla="*/ 1317625 h 1935162"/>
                <a:gd name="connsiteX17" fmla="*/ 276225 w 2613025"/>
                <a:gd name="connsiteY17" fmla="*/ 1333500 h 1935162"/>
                <a:gd name="connsiteX18" fmla="*/ 276225 w 2613025"/>
                <a:gd name="connsiteY18" fmla="*/ 423863 h 1935162"/>
                <a:gd name="connsiteX19" fmla="*/ 315912 w 2613025"/>
                <a:gd name="connsiteY19" fmla="*/ 415925 h 1935162"/>
                <a:gd name="connsiteX20" fmla="*/ 349250 w 2613025"/>
                <a:gd name="connsiteY20" fmla="*/ 398463 h 1935162"/>
                <a:gd name="connsiteX21" fmla="*/ 560387 w 2613025"/>
                <a:gd name="connsiteY21" fmla="*/ 285750 h 1935162"/>
                <a:gd name="connsiteX22" fmla="*/ 414337 w 2613025"/>
                <a:gd name="connsiteY22" fmla="*/ 341313 h 1935162"/>
                <a:gd name="connsiteX23" fmla="*/ 414337 w 2613025"/>
                <a:gd name="connsiteY23" fmla="*/ 1390650 h 1935162"/>
                <a:gd name="connsiteX24" fmla="*/ 454025 w 2613025"/>
                <a:gd name="connsiteY24" fmla="*/ 1406525 h 1935162"/>
                <a:gd name="connsiteX25" fmla="*/ 454025 w 2613025"/>
                <a:gd name="connsiteY25" fmla="*/ 366713 h 1935162"/>
                <a:gd name="connsiteX26" fmla="*/ 560387 w 2613025"/>
                <a:gd name="connsiteY26" fmla="*/ 325438 h 1935162"/>
                <a:gd name="connsiteX27" fmla="*/ 795337 w 2613025"/>
                <a:gd name="connsiteY27" fmla="*/ 211138 h 1935162"/>
                <a:gd name="connsiteX28" fmla="*/ 738187 w 2613025"/>
                <a:gd name="connsiteY28" fmla="*/ 228601 h 1935162"/>
                <a:gd name="connsiteX29" fmla="*/ 681037 w 2613025"/>
                <a:gd name="connsiteY29" fmla="*/ 244476 h 1935162"/>
                <a:gd name="connsiteX30" fmla="*/ 633412 w 2613025"/>
                <a:gd name="connsiteY30" fmla="*/ 252413 h 1935162"/>
                <a:gd name="connsiteX31" fmla="*/ 633412 w 2613025"/>
                <a:gd name="connsiteY31" fmla="*/ 1471613 h 1935162"/>
                <a:gd name="connsiteX32" fmla="*/ 673100 w 2613025"/>
                <a:gd name="connsiteY32" fmla="*/ 1479550 h 1935162"/>
                <a:gd name="connsiteX33" fmla="*/ 673100 w 2613025"/>
                <a:gd name="connsiteY33" fmla="*/ 285751 h 1935162"/>
                <a:gd name="connsiteX34" fmla="*/ 722312 w 2613025"/>
                <a:gd name="connsiteY34" fmla="*/ 268288 h 1935162"/>
                <a:gd name="connsiteX35" fmla="*/ 769937 w 2613025"/>
                <a:gd name="connsiteY35" fmla="*/ 252413 h 1935162"/>
                <a:gd name="connsiteX36" fmla="*/ 795337 w 2613025"/>
                <a:gd name="connsiteY36" fmla="*/ 244476 h 1935162"/>
                <a:gd name="connsiteX37" fmla="*/ 1054100 w 2613025"/>
                <a:gd name="connsiteY37" fmla="*/ 114300 h 1935162"/>
                <a:gd name="connsiteX38" fmla="*/ 860425 w 2613025"/>
                <a:gd name="connsiteY38" fmla="*/ 187452 h 1935162"/>
                <a:gd name="connsiteX39" fmla="*/ 860425 w 2613025"/>
                <a:gd name="connsiteY39" fmla="*/ 1333500 h 1935162"/>
                <a:gd name="connsiteX40" fmla="*/ 892704 w 2613025"/>
                <a:gd name="connsiteY40" fmla="*/ 1284732 h 1935162"/>
                <a:gd name="connsiteX41" fmla="*/ 892704 w 2613025"/>
                <a:gd name="connsiteY41" fmla="*/ 211836 h 1935162"/>
                <a:gd name="connsiteX42" fmla="*/ 1054100 w 2613025"/>
                <a:gd name="connsiteY42" fmla="*/ 154940 h 1935162"/>
                <a:gd name="connsiteX43" fmla="*/ 1054100 w 2613025"/>
                <a:gd name="connsiteY43" fmla="*/ 114300 h 1935162"/>
                <a:gd name="connsiteX44" fmla="*/ 1216819 w 2613025"/>
                <a:gd name="connsiteY44" fmla="*/ 90488 h 1935162"/>
                <a:gd name="connsiteX45" fmla="*/ 1184275 w 2613025"/>
                <a:gd name="connsiteY45" fmla="*/ 118269 h 1935162"/>
                <a:gd name="connsiteX46" fmla="*/ 1216819 w 2613025"/>
                <a:gd name="connsiteY46" fmla="*/ 146050 h 1935162"/>
                <a:gd name="connsiteX47" fmla="*/ 1249363 w 2613025"/>
                <a:gd name="connsiteY47" fmla="*/ 118269 h 1935162"/>
                <a:gd name="connsiteX48" fmla="*/ 1216819 w 2613025"/>
                <a:gd name="connsiteY48" fmla="*/ 90488 h 1935162"/>
                <a:gd name="connsiteX49" fmla="*/ 1135063 w 2613025"/>
                <a:gd name="connsiteY49" fmla="*/ 0 h 1935162"/>
                <a:gd name="connsiteX50" fmla="*/ 2279650 w 2613025"/>
                <a:gd name="connsiteY50" fmla="*/ 382588 h 1935162"/>
                <a:gd name="connsiteX51" fmla="*/ 2279650 w 2613025"/>
                <a:gd name="connsiteY51" fmla="*/ 1027146 h 1935162"/>
                <a:gd name="connsiteX52" fmla="*/ 2308667 w 2613025"/>
                <a:gd name="connsiteY52" fmla="*/ 1062749 h 1935162"/>
                <a:gd name="connsiteX53" fmla="*/ 2401981 w 2613025"/>
                <a:gd name="connsiteY53" fmla="*/ 1373981 h 1935162"/>
                <a:gd name="connsiteX54" fmla="*/ 2377630 w 2613025"/>
                <a:gd name="connsiteY54" fmla="*/ 1520376 h 1935162"/>
                <a:gd name="connsiteX55" fmla="*/ 2401981 w 2613025"/>
                <a:gd name="connsiteY55" fmla="*/ 1520376 h 1935162"/>
                <a:gd name="connsiteX56" fmla="*/ 2613025 w 2613025"/>
                <a:gd name="connsiteY56" fmla="*/ 1723703 h 1935162"/>
                <a:gd name="connsiteX57" fmla="*/ 2418215 w 2613025"/>
                <a:gd name="connsiteY57" fmla="*/ 1935162 h 1935162"/>
                <a:gd name="connsiteX58" fmla="*/ 1200653 w 2613025"/>
                <a:gd name="connsiteY58" fmla="*/ 1935162 h 1935162"/>
                <a:gd name="connsiteX59" fmla="*/ 826887 w 2613025"/>
                <a:gd name="connsiteY59" fmla="*/ 1635494 h 1935162"/>
                <a:gd name="connsiteX60" fmla="*/ 825642 w 2613025"/>
                <a:gd name="connsiteY60" fmla="*/ 1623510 h 1935162"/>
                <a:gd name="connsiteX61" fmla="*/ 0 w 2613025"/>
                <a:gd name="connsiteY61" fmla="*/ 1317625 h 1935162"/>
                <a:gd name="connsiteX62" fmla="*/ 0 w 2613025"/>
                <a:gd name="connsiteY62" fmla="*/ 382588 h 193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613025" h="1935162">
                  <a:moveTo>
                    <a:pt x="169862" y="415925"/>
                  </a:moveTo>
                  <a:lnTo>
                    <a:pt x="96837" y="439738"/>
                  </a:lnTo>
                  <a:lnTo>
                    <a:pt x="96837" y="1276350"/>
                  </a:lnTo>
                  <a:lnTo>
                    <a:pt x="112712" y="1284287"/>
                  </a:lnTo>
                  <a:lnTo>
                    <a:pt x="122237" y="1293812"/>
                  </a:lnTo>
                  <a:lnTo>
                    <a:pt x="122237" y="471488"/>
                  </a:lnTo>
                  <a:lnTo>
                    <a:pt x="169862" y="447675"/>
                  </a:lnTo>
                  <a:close/>
                  <a:moveTo>
                    <a:pt x="2198687" y="406400"/>
                  </a:moveTo>
                  <a:cubicBezTo>
                    <a:pt x="2181152" y="406400"/>
                    <a:pt x="2166937" y="419193"/>
                    <a:pt x="2166937" y="434975"/>
                  </a:cubicBezTo>
                  <a:cubicBezTo>
                    <a:pt x="2166937" y="450757"/>
                    <a:pt x="2181152" y="463550"/>
                    <a:pt x="2198687" y="463550"/>
                  </a:cubicBezTo>
                  <a:cubicBezTo>
                    <a:pt x="2216222" y="463550"/>
                    <a:pt x="2230437" y="450757"/>
                    <a:pt x="2230437" y="434975"/>
                  </a:cubicBezTo>
                  <a:cubicBezTo>
                    <a:pt x="2230437" y="419193"/>
                    <a:pt x="2216222" y="406400"/>
                    <a:pt x="2198687" y="406400"/>
                  </a:cubicBezTo>
                  <a:close/>
                  <a:moveTo>
                    <a:pt x="349250" y="358775"/>
                  </a:moveTo>
                  <a:lnTo>
                    <a:pt x="315912" y="374650"/>
                  </a:lnTo>
                  <a:lnTo>
                    <a:pt x="276225" y="382588"/>
                  </a:lnTo>
                  <a:lnTo>
                    <a:pt x="242887" y="398463"/>
                  </a:lnTo>
                  <a:lnTo>
                    <a:pt x="242887" y="1317625"/>
                  </a:lnTo>
                  <a:lnTo>
                    <a:pt x="276225" y="1333500"/>
                  </a:lnTo>
                  <a:lnTo>
                    <a:pt x="276225" y="423863"/>
                  </a:lnTo>
                  <a:lnTo>
                    <a:pt x="315912" y="415925"/>
                  </a:lnTo>
                  <a:lnTo>
                    <a:pt x="349250" y="398463"/>
                  </a:lnTo>
                  <a:close/>
                  <a:moveTo>
                    <a:pt x="560387" y="285750"/>
                  </a:moveTo>
                  <a:lnTo>
                    <a:pt x="414337" y="341313"/>
                  </a:lnTo>
                  <a:lnTo>
                    <a:pt x="414337" y="1390650"/>
                  </a:lnTo>
                  <a:lnTo>
                    <a:pt x="454025" y="1406525"/>
                  </a:lnTo>
                  <a:lnTo>
                    <a:pt x="454025" y="366713"/>
                  </a:lnTo>
                  <a:lnTo>
                    <a:pt x="560387" y="325438"/>
                  </a:lnTo>
                  <a:close/>
                  <a:moveTo>
                    <a:pt x="795337" y="211138"/>
                  </a:moveTo>
                  <a:lnTo>
                    <a:pt x="738187" y="228601"/>
                  </a:lnTo>
                  <a:lnTo>
                    <a:pt x="681037" y="244476"/>
                  </a:lnTo>
                  <a:lnTo>
                    <a:pt x="633412" y="252413"/>
                  </a:lnTo>
                  <a:lnTo>
                    <a:pt x="633412" y="1471613"/>
                  </a:lnTo>
                  <a:lnTo>
                    <a:pt x="673100" y="1479550"/>
                  </a:lnTo>
                  <a:lnTo>
                    <a:pt x="673100" y="285751"/>
                  </a:lnTo>
                  <a:lnTo>
                    <a:pt x="722312" y="268288"/>
                  </a:lnTo>
                  <a:lnTo>
                    <a:pt x="769937" y="252413"/>
                  </a:lnTo>
                  <a:lnTo>
                    <a:pt x="795337" y="244476"/>
                  </a:lnTo>
                  <a:close/>
                  <a:moveTo>
                    <a:pt x="1054100" y="114300"/>
                  </a:moveTo>
                  <a:cubicBezTo>
                    <a:pt x="860425" y="187452"/>
                    <a:pt x="860425" y="187452"/>
                    <a:pt x="860425" y="187452"/>
                  </a:cubicBezTo>
                  <a:cubicBezTo>
                    <a:pt x="860425" y="1333500"/>
                    <a:pt x="860425" y="1333500"/>
                    <a:pt x="860425" y="1333500"/>
                  </a:cubicBezTo>
                  <a:cubicBezTo>
                    <a:pt x="868495" y="1317244"/>
                    <a:pt x="884635" y="1300988"/>
                    <a:pt x="892704" y="1284732"/>
                  </a:cubicBezTo>
                  <a:cubicBezTo>
                    <a:pt x="892704" y="211836"/>
                    <a:pt x="892704" y="211836"/>
                    <a:pt x="892704" y="211836"/>
                  </a:cubicBezTo>
                  <a:cubicBezTo>
                    <a:pt x="1054100" y="154940"/>
                    <a:pt x="1054100" y="154940"/>
                    <a:pt x="1054100" y="154940"/>
                  </a:cubicBezTo>
                  <a:cubicBezTo>
                    <a:pt x="1054100" y="114300"/>
                    <a:pt x="1054100" y="114300"/>
                    <a:pt x="1054100" y="114300"/>
                  </a:cubicBezTo>
                  <a:close/>
                  <a:moveTo>
                    <a:pt x="1216819" y="90488"/>
                  </a:moveTo>
                  <a:cubicBezTo>
                    <a:pt x="1198845" y="90488"/>
                    <a:pt x="1184275" y="102926"/>
                    <a:pt x="1184275" y="118269"/>
                  </a:cubicBezTo>
                  <a:cubicBezTo>
                    <a:pt x="1184275" y="133612"/>
                    <a:pt x="1198845" y="146050"/>
                    <a:pt x="1216819" y="146050"/>
                  </a:cubicBezTo>
                  <a:cubicBezTo>
                    <a:pt x="1234793" y="146050"/>
                    <a:pt x="1249363" y="133612"/>
                    <a:pt x="1249363" y="118269"/>
                  </a:cubicBezTo>
                  <a:cubicBezTo>
                    <a:pt x="1249363" y="102926"/>
                    <a:pt x="1234793" y="90488"/>
                    <a:pt x="1216819" y="90488"/>
                  </a:cubicBezTo>
                  <a:close/>
                  <a:moveTo>
                    <a:pt x="1135063" y="0"/>
                  </a:moveTo>
                  <a:lnTo>
                    <a:pt x="2279650" y="382588"/>
                  </a:lnTo>
                  <a:lnTo>
                    <a:pt x="2279650" y="1027146"/>
                  </a:lnTo>
                  <a:lnTo>
                    <a:pt x="2308667" y="1062749"/>
                  </a:lnTo>
                  <a:cubicBezTo>
                    <a:pt x="2367737" y="1151339"/>
                    <a:pt x="2401981" y="1258085"/>
                    <a:pt x="2401981" y="1373981"/>
                  </a:cubicBezTo>
                  <a:cubicBezTo>
                    <a:pt x="2393864" y="1422780"/>
                    <a:pt x="2385747" y="1471578"/>
                    <a:pt x="2377630" y="1520376"/>
                  </a:cubicBezTo>
                  <a:cubicBezTo>
                    <a:pt x="2377630" y="1520376"/>
                    <a:pt x="2377630" y="1520376"/>
                    <a:pt x="2401981" y="1520376"/>
                  </a:cubicBezTo>
                  <a:cubicBezTo>
                    <a:pt x="2515620" y="1520376"/>
                    <a:pt x="2613025" y="1609840"/>
                    <a:pt x="2613025" y="1723703"/>
                  </a:cubicBezTo>
                  <a:cubicBezTo>
                    <a:pt x="2613025" y="1837565"/>
                    <a:pt x="2531854" y="1927029"/>
                    <a:pt x="2418215" y="1935162"/>
                  </a:cubicBezTo>
                  <a:cubicBezTo>
                    <a:pt x="2418215" y="1935162"/>
                    <a:pt x="2418215" y="1935162"/>
                    <a:pt x="1200653" y="1935162"/>
                  </a:cubicBezTo>
                  <a:cubicBezTo>
                    <a:pt x="1015990" y="1935162"/>
                    <a:pt x="862399" y="1804398"/>
                    <a:pt x="826887" y="1635494"/>
                  </a:cubicBezTo>
                  <a:lnTo>
                    <a:pt x="825642" y="1623510"/>
                  </a:lnTo>
                  <a:lnTo>
                    <a:pt x="0" y="1317625"/>
                  </a:lnTo>
                  <a:lnTo>
                    <a:pt x="0" y="382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91" name="Freeform 18">
              <a:extLst>
                <a:ext uri="{FF2B5EF4-FFF2-40B4-BE49-F238E27FC236}">
                  <a16:creationId xmlns:a16="http://schemas.microsoft.com/office/drawing/2014/main" id="{29E4C87D-6B45-364E-B9F8-FAC4B1410498}"/>
                </a:ext>
              </a:extLst>
            </p:cNvPr>
            <p:cNvSpPr>
              <a:spLocks noEditPoints="1"/>
            </p:cNvSpPr>
            <p:nvPr/>
          </p:nvSpPr>
          <p:spPr bwMode="auto">
            <a:xfrm>
              <a:off x="3805238" y="2401888"/>
              <a:ext cx="1841500" cy="1179512"/>
            </a:xfrm>
            <a:custGeom>
              <a:avLst/>
              <a:gdLst>
                <a:gd name="T0" fmla="*/ 50 w 227"/>
                <a:gd name="T1" fmla="*/ 145 h 145"/>
                <a:gd name="T2" fmla="*/ 0 w 227"/>
                <a:gd name="T3" fmla="*/ 95 h 145"/>
                <a:gd name="T4" fmla="*/ 50 w 227"/>
                <a:gd name="T5" fmla="*/ 44 h 145"/>
                <a:gd name="T6" fmla="*/ 63 w 227"/>
                <a:gd name="T7" fmla="*/ 46 h 145"/>
                <a:gd name="T8" fmla="*/ 129 w 227"/>
                <a:gd name="T9" fmla="*/ 0 h 145"/>
                <a:gd name="T10" fmla="*/ 201 w 227"/>
                <a:gd name="T11" fmla="*/ 72 h 145"/>
                <a:gd name="T12" fmla="*/ 199 w 227"/>
                <a:gd name="T13" fmla="*/ 87 h 145"/>
                <a:gd name="T14" fmla="*/ 227 w 227"/>
                <a:gd name="T15" fmla="*/ 115 h 145"/>
                <a:gd name="T16" fmla="*/ 201 w 227"/>
                <a:gd name="T17" fmla="*/ 145 h 145"/>
                <a:gd name="T18" fmla="*/ 50 w 227"/>
                <a:gd name="T19" fmla="*/ 145 h 145"/>
                <a:gd name="T20" fmla="*/ 50 w 227"/>
                <a:gd name="T21" fmla="*/ 51 h 145"/>
                <a:gd name="T22" fmla="*/ 6 w 227"/>
                <a:gd name="T23" fmla="*/ 95 h 145"/>
                <a:gd name="T24" fmla="*/ 50 w 227"/>
                <a:gd name="T25" fmla="*/ 138 h 145"/>
                <a:gd name="T26" fmla="*/ 200 w 227"/>
                <a:gd name="T27" fmla="*/ 138 h 145"/>
                <a:gd name="T28" fmla="*/ 221 w 227"/>
                <a:gd name="T29" fmla="*/ 115 h 145"/>
                <a:gd name="T30" fmla="*/ 198 w 227"/>
                <a:gd name="T31" fmla="*/ 93 h 145"/>
                <a:gd name="T32" fmla="*/ 191 w 227"/>
                <a:gd name="T33" fmla="*/ 93 h 145"/>
                <a:gd name="T34" fmla="*/ 192 w 227"/>
                <a:gd name="T35" fmla="*/ 89 h 145"/>
                <a:gd name="T36" fmla="*/ 194 w 227"/>
                <a:gd name="T37" fmla="*/ 72 h 145"/>
                <a:gd name="T38" fmla="*/ 129 w 227"/>
                <a:gd name="T39" fmla="*/ 7 h 145"/>
                <a:gd name="T40" fmla="*/ 68 w 227"/>
                <a:gd name="T41" fmla="*/ 51 h 145"/>
                <a:gd name="T42" fmla="*/ 67 w 227"/>
                <a:gd name="T43" fmla="*/ 54 h 145"/>
                <a:gd name="T44" fmla="*/ 64 w 227"/>
                <a:gd name="T45" fmla="*/ 54 h 145"/>
                <a:gd name="T46" fmla="*/ 50 w 227"/>
                <a:gd name="T47" fmla="*/ 5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145">
                  <a:moveTo>
                    <a:pt x="50" y="145"/>
                  </a:moveTo>
                  <a:cubicBezTo>
                    <a:pt x="22" y="145"/>
                    <a:pt x="0" y="122"/>
                    <a:pt x="0" y="95"/>
                  </a:cubicBezTo>
                  <a:cubicBezTo>
                    <a:pt x="0" y="67"/>
                    <a:pt x="22" y="44"/>
                    <a:pt x="50" y="44"/>
                  </a:cubicBezTo>
                  <a:cubicBezTo>
                    <a:pt x="54" y="44"/>
                    <a:pt x="59" y="45"/>
                    <a:pt x="63" y="46"/>
                  </a:cubicBezTo>
                  <a:cubicBezTo>
                    <a:pt x="73" y="19"/>
                    <a:pt x="100" y="0"/>
                    <a:pt x="129" y="0"/>
                  </a:cubicBezTo>
                  <a:cubicBezTo>
                    <a:pt x="169" y="0"/>
                    <a:pt x="201" y="32"/>
                    <a:pt x="201" y="72"/>
                  </a:cubicBezTo>
                  <a:cubicBezTo>
                    <a:pt x="201" y="77"/>
                    <a:pt x="200" y="82"/>
                    <a:pt x="199" y="87"/>
                  </a:cubicBezTo>
                  <a:cubicBezTo>
                    <a:pt x="215" y="87"/>
                    <a:pt x="227" y="100"/>
                    <a:pt x="227" y="115"/>
                  </a:cubicBezTo>
                  <a:cubicBezTo>
                    <a:pt x="227" y="130"/>
                    <a:pt x="216" y="143"/>
                    <a:pt x="201" y="145"/>
                  </a:cubicBezTo>
                  <a:cubicBezTo>
                    <a:pt x="50" y="145"/>
                    <a:pt x="50" y="145"/>
                    <a:pt x="50" y="145"/>
                  </a:cubicBezTo>
                  <a:moveTo>
                    <a:pt x="50" y="51"/>
                  </a:moveTo>
                  <a:cubicBezTo>
                    <a:pt x="26" y="51"/>
                    <a:pt x="6" y="70"/>
                    <a:pt x="6" y="95"/>
                  </a:cubicBezTo>
                  <a:cubicBezTo>
                    <a:pt x="6" y="119"/>
                    <a:pt x="26" y="138"/>
                    <a:pt x="50" y="138"/>
                  </a:cubicBezTo>
                  <a:cubicBezTo>
                    <a:pt x="200" y="138"/>
                    <a:pt x="200" y="138"/>
                    <a:pt x="200" y="138"/>
                  </a:cubicBezTo>
                  <a:cubicBezTo>
                    <a:pt x="212" y="137"/>
                    <a:pt x="221" y="127"/>
                    <a:pt x="221" y="115"/>
                  </a:cubicBezTo>
                  <a:cubicBezTo>
                    <a:pt x="220" y="103"/>
                    <a:pt x="211" y="93"/>
                    <a:pt x="198" y="93"/>
                  </a:cubicBezTo>
                  <a:cubicBezTo>
                    <a:pt x="191" y="93"/>
                    <a:pt x="191" y="93"/>
                    <a:pt x="191" y="93"/>
                  </a:cubicBezTo>
                  <a:cubicBezTo>
                    <a:pt x="192" y="89"/>
                    <a:pt x="192" y="89"/>
                    <a:pt x="192" y="89"/>
                  </a:cubicBezTo>
                  <a:cubicBezTo>
                    <a:pt x="193" y="83"/>
                    <a:pt x="194" y="78"/>
                    <a:pt x="194" y="72"/>
                  </a:cubicBezTo>
                  <a:cubicBezTo>
                    <a:pt x="194" y="36"/>
                    <a:pt x="165" y="7"/>
                    <a:pt x="129" y="7"/>
                  </a:cubicBezTo>
                  <a:cubicBezTo>
                    <a:pt x="101" y="7"/>
                    <a:pt x="77" y="25"/>
                    <a:pt x="68" y="51"/>
                  </a:cubicBezTo>
                  <a:cubicBezTo>
                    <a:pt x="67" y="54"/>
                    <a:pt x="67" y="54"/>
                    <a:pt x="67" y="54"/>
                  </a:cubicBezTo>
                  <a:cubicBezTo>
                    <a:pt x="64" y="54"/>
                    <a:pt x="64" y="54"/>
                    <a:pt x="64" y="54"/>
                  </a:cubicBezTo>
                  <a:cubicBezTo>
                    <a:pt x="60" y="52"/>
                    <a:pt x="55" y="51"/>
                    <a:pt x="50" y="51"/>
                  </a:cubicBezTo>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51581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Offering Differentiated Benefits</a:t>
            </a:r>
          </a:p>
        </p:txBody>
      </p:sp>
      <p:sp>
        <p:nvSpPr>
          <p:cNvPr id="92" name="TextBox 91">
            <a:extLst>
              <a:ext uri="{FF2B5EF4-FFF2-40B4-BE49-F238E27FC236}">
                <a16:creationId xmlns:a16="http://schemas.microsoft.com/office/drawing/2014/main" id="{5BCCBF1C-69FA-9E41-896C-F19309AF054A}"/>
              </a:ext>
            </a:extLst>
          </p:cNvPr>
          <p:cNvSpPr txBox="1"/>
          <p:nvPr/>
        </p:nvSpPr>
        <p:spPr>
          <a:xfrm>
            <a:off x="151069" y="1407718"/>
            <a:ext cx="3931921" cy="4860240"/>
          </a:xfrm>
          <a:prstGeom prst="rect">
            <a:avLst/>
          </a:prstGeom>
          <a:solidFill>
            <a:schemeClr val="accent2">
              <a:lumMod val="50000"/>
              <a:lumOff val="5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93" name="TextBox 92">
            <a:extLst>
              <a:ext uri="{FF2B5EF4-FFF2-40B4-BE49-F238E27FC236}">
                <a16:creationId xmlns:a16="http://schemas.microsoft.com/office/drawing/2014/main" id="{BFD87175-E284-1648-B6E1-35ACDA2FC415}"/>
              </a:ext>
            </a:extLst>
          </p:cNvPr>
          <p:cNvSpPr txBox="1"/>
          <p:nvPr/>
        </p:nvSpPr>
        <p:spPr>
          <a:xfrm>
            <a:off x="4128707" y="1407720"/>
            <a:ext cx="3931921" cy="4860240"/>
          </a:xfrm>
          <a:prstGeom prst="rect">
            <a:avLst/>
          </a:prstGeom>
          <a:solidFill>
            <a:schemeClr val="accent2">
              <a:lumMod val="75000"/>
              <a:lumOff val="25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94" name="TextBox 93">
            <a:extLst>
              <a:ext uri="{FF2B5EF4-FFF2-40B4-BE49-F238E27FC236}">
                <a16:creationId xmlns:a16="http://schemas.microsoft.com/office/drawing/2014/main" id="{E6BEC536-3227-E443-B66D-4268CFC6A7D4}"/>
              </a:ext>
            </a:extLst>
          </p:cNvPr>
          <p:cNvSpPr txBox="1"/>
          <p:nvPr/>
        </p:nvSpPr>
        <p:spPr>
          <a:xfrm>
            <a:off x="8106347" y="1407720"/>
            <a:ext cx="3931921" cy="4860240"/>
          </a:xfrm>
          <a:prstGeom prst="rect">
            <a:avLst/>
          </a:prstGeom>
          <a:solidFill>
            <a:schemeClr val="accent2">
              <a:lumMod val="90000"/>
              <a:lumOff val="1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grpSp>
        <p:nvGrpSpPr>
          <p:cNvPr id="95" name="Group 94">
            <a:extLst>
              <a:ext uri="{FF2B5EF4-FFF2-40B4-BE49-F238E27FC236}">
                <a16:creationId xmlns:a16="http://schemas.microsoft.com/office/drawing/2014/main" id="{44F5D24F-46B9-D941-B6B5-0EBE89D92304}"/>
              </a:ext>
            </a:extLst>
          </p:cNvPr>
          <p:cNvGrpSpPr/>
          <p:nvPr/>
        </p:nvGrpSpPr>
        <p:grpSpPr>
          <a:xfrm>
            <a:off x="399235" y="4615628"/>
            <a:ext cx="1467070" cy="930052"/>
            <a:chOff x="522807" y="4735511"/>
            <a:chExt cx="1467069" cy="930052"/>
          </a:xfrm>
        </p:grpSpPr>
        <p:sp>
          <p:nvSpPr>
            <p:cNvPr id="96" name="Freeform 118">
              <a:extLst>
                <a:ext uri="{FF2B5EF4-FFF2-40B4-BE49-F238E27FC236}">
                  <a16:creationId xmlns:a16="http://schemas.microsoft.com/office/drawing/2014/main" id="{C5DF4ED0-613F-BB47-98EF-FECD7C2AFB8A}"/>
                </a:ext>
              </a:extLst>
            </p:cNvPr>
            <p:cNvSpPr>
              <a:spLocks noChangeAspect="1" noEditPoints="1"/>
            </p:cNvSpPr>
            <p:nvPr/>
          </p:nvSpPr>
          <p:spPr bwMode="auto">
            <a:xfrm>
              <a:off x="895581" y="4735511"/>
              <a:ext cx="721520" cy="450057"/>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97" name="TextBox 96">
              <a:extLst>
                <a:ext uri="{FF2B5EF4-FFF2-40B4-BE49-F238E27FC236}">
                  <a16:creationId xmlns:a16="http://schemas.microsoft.com/office/drawing/2014/main" id="{47AAA6F7-650D-644C-88F3-47B1C2F33F9F}"/>
                </a:ext>
              </a:extLst>
            </p:cNvPr>
            <p:cNvSpPr txBox="1"/>
            <p:nvPr/>
          </p:nvSpPr>
          <p:spPr>
            <a:xfrm>
              <a:off x="522807" y="5379331"/>
              <a:ext cx="1467069" cy="286232"/>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AAD integrated </a:t>
              </a:r>
            </a:p>
          </p:txBody>
        </p:sp>
      </p:grpSp>
      <p:grpSp>
        <p:nvGrpSpPr>
          <p:cNvPr id="98" name="Group 97">
            <a:extLst>
              <a:ext uri="{FF2B5EF4-FFF2-40B4-BE49-F238E27FC236}">
                <a16:creationId xmlns:a16="http://schemas.microsoft.com/office/drawing/2014/main" id="{FA7B8B58-7FC1-9F45-9698-E8CB70D1D341}"/>
              </a:ext>
            </a:extLst>
          </p:cNvPr>
          <p:cNvGrpSpPr/>
          <p:nvPr/>
        </p:nvGrpSpPr>
        <p:grpSpPr>
          <a:xfrm>
            <a:off x="2208550" y="4541809"/>
            <a:ext cx="1774028" cy="1003834"/>
            <a:chOff x="2332121" y="4661692"/>
            <a:chExt cx="1774027" cy="1003834"/>
          </a:xfrm>
        </p:grpSpPr>
        <p:sp>
          <p:nvSpPr>
            <p:cNvPr id="99" name="Freeform 144">
              <a:extLst>
                <a:ext uri="{FF2B5EF4-FFF2-40B4-BE49-F238E27FC236}">
                  <a16:creationId xmlns:a16="http://schemas.microsoft.com/office/drawing/2014/main" id="{ABDCEA8D-7DBF-DC4D-B00C-4B131E468DC8}"/>
                </a:ext>
              </a:extLst>
            </p:cNvPr>
            <p:cNvSpPr>
              <a:spLocks noChangeAspect="1" noEditPoints="1"/>
            </p:cNvSpPr>
            <p:nvPr/>
          </p:nvSpPr>
          <p:spPr bwMode="auto">
            <a:xfrm>
              <a:off x="2945291" y="4661692"/>
              <a:ext cx="547688" cy="597695"/>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0" name="TextBox 99">
              <a:extLst>
                <a:ext uri="{FF2B5EF4-FFF2-40B4-BE49-F238E27FC236}">
                  <a16:creationId xmlns:a16="http://schemas.microsoft.com/office/drawing/2014/main" id="{578CFFC0-DB0E-9C4E-8F1F-8435F99DD6E3}"/>
                </a:ext>
              </a:extLst>
            </p:cNvPr>
            <p:cNvSpPr txBox="1"/>
            <p:nvPr/>
          </p:nvSpPr>
          <p:spPr>
            <a:xfrm>
              <a:off x="2332121" y="5379331"/>
              <a:ext cx="1774027" cy="286195"/>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Secure + compliant </a:t>
              </a:r>
            </a:p>
          </p:txBody>
        </p:sp>
      </p:grpSp>
      <p:grpSp>
        <p:nvGrpSpPr>
          <p:cNvPr id="101" name="Group 100">
            <a:extLst>
              <a:ext uri="{FF2B5EF4-FFF2-40B4-BE49-F238E27FC236}">
                <a16:creationId xmlns:a16="http://schemas.microsoft.com/office/drawing/2014/main" id="{B0ACF58B-4C93-BE4E-8E5C-0B119EC72F96}"/>
              </a:ext>
            </a:extLst>
          </p:cNvPr>
          <p:cNvGrpSpPr/>
          <p:nvPr/>
        </p:nvGrpSpPr>
        <p:grpSpPr>
          <a:xfrm>
            <a:off x="4342260" y="4535661"/>
            <a:ext cx="1535999" cy="1203917"/>
            <a:chOff x="4465832" y="4655544"/>
            <a:chExt cx="1535998" cy="1203918"/>
          </a:xfrm>
        </p:grpSpPr>
        <p:sp>
          <p:nvSpPr>
            <p:cNvPr id="102" name="Freeform 290">
              <a:extLst>
                <a:ext uri="{FF2B5EF4-FFF2-40B4-BE49-F238E27FC236}">
                  <a16:creationId xmlns:a16="http://schemas.microsoft.com/office/drawing/2014/main" id="{701BC97C-850B-614D-86E0-1C317120C422}"/>
                </a:ext>
              </a:extLst>
            </p:cNvPr>
            <p:cNvSpPr>
              <a:spLocks noChangeAspect="1" noEditPoints="1"/>
            </p:cNvSpPr>
            <p:nvPr/>
          </p:nvSpPr>
          <p:spPr bwMode="auto">
            <a:xfrm>
              <a:off x="4919759" y="4655544"/>
              <a:ext cx="628146" cy="609990"/>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3" name="TextBox 102">
              <a:extLst>
                <a:ext uri="{FF2B5EF4-FFF2-40B4-BE49-F238E27FC236}">
                  <a16:creationId xmlns:a16="http://schemas.microsoft.com/office/drawing/2014/main" id="{9B22C63A-3B6B-0545-8ED2-798158F0D760}"/>
                </a:ext>
              </a:extLst>
            </p:cNvPr>
            <p:cNvSpPr txBox="1"/>
            <p:nvPr/>
          </p:nvSpPr>
          <p:spPr>
            <a:xfrm>
              <a:off x="4465832" y="5379331"/>
              <a:ext cx="1535998"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Reduced</a:t>
              </a:r>
              <a:br>
                <a:rPr lang="en-US" dirty="0">
                  <a:latin typeface="Segoe UI"/>
                </a:rPr>
              </a:br>
              <a:r>
                <a:rPr lang="en-US" dirty="0">
                  <a:latin typeface="Segoe UI"/>
                </a:rPr>
                <a:t>operations costs </a:t>
              </a:r>
            </a:p>
          </p:txBody>
        </p:sp>
      </p:grpSp>
      <p:grpSp>
        <p:nvGrpSpPr>
          <p:cNvPr id="104" name="Group 103">
            <a:extLst>
              <a:ext uri="{FF2B5EF4-FFF2-40B4-BE49-F238E27FC236}">
                <a16:creationId xmlns:a16="http://schemas.microsoft.com/office/drawing/2014/main" id="{2BC68AE0-82FB-5041-8896-CCD53350A066}"/>
              </a:ext>
            </a:extLst>
          </p:cNvPr>
          <p:cNvGrpSpPr/>
          <p:nvPr/>
        </p:nvGrpSpPr>
        <p:grpSpPr>
          <a:xfrm>
            <a:off x="6521508" y="4475135"/>
            <a:ext cx="1106392" cy="1264445"/>
            <a:chOff x="6645078" y="4595017"/>
            <a:chExt cx="1106392" cy="1264445"/>
          </a:xfrm>
        </p:grpSpPr>
        <p:sp>
          <p:nvSpPr>
            <p:cNvPr id="105" name="Freeform 149">
              <a:extLst>
                <a:ext uri="{FF2B5EF4-FFF2-40B4-BE49-F238E27FC236}">
                  <a16:creationId xmlns:a16="http://schemas.microsoft.com/office/drawing/2014/main" id="{02AD7EDA-679B-C84C-BEB7-50FA20D65247}"/>
                </a:ext>
              </a:extLst>
            </p:cNvPr>
            <p:cNvSpPr>
              <a:spLocks noChangeAspect="1" noEditPoints="1"/>
            </p:cNvSpPr>
            <p:nvPr/>
          </p:nvSpPr>
          <p:spPr bwMode="auto">
            <a:xfrm>
              <a:off x="6895855" y="4595017"/>
              <a:ext cx="604838" cy="73104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6" name="TextBox 105">
              <a:extLst>
                <a:ext uri="{FF2B5EF4-FFF2-40B4-BE49-F238E27FC236}">
                  <a16:creationId xmlns:a16="http://schemas.microsoft.com/office/drawing/2014/main" id="{5B51FEC6-367C-C24D-A06B-0704A665198B}"/>
                </a:ext>
              </a:extLst>
            </p:cNvPr>
            <p:cNvSpPr txBox="1"/>
            <p:nvPr/>
          </p:nvSpPr>
          <p:spPr>
            <a:xfrm>
              <a:off x="6645078" y="5379331"/>
              <a:ext cx="1106392"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Backup and</a:t>
              </a:r>
              <a:br>
                <a:rPr lang="en-US" dirty="0">
                  <a:latin typeface="Segoe UI"/>
                </a:rPr>
              </a:br>
              <a:r>
                <a:rPr lang="en-US" dirty="0">
                  <a:latin typeface="Segoe UI"/>
                </a:rPr>
                <a:t>recovery </a:t>
              </a:r>
            </a:p>
          </p:txBody>
        </p:sp>
      </p:grpSp>
      <p:grpSp>
        <p:nvGrpSpPr>
          <p:cNvPr id="107" name="Group 106">
            <a:extLst>
              <a:ext uri="{FF2B5EF4-FFF2-40B4-BE49-F238E27FC236}">
                <a16:creationId xmlns:a16="http://schemas.microsoft.com/office/drawing/2014/main" id="{1C620F53-EE04-B54C-A9FA-8EE2046FEF48}"/>
              </a:ext>
            </a:extLst>
          </p:cNvPr>
          <p:cNvGrpSpPr/>
          <p:nvPr/>
        </p:nvGrpSpPr>
        <p:grpSpPr>
          <a:xfrm>
            <a:off x="8607502" y="4570385"/>
            <a:ext cx="1059906" cy="1169195"/>
            <a:chOff x="8682945" y="4690267"/>
            <a:chExt cx="1059906" cy="1169195"/>
          </a:xfrm>
        </p:grpSpPr>
        <p:sp>
          <p:nvSpPr>
            <p:cNvPr id="108" name="Freeform 150">
              <a:extLst>
                <a:ext uri="{FF2B5EF4-FFF2-40B4-BE49-F238E27FC236}">
                  <a16:creationId xmlns:a16="http://schemas.microsoft.com/office/drawing/2014/main" id="{81D97314-8A75-8F4E-984B-D49E73F6C2FA}"/>
                </a:ext>
              </a:extLst>
            </p:cNvPr>
            <p:cNvSpPr>
              <a:spLocks noChangeAspect="1" noEditPoints="1"/>
            </p:cNvSpPr>
            <p:nvPr/>
          </p:nvSpPr>
          <p:spPr bwMode="auto">
            <a:xfrm>
              <a:off x="8897382" y="4690267"/>
              <a:ext cx="631032" cy="540545"/>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9" name="TextBox 108">
              <a:extLst>
                <a:ext uri="{FF2B5EF4-FFF2-40B4-BE49-F238E27FC236}">
                  <a16:creationId xmlns:a16="http://schemas.microsoft.com/office/drawing/2014/main" id="{0C2F4DA2-0844-8D4F-B709-26DB06DE3478}"/>
                </a:ext>
              </a:extLst>
            </p:cNvPr>
            <p:cNvSpPr txBox="1"/>
            <p:nvPr/>
          </p:nvSpPr>
          <p:spPr>
            <a:xfrm>
              <a:off x="8682945" y="5379331"/>
              <a:ext cx="1059906"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Testing in</a:t>
              </a:r>
              <a:br>
                <a:rPr lang="en-US" dirty="0">
                  <a:latin typeface="Segoe UI"/>
                </a:rPr>
              </a:br>
              <a:r>
                <a:rPr lang="en-US" dirty="0">
                  <a:latin typeface="Segoe UI"/>
                </a:rPr>
                <a:t>production</a:t>
              </a:r>
            </a:p>
          </p:txBody>
        </p:sp>
      </p:grpSp>
      <p:grpSp>
        <p:nvGrpSpPr>
          <p:cNvPr id="110" name="Group 109">
            <a:extLst>
              <a:ext uri="{FF2B5EF4-FFF2-40B4-BE49-F238E27FC236}">
                <a16:creationId xmlns:a16="http://schemas.microsoft.com/office/drawing/2014/main" id="{4D1DCD8E-1C7D-0348-9AED-A88EC7B2E82E}"/>
              </a:ext>
            </a:extLst>
          </p:cNvPr>
          <p:cNvGrpSpPr/>
          <p:nvPr/>
        </p:nvGrpSpPr>
        <p:grpSpPr>
          <a:xfrm>
            <a:off x="10473396" y="4529902"/>
            <a:ext cx="1164100" cy="1209676"/>
            <a:chOff x="10596967" y="4649786"/>
            <a:chExt cx="1164100" cy="1209676"/>
          </a:xfrm>
        </p:grpSpPr>
        <p:sp>
          <p:nvSpPr>
            <p:cNvPr id="111" name="Freeform 21">
              <a:extLst>
                <a:ext uri="{FF2B5EF4-FFF2-40B4-BE49-F238E27FC236}">
                  <a16:creationId xmlns:a16="http://schemas.microsoft.com/office/drawing/2014/main" id="{6F12BD3A-E987-244A-B441-26B2D61C1613}"/>
                </a:ext>
              </a:extLst>
            </p:cNvPr>
            <p:cNvSpPr>
              <a:spLocks noChangeAspect="1" noEditPoints="1"/>
            </p:cNvSpPr>
            <p:nvPr/>
          </p:nvSpPr>
          <p:spPr bwMode="auto">
            <a:xfrm>
              <a:off x="10807542" y="4649786"/>
              <a:ext cx="742950" cy="621507"/>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2" name="TextBox 111">
              <a:extLst>
                <a:ext uri="{FF2B5EF4-FFF2-40B4-BE49-F238E27FC236}">
                  <a16:creationId xmlns:a16="http://schemas.microsoft.com/office/drawing/2014/main" id="{AB3E2B40-E8EC-0C4E-BF8C-AC98C6D92D9C}"/>
                </a:ext>
              </a:extLst>
            </p:cNvPr>
            <p:cNvSpPr txBox="1"/>
            <p:nvPr/>
          </p:nvSpPr>
          <p:spPr>
            <a:xfrm>
              <a:off x="10596967" y="5379331"/>
              <a:ext cx="1164100"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App gallery</a:t>
              </a:r>
              <a:br>
                <a:rPr lang="en-US" dirty="0">
                  <a:latin typeface="Segoe UI"/>
                </a:rPr>
              </a:br>
              <a:r>
                <a:rPr lang="en-US" dirty="0">
                  <a:latin typeface="Segoe UI"/>
                </a:rPr>
                <a:t>marketplace</a:t>
              </a:r>
            </a:p>
          </p:txBody>
        </p:sp>
      </p:grpSp>
      <p:grpSp>
        <p:nvGrpSpPr>
          <p:cNvPr id="113" name="Group 112">
            <a:extLst>
              <a:ext uri="{FF2B5EF4-FFF2-40B4-BE49-F238E27FC236}">
                <a16:creationId xmlns:a16="http://schemas.microsoft.com/office/drawing/2014/main" id="{FAE15CAD-67DE-E643-9356-E79C44796EE9}"/>
              </a:ext>
            </a:extLst>
          </p:cNvPr>
          <p:cNvGrpSpPr/>
          <p:nvPr/>
        </p:nvGrpSpPr>
        <p:grpSpPr>
          <a:xfrm>
            <a:off x="391222" y="2550029"/>
            <a:ext cx="1483098" cy="1307481"/>
            <a:chOff x="514792" y="2669912"/>
            <a:chExt cx="1483098" cy="1307481"/>
          </a:xfrm>
        </p:grpSpPr>
        <p:sp>
          <p:nvSpPr>
            <p:cNvPr id="114" name="Freeform 90">
              <a:extLst>
                <a:ext uri="{FF2B5EF4-FFF2-40B4-BE49-F238E27FC236}">
                  <a16:creationId xmlns:a16="http://schemas.microsoft.com/office/drawing/2014/main" id="{D07F5E0B-4A7C-0144-9E70-F7E6F1F56863}"/>
                </a:ext>
              </a:extLst>
            </p:cNvPr>
            <p:cNvSpPr>
              <a:spLocks noChangeAspect="1" noEditPoints="1"/>
            </p:cNvSpPr>
            <p:nvPr/>
          </p:nvSpPr>
          <p:spPr bwMode="auto">
            <a:xfrm>
              <a:off x="895581" y="2669912"/>
              <a:ext cx="721520" cy="72152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5" name="TextBox 114">
              <a:extLst>
                <a:ext uri="{FF2B5EF4-FFF2-40B4-BE49-F238E27FC236}">
                  <a16:creationId xmlns:a16="http://schemas.microsoft.com/office/drawing/2014/main" id="{AA0D3A5C-D861-8C45-A064-552B82219619}"/>
                </a:ext>
              </a:extLst>
            </p:cNvPr>
            <p:cNvSpPr txBox="1"/>
            <p:nvPr/>
          </p:nvSpPr>
          <p:spPr>
            <a:xfrm>
              <a:off x="514792" y="3497262"/>
              <a:ext cx="148309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Global data</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center footprint </a:t>
              </a:r>
            </a:p>
          </p:txBody>
        </p:sp>
      </p:grpSp>
      <p:grpSp>
        <p:nvGrpSpPr>
          <p:cNvPr id="116" name="Group 115">
            <a:extLst>
              <a:ext uri="{FF2B5EF4-FFF2-40B4-BE49-F238E27FC236}">
                <a16:creationId xmlns:a16="http://schemas.microsoft.com/office/drawing/2014/main" id="{D18BDB42-901B-6A4A-88BB-AEC8A47FDD11}"/>
              </a:ext>
            </a:extLst>
          </p:cNvPr>
          <p:cNvGrpSpPr/>
          <p:nvPr/>
        </p:nvGrpSpPr>
        <p:grpSpPr>
          <a:xfrm>
            <a:off x="2368442" y="2636469"/>
            <a:ext cx="1454245" cy="1027142"/>
            <a:chOff x="2492013" y="2756352"/>
            <a:chExt cx="1454245" cy="1027142"/>
          </a:xfrm>
        </p:grpSpPr>
        <p:sp>
          <p:nvSpPr>
            <p:cNvPr id="117" name="Freeform 9">
              <a:extLst>
                <a:ext uri="{FF2B5EF4-FFF2-40B4-BE49-F238E27FC236}">
                  <a16:creationId xmlns:a16="http://schemas.microsoft.com/office/drawing/2014/main" id="{8DC1951C-17C8-D34B-BDDF-B5E9B8ED7C83}"/>
                </a:ext>
              </a:extLst>
            </p:cNvPr>
            <p:cNvSpPr>
              <a:spLocks noChangeAspect="1" noEditPoints="1"/>
            </p:cNvSpPr>
            <p:nvPr/>
          </p:nvSpPr>
          <p:spPr bwMode="auto">
            <a:xfrm>
              <a:off x="2826574" y="2756352"/>
              <a:ext cx="785123" cy="548640"/>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8" name="TextBox 117">
              <a:extLst>
                <a:ext uri="{FF2B5EF4-FFF2-40B4-BE49-F238E27FC236}">
                  <a16:creationId xmlns:a16="http://schemas.microsoft.com/office/drawing/2014/main" id="{B1ADF486-0026-264C-B90E-93DBC1655278}"/>
                </a:ext>
              </a:extLst>
            </p:cNvPr>
            <p:cNvSpPr txBox="1"/>
            <p:nvPr/>
          </p:nvSpPr>
          <p:spPr>
            <a:xfrm>
              <a:off x="2492013" y="3497262"/>
              <a:ext cx="1454245" cy="286232"/>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Hybrid support </a:t>
              </a:r>
            </a:p>
          </p:txBody>
        </p:sp>
      </p:grpSp>
      <p:grpSp>
        <p:nvGrpSpPr>
          <p:cNvPr id="119" name="Group 118">
            <a:extLst>
              <a:ext uri="{FF2B5EF4-FFF2-40B4-BE49-F238E27FC236}">
                <a16:creationId xmlns:a16="http://schemas.microsoft.com/office/drawing/2014/main" id="{0C941A33-582C-E246-887A-ABFCD5348F82}"/>
              </a:ext>
            </a:extLst>
          </p:cNvPr>
          <p:cNvGrpSpPr/>
          <p:nvPr/>
        </p:nvGrpSpPr>
        <p:grpSpPr>
          <a:xfrm>
            <a:off x="4218832" y="2640518"/>
            <a:ext cx="1782860" cy="1216993"/>
            <a:chOff x="4342402" y="2760400"/>
            <a:chExt cx="1782860" cy="1216993"/>
          </a:xfrm>
        </p:grpSpPr>
        <p:sp>
          <p:nvSpPr>
            <p:cNvPr id="120" name="Freeform 82">
              <a:extLst>
                <a:ext uri="{FF2B5EF4-FFF2-40B4-BE49-F238E27FC236}">
                  <a16:creationId xmlns:a16="http://schemas.microsoft.com/office/drawing/2014/main" id="{FDF02429-B5A2-7545-8411-ACFD8E675F78}"/>
                </a:ext>
              </a:extLst>
            </p:cNvPr>
            <p:cNvSpPr>
              <a:spLocks noChangeAspect="1" noEditPoints="1"/>
            </p:cNvSpPr>
            <p:nvPr/>
          </p:nvSpPr>
          <p:spPr bwMode="auto">
            <a:xfrm>
              <a:off x="4918316" y="2760400"/>
              <a:ext cx="631032" cy="540545"/>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1" name="TextBox 120">
              <a:extLst>
                <a:ext uri="{FF2B5EF4-FFF2-40B4-BE49-F238E27FC236}">
                  <a16:creationId xmlns:a16="http://schemas.microsoft.com/office/drawing/2014/main" id="{32C31A43-4A6E-CE4E-8D2E-FFE2F9B8960D}"/>
                </a:ext>
              </a:extLst>
            </p:cNvPr>
            <p:cNvSpPr txBox="1"/>
            <p:nvPr/>
          </p:nvSpPr>
          <p:spPr>
            <a:xfrm>
              <a:off x="4342402" y="3497262"/>
              <a:ext cx="1782860"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Built-in auto scale</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and load balancing </a:t>
              </a:r>
            </a:p>
          </p:txBody>
        </p:sp>
      </p:grpSp>
      <p:grpSp>
        <p:nvGrpSpPr>
          <p:cNvPr id="122" name="Group 121">
            <a:extLst>
              <a:ext uri="{FF2B5EF4-FFF2-40B4-BE49-F238E27FC236}">
                <a16:creationId xmlns:a16="http://schemas.microsoft.com/office/drawing/2014/main" id="{D0B5D627-75D0-0244-A24E-8D33F8BCAA6E}"/>
              </a:ext>
            </a:extLst>
          </p:cNvPr>
          <p:cNvGrpSpPr/>
          <p:nvPr/>
        </p:nvGrpSpPr>
        <p:grpSpPr>
          <a:xfrm>
            <a:off x="8195846" y="2558363"/>
            <a:ext cx="1997238" cy="1297331"/>
            <a:chOff x="8271290" y="2678247"/>
            <a:chExt cx="1997237" cy="1297331"/>
          </a:xfrm>
        </p:grpSpPr>
        <p:sp>
          <p:nvSpPr>
            <p:cNvPr id="123" name="Freeform 13">
              <a:extLst>
                <a:ext uri="{FF2B5EF4-FFF2-40B4-BE49-F238E27FC236}">
                  <a16:creationId xmlns:a16="http://schemas.microsoft.com/office/drawing/2014/main" id="{1B7958BE-D2AA-C84F-8EA2-1C50BB581A59}"/>
                </a:ext>
              </a:extLst>
            </p:cNvPr>
            <p:cNvSpPr>
              <a:spLocks noChangeAspect="1" noEditPoints="1"/>
            </p:cNvSpPr>
            <p:nvPr/>
          </p:nvSpPr>
          <p:spPr bwMode="auto">
            <a:xfrm>
              <a:off x="8897382" y="2678247"/>
              <a:ext cx="631032" cy="704850"/>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4" name="TextBox 123">
              <a:extLst>
                <a:ext uri="{FF2B5EF4-FFF2-40B4-BE49-F238E27FC236}">
                  <a16:creationId xmlns:a16="http://schemas.microsoft.com/office/drawing/2014/main" id="{98503E7E-C7D4-674D-887F-9278D6DCB859}"/>
                </a:ext>
              </a:extLst>
            </p:cNvPr>
            <p:cNvSpPr txBox="1"/>
            <p:nvPr/>
          </p:nvSpPr>
          <p:spPr>
            <a:xfrm>
              <a:off x="8271290" y="3497262"/>
              <a:ext cx="1997237" cy="478316"/>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.NET, Java, PHP, Node, </a:t>
              </a:r>
            </a:p>
            <a:p>
              <a:pPr algn="ctr" defTabSz="895665">
                <a:lnSpc>
                  <a:spcPct val="90000"/>
                </a:lnSpc>
                <a:defRPr/>
              </a:pPr>
              <a:r>
                <a:rPr lang="en-US" sz="1400" kern="0" dirty="0">
                  <a:gradFill>
                    <a:gsLst>
                      <a:gs pos="0">
                        <a:srgbClr val="FFFFFF"/>
                      </a:gs>
                      <a:gs pos="100000">
                        <a:srgbClr val="FFFFFF"/>
                      </a:gs>
                    </a:gsLst>
                    <a:lin ang="5400000" scaled="1"/>
                  </a:gradFill>
                  <a:latin typeface="Segoe UI"/>
                </a:rPr>
                <a:t>Ruby, and Python </a:t>
              </a:r>
            </a:p>
          </p:txBody>
        </p:sp>
      </p:grpSp>
      <p:grpSp>
        <p:nvGrpSpPr>
          <p:cNvPr id="125" name="Group 124">
            <a:extLst>
              <a:ext uri="{FF2B5EF4-FFF2-40B4-BE49-F238E27FC236}">
                <a16:creationId xmlns:a16="http://schemas.microsoft.com/office/drawing/2014/main" id="{956D59F9-B5AA-BA4F-A60B-3FE7C6B834CB}"/>
              </a:ext>
            </a:extLst>
          </p:cNvPr>
          <p:cNvGrpSpPr/>
          <p:nvPr/>
        </p:nvGrpSpPr>
        <p:grpSpPr>
          <a:xfrm>
            <a:off x="10476602" y="2571460"/>
            <a:ext cx="1157688" cy="1286049"/>
            <a:chOff x="13747254" y="2818600"/>
            <a:chExt cx="1157688" cy="1286049"/>
          </a:xfrm>
        </p:grpSpPr>
        <p:grpSp>
          <p:nvGrpSpPr>
            <p:cNvPr id="126" name="Group 125">
              <a:extLst>
                <a:ext uri="{FF2B5EF4-FFF2-40B4-BE49-F238E27FC236}">
                  <a16:creationId xmlns:a16="http://schemas.microsoft.com/office/drawing/2014/main" id="{AC578E9D-4F9B-674E-971E-FE89B98C6521}"/>
                </a:ext>
              </a:extLst>
            </p:cNvPr>
            <p:cNvGrpSpPr>
              <a:grpSpLocks noChangeAspect="1"/>
            </p:cNvGrpSpPr>
            <p:nvPr/>
          </p:nvGrpSpPr>
          <p:grpSpPr>
            <a:xfrm>
              <a:off x="14045358" y="2818600"/>
              <a:ext cx="561480" cy="676656"/>
              <a:chOff x="5480050" y="2681288"/>
              <a:chExt cx="1238250" cy="1492251"/>
            </a:xfrm>
            <a:solidFill>
              <a:srgbClr val="FFFFFF"/>
            </a:solidFill>
          </p:grpSpPr>
          <p:sp>
            <p:nvSpPr>
              <p:cNvPr id="128" name="Freeform 35">
                <a:extLst>
                  <a:ext uri="{FF2B5EF4-FFF2-40B4-BE49-F238E27FC236}">
                    <a16:creationId xmlns:a16="http://schemas.microsoft.com/office/drawing/2014/main" id="{5039F62D-51BD-DD4C-B386-139384D2AC9F}"/>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CCCEAA83-F413-AE49-B9C0-1DFBD8B439F6}"/>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8C3C09EF-CF38-6948-BD9D-794A2103AB38}"/>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130">
                <a:extLst>
                  <a:ext uri="{FF2B5EF4-FFF2-40B4-BE49-F238E27FC236}">
                    <a16:creationId xmlns:a16="http://schemas.microsoft.com/office/drawing/2014/main" id="{EACB7D02-2754-C842-A73D-1859392EAF56}"/>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08965102-8E2D-AC43-AD2F-0525AFD87467}"/>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EFD5E14D-E2D6-0E45-8967-4361ADFDD34A}"/>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33">
                <a:extLst>
                  <a:ext uri="{FF2B5EF4-FFF2-40B4-BE49-F238E27FC236}">
                    <a16:creationId xmlns:a16="http://schemas.microsoft.com/office/drawing/2014/main" id="{5C7F5C84-3E65-4845-9F2A-A37862D368AF}"/>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134">
                <a:extLst>
                  <a:ext uri="{FF2B5EF4-FFF2-40B4-BE49-F238E27FC236}">
                    <a16:creationId xmlns:a16="http://schemas.microsoft.com/office/drawing/2014/main" id="{08312526-0BB8-5049-82B0-DA609E8714AC}"/>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135">
                <a:extLst>
                  <a:ext uri="{FF2B5EF4-FFF2-40B4-BE49-F238E27FC236}">
                    <a16:creationId xmlns:a16="http://schemas.microsoft.com/office/drawing/2014/main" id="{C40ACBF3-A486-7B44-B46D-198901A82172}"/>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136">
                <a:extLst>
                  <a:ext uri="{FF2B5EF4-FFF2-40B4-BE49-F238E27FC236}">
                    <a16:creationId xmlns:a16="http://schemas.microsoft.com/office/drawing/2014/main" id="{755D43E9-FF61-2F4B-8D4F-69DC17089896}"/>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137">
                <a:extLst>
                  <a:ext uri="{FF2B5EF4-FFF2-40B4-BE49-F238E27FC236}">
                    <a16:creationId xmlns:a16="http://schemas.microsoft.com/office/drawing/2014/main" id="{45E7AB9D-4242-0D46-8355-2E473AA0A9A7}"/>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138">
                <a:extLst>
                  <a:ext uri="{FF2B5EF4-FFF2-40B4-BE49-F238E27FC236}">
                    <a16:creationId xmlns:a16="http://schemas.microsoft.com/office/drawing/2014/main" id="{3999B829-5A67-D248-9D6F-9D318DAEB6A1}"/>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139">
                <a:extLst>
                  <a:ext uri="{FF2B5EF4-FFF2-40B4-BE49-F238E27FC236}">
                    <a16:creationId xmlns:a16="http://schemas.microsoft.com/office/drawing/2014/main" id="{B3C13592-A620-7E41-8961-0214242A5153}"/>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40">
                <a:extLst>
                  <a:ext uri="{FF2B5EF4-FFF2-40B4-BE49-F238E27FC236}">
                    <a16:creationId xmlns:a16="http://schemas.microsoft.com/office/drawing/2014/main" id="{2D1A8E00-B2E7-FC45-8123-A916F178A9DB}"/>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31">
                <a:extLst>
                  <a:ext uri="{FF2B5EF4-FFF2-40B4-BE49-F238E27FC236}">
                    <a16:creationId xmlns:a16="http://schemas.microsoft.com/office/drawing/2014/main" id="{BAE4E344-D3F6-DF46-9CD2-124B1009140B}"/>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32">
                <a:extLst>
                  <a:ext uri="{FF2B5EF4-FFF2-40B4-BE49-F238E27FC236}">
                    <a16:creationId xmlns:a16="http://schemas.microsoft.com/office/drawing/2014/main" id="{A8ABF192-87D8-914F-981C-142282197079}"/>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33">
                <a:extLst>
                  <a:ext uri="{FF2B5EF4-FFF2-40B4-BE49-F238E27FC236}">
                    <a16:creationId xmlns:a16="http://schemas.microsoft.com/office/drawing/2014/main" id="{DB201EC0-0B5C-BA41-82F8-11B364AD9D08}"/>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34">
                <a:extLst>
                  <a:ext uri="{FF2B5EF4-FFF2-40B4-BE49-F238E27FC236}">
                    <a16:creationId xmlns:a16="http://schemas.microsoft.com/office/drawing/2014/main" id="{FC2E93CD-AC14-AB4E-8674-EEB2311088C0}"/>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35">
                <a:extLst>
                  <a:ext uri="{FF2B5EF4-FFF2-40B4-BE49-F238E27FC236}">
                    <a16:creationId xmlns:a16="http://schemas.microsoft.com/office/drawing/2014/main" id="{25058180-8624-0F47-8DB6-F15BCD0D2564}"/>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36">
                <a:extLst>
                  <a:ext uri="{FF2B5EF4-FFF2-40B4-BE49-F238E27FC236}">
                    <a16:creationId xmlns:a16="http://schemas.microsoft.com/office/drawing/2014/main" id="{1BECE436-1F77-DA41-8248-3518033C1B90}"/>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7" name="TextBox 126">
              <a:extLst>
                <a:ext uri="{FF2B5EF4-FFF2-40B4-BE49-F238E27FC236}">
                  <a16:creationId xmlns:a16="http://schemas.microsoft.com/office/drawing/2014/main" id="{99DF1063-DDD0-214A-B393-8B9102E5B394}"/>
                </a:ext>
              </a:extLst>
            </p:cNvPr>
            <p:cNvSpPr txBox="1"/>
            <p:nvPr/>
          </p:nvSpPr>
          <p:spPr>
            <a:xfrm>
              <a:off x="13747254" y="3624518"/>
              <a:ext cx="115768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Staging and</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deployment</a:t>
              </a:r>
            </a:p>
          </p:txBody>
        </p:sp>
      </p:grpSp>
      <p:grpSp>
        <p:nvGrpSpPr>
          <p:cNvPr id="148" name="Group 147">
            <a:extLst>
              <a:ext uri="{FF2B5EF4-FFF2-40B4-BE49-F238E27FC236}">
                <a16:creationId xmlns:a16="http://schemas.microsoft.com/office/drawing/2014/main" id="{F95D9E7D-88E2-9643-993F-F8A65BE2019A}"/>
              </a:ext>
            </a:extLst>
          </p:cNvPr>
          <p:cNvGrpSpPr/>
          <p:nvPr/>
        </p:nvGrpSpPr>
        <p:grpSpPr>
          <a:xfrm>
            <a:off x="6205128" y="2598148"/>
            <a:ext cx="1739154" cy="1270246"/>
            <a:chOff x="6328698" y="2832588"/>
            <a:chExt cx="1739154" cy="1270246"/>
          </a:xfrm>
        </p:grpSpPr>
        <p:sp>
          <p:nvSpPr>
            <p:cNvPr id="149" name="TextBox 148">
              <a:extLst>
                <a:ext uri="{FF2B5EF4-FFF2-40B4-BE49-F238E27FC236}">
                  <a16:creationId xmlns:a16="http://schemas.microsoft.com/office/drawing/2014/main" id="{395033F8-CB07-824F-BEBE-C7605DE0CD1A}"/>
                </a:ext>
              </a:extLst>
            </p:cNvPr>
            <p:cNvSpPr txBox="1"/>
            <p:nvPr/>
          </p:nvSpPr>
          <p:spPr>
            <a:xfrm>
              <a:off x="6328698" y="3624518"/>
              <a:ext cx="1739154" cy="478316"/>
            </a:xfrm>
            <a:prstGeom prst="rect">
              <a:avLst/>
            </a:prstGeom>
            <a:noFill/>
          </p:spPr>
          <p:txBody>
            <a:bodyPr wrap="none" lIns="89642" tIns="44821" rIns="89642" bIns="44821" rtlCol="0">
              <a:spAutoFit/>
            </a:bodyPr>
            <a:lstStyle/>
            <a:p>
              <a:pPr algn="ctr" defTabSz="895665">
                <a:lnSpc>
                  <a:spcPct val="90000"/>
                </a:lnSpc>
                <a:defRPr/>
              </a:pPr>
              <a:r>
                <a:rPr lang="en-US" sz="1372" kern="0" dirty="0">
                  <a:gradFill>
                    <a:gsLst>
                      <a:gs pos="0">
                        <a:srgbClr val="FFFFFF"/>
                      </a:gs>
                      <a:gs pos="100000">
                        <a:srgbClr val="FFFFFF"/>
                      </a:gs>
                    </a:gsLst>
                    <a:lin ang="5400000" scaled="1"/>
                  </a:gradFill>
                  <a:latin typeface="Segoe UI"/>
                </a:rPr>
                <a:t>High availability</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with auto-patching </a:t>
              </a:r>
            </a:p>
          </p:txBody>
        </p:sp>
        <p:grpSp>
          <p:nvGrpSpPr>
            <p:cNvPr id="150" name="Group 538">
              <a:extLst>
                <a:ext uri="{FF2B5EF4-FFF2-40B4-BE49-F238E27FC236}">
                  <a16:creationId xmlns:a16="http://schemas.microsoft.com/office/drawing/2014/main" id="{00056FCF-68F2-4843-B7CD-40BDD7023057}"/>
                </a:ext>
              </a:extLst>
            </p:cNvPr>
            <p:cNvGrpSpPr>
              <a:grpSpLocks noChangeAspect="1"/>
            </p:cNvGrpSpPr>
            <p:nvPr/>
          </p:nvGrpSpPr>
          <p:grpSpPr bwMode="auto">
            <a:xfrm>
              <a:off x="6905017" y="2832588"/>
              <a:ext cx="586516" cy="642047"/>
              <a:chOff x="6703" y="2838"/>
              <a:chExt cx="169" cy="185"/>
            </a:xfrm>
          </p:grpSpPr>
          <p:sp>
            <p:nvSpPr>
              <p:cNvPr id="151" name="Line 539">
                <a:extLst>
                  <a:ext uri="{FF2B5EF4-FFF2-40B4-BE49-F238E27FC236}">
                    <a16:creationId xmlns:a16="http://schemas.microsoft.com/office/drawing/2014/main" id="{F82B883B-6CA0-0E4E-9177-B062357E392E}"/>
                  </a:ext>
                </a:extLst>
              </p:cNvPr>
              <p:cNvSpPr>
                <a:spLocks noChangeShapeType="1"/>
              </p:cNvSpPr>
              <p:nvPr/>
            </p:nvSpPr>
            <p:spPr bwMode="auto">
              <a:xfrm>
                <a:off x="6803"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540">
                <a:extLst>
                  <a:ext uri="{FF2B5EF4-FFF2-40B4-BE49-F238E27FC236}">
                    <a16:creationId xmlns:a16="http://schemas.microsoft.com/office/drawing/2014/main" id="{E2FB6988-A2F6-D84B-815E-5C0C6A56E926}"/>
                  </a:ext>
                </a:extLst>
              </p:cNvPr>
              <p:cNvSpPr>
                <a:spLocks noChangeShapeType="1"/>
              </p:cNvSpPr>
              <p:nvPr/>
            </p:nvSpPr>
            <p:spPr bwMode="auto">
              <a:xfrm>
                <a:off x="6768"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Line 541">
                <a:extLst>
                  <a:ext uri="{FF2B5EF4-FFF2-40B4-BE49-F238E27FC236}">
                    <a16:creationId xmlns:a16="http://schemas.microsoft.com/office/drawing/2014/main" id="{DC510314-6E81-854C-ADAE-8C4DF8F5EE26}"/>
                  </a:ext>
                </a:extLst>
              </p:cNvPr>
              <p:cNvSpPr>
                <a:spLocks noChangeShapeType="1"/>
              </p:cNvSpPr>
              <p:nvPr/>
            </p:nvSpPr>
            <p:spPr bwMode="auto">
              <a:xfrm flipH="1">
                <a:off x="6768"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542">
                <a:extLst>
                  <a:ext uri="{FF2B5EF4-FFF2-40B4-BE49-F238E27FC236}">
                    <a16:creationId xmlns:a16="http://schemas.microsoft.com/office/drawing/2014/main" id="{6C17DF16-9B6D-0448-8947-8BFA94F07E3D}"/>
                  </a:ext>
                </a:extLst>
              </p:cNvPr>
              <p:cNvSpPr>
                <a:spLocks noChangeShapeType="1"/>
              </p:cNvSpPr>
              <p:nvPr/>
            </p:nvSpPr>
            <p:spPr bwMode="auto">
              <a:xfrm flipH="1">
                <a:off x="6803"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543">
                <a:extLst>
                  <a:ext uri="{FF2B5EF4-FFF2-40B4-BE49-F238E27FC236}">
                    <a16:creationId xmlns:a16="http://schemas.microsoft.com/office/drawing/2014/main" id="{1EDC3528-83AE-7949-9A45-EE077DC526EE}"/>
                  </a:ext>
                </a:extLst>
              </p:cNvPr>
              <p:cNvSpPr>
                <a:spLocks noChangeShapeType="1"/>
              </p:cNvSpPr>
              <p:nvPr/>
            </p:nvSpPr>
            <p:spPr bwMode="auto">
              <a:xfrm>
                <a:off x="6824"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544">
                <a:extLst>
                  <a:ext uri="{FF2B5EF4-FFF2-40B4-BE49-F238E27FC236}">
                    <a16:creationId xmlns:a16="http://schemas.microsoft.com/office/drawing/2014/main" id="{7FBFA27E-3E3E-9849-87F4-ED9676BD145C}"/>
                  </a:ext>
                </a:extLst>
              </p:cNvPr>
              <p:cNvSpPr>
                <a:spLocks noChangeShapeType="1"/>
              </p:cNvSpPr>
              <p:nvPr/>
            </p:nvSpPr>
            <p:spPr bwMode="auto">
              <a:xfrm>
                <a:off x="6741"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545">
                <a:extLst>
                  <a:ext uri="{FF2B5EF4-FFF2-40B4-BE49-F238E27FC236}">
                    <a16:creationId xmlns:a16="http://schemas.microsoft.com/office/drawing/2014/main" id="{BABD8736-289B-5A46-A9B9-A57D0D14B5D0}"/>
                  </a:ext>
                </a:extLst>
              </p:cNvPr>
              <p:cNvSpPr>
                <a:spLocks noChangeShapeType="1"/>
              </p:cNvSpPr>
              <p:nvPr/>
            </p:nvSpPr>
            <p:spPr bwMode="auto">
              <a:xfrm flipV="1">
                <a:off x="6824"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546">
                <a:extLst>
                  <a:ext uri="{FF2B5EF4-FFF2-40B4-BE49-F238E27FC236}">
                    <a16:creationId xmlns:a16="http://schemas.microsoft.com/office/drawing/2014/main" id="{4FA39077-9ADB-4640-A1BE-3F534E5B9D5D}"/>
                  </a:ext>
                </a:extLst>
              </p:cNvPr>
              <p:cNvSpPr>
                <a:spLocks noChangeShapeType="1"/>
              </p:cNvSpPr>
              <p:nvPr/>
            </p:nvSpPr>
            <p:spPr bwMode="auto">
              <a:xfrm flipV="1">
                <a:off x="6741"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Oval 547">
                <a:extLst>
                  <a:ext uri="{FF2B5EF4-FFF2-40B4-BE49-F238E27FC236}">
                    <a16:creationId xmlns:a16="http://schemas.microsoft.com/office/drawing/2014/main" id="{79BCA767-EF94-B443-A464-EA5A78FB8884}"/>
                  </a:ext>
                </a:extLst>
              </p:cNvPr>
              <p:cNvSpPr>
                <a:spLocks noChangeArrowheads="1"/>
              </p:cNvSpPr>
              <p:nvPr/>
            </p:nvSpPr>
            <p:spPr bwMode="auto">
              <a:xfrm>
                <a:off x="6753" y="2896"/>
                <a:ext cx="69" cy="71"/>
              </a:xfrm>
              <a:prstGeom prst="ellips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548">
                <a:extLst>
                  <a:ext uri="{FF2B5EF4-FFF2-40B4-BE49-F238E27FC236}">
                    <a16:creationId xmlns:a16="http://schemas.microsoft.com/office/drawing/2014/main" id="{0E5A581A-40CB-364C-90C0-CE273D66E1A4}"/>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549">
                <a:extLst>
                  <a:ext uri="{FF2B5EF4-FFF2-40B4-BE49-F238E27FC236}">
                    <a16:creationId xmlns:a16="http://schemas.microsoft.com/office/drawing/2014/main" id="{753BA685-7B6A-0D41-99FD-2E68B98177CC}"/>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550">
                <a:extLst>
                  <a:ext uri="{FF2B5EF4-FFF2-40B4-BE49-F238E27FC236}">
                    <a16:creationId xmlns:a16="http://schemas.microsoft.com/office/drawing/2014/main" id="{6BEA4775-87DB-2C4A-A9B3-5C33B6D5D6AE}"/>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551">
                <a:extLst>
                  <a:ext uri="{FF2B5EF4-FFF2-40B4-BE49-F238E27FC236}">
                    <a16:creationId xmlns:a16="http://schemas.microsoft.com/office/drawing/2014/main" id="{E9C5A71F-7D2A-1449-B100-698BB89AE092}"/>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620768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113"/>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116"/>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95"/>
                                        </p:tgtEl>
                                        <p:attrNameLst>
                                          <p:attrName>ppt_x</p:attrName>
                                          <p:attrName>ppt_y</p:attrName>
                                        </p:attrNameLst>
                                      </p:cBhvr>
                                      <p:rCtr x="0" y="1296"/>
                                    </p:animMotion>
                                  </p:childTnLst>
                                </p:cTn>
                              </p:par>
                              <p:par>
                                <p:cTn id="20" presetID="10" presetClass="entr" presetSubtype="0" fill="hold" nodeType="withEffect">
                                  <p:stCondLst>
                                    <p:cond delay="50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35" presetClass="path" presetSubtype="0" decel="100000" fill="hold" nodeType="withEffect">
                                  <p:stCondLst>
                                    <p:cond delay="500"/>
                                  </p:stCondLst>
                                  <p:childTnLst>
                                    <p:animMotion origin="layout" path="M 2.77556E-17 -3.7037E-6 L 2.77556E-17 0.02616 " pathEditMode="relative" rAng="0" ptsTypes="AA">
                                      <p:cBhvr>
                                        <p:cTn id="24" dur="500" spd="-100000" fill="hold"/>
                                        <p:tgtEl>
                                          <p:spTgt spid="98"/>
                                        </p:tgtEl>
                                        <p:attrNameLst>
                                          <p:attrName>ppt_x</p:attrName>
                                          <p:attrName>ppt_y</p:attrName>
                                        </p:attrNameLst>
                                      </p:cBhvr>
                                      <p:rCtr x="0" y="1296"/>
                                    </p:animMotion>
                                  </p:childTnLst>
                                </p:cTn>
                              </p:par>
                              <p:par>
                                <p:cTn id="25" presetID="10" presetClass="entr" presetSubtype="0" fill="hold" nodeType="withEffect">
                                  <p:stCondLst>
                                    <p:cond delay="60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35" presetClass="path" presetSubtype="0" decel="100000" fill="hold" nodeType="withEffect">
                                  <p:stCondLst>
                                    <p:cond delay="600"/>
                                  </p:stCondLst>
                                  <p:childTnLst>
                                    <p:animMotion origin="layout" path="M 2.77556E-17 -3.7037E-6 L 2.77556E-17 0.02616 " pathEditMode="relative" rAng="0" ptsTypes="AA">
                                      <p:cBhvr>
                                        <p:cTn id="29" dur="500" spd="-100000" fill="hold"/>
                                        <p:tgtEl>
                                          <p:spTgt spid="119"/>
                                        </p:tgtEl>
                                        <p:attrNameLst>
                                          <p:attrName>ppt_x</p:attrName>
                                          <p:attrName>ppt_y</p:attrName>
                                        </p:attrNameLst>
                                      </p:cBhvr>
                                      <p:rCtr x="0" y="1296"/>
                                    </p:animMotion>
                                  </p:childTnLst>
                                </p:cTn>
                              </p:par>
                              <p:par>
                                <p:cTn id="30" presetID="10" presetClass="entr" presetSubtype="0" fill="hold" nodeType="withEffect">
                                  <p:stCondLst>
                                    <p:cond delay="70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500"/>
                                        <p:tgtEl>
                                          <p:spTgt spid="148"/>
                                        </p:tgtEl>
                                      </p:cBhvr>
                                    </p:animEffect>
                                  </p:childTnLst>
                                </p:cTn>
                              </p:par>
                              <p:par>
                                <p:cTn id="33" presetID="35" presetClass="path" presetSubtype="0" decel="100000" fill="hold" nodeType="withEffect">
                                  <p:stCondLst>
                                    <p:cond delay="700"/>
                                  </p:stCondLst>
                                  <p:childTnLst>
                                    <p:animMotion origin="layout" path="M 7.45468E-7 -3.40445E-6 L 7.45468E-7 0.0261 " pathEditMode="relative" rAng="0" ptsTypes="AA">
                                      <p:cBhvr>
                                        <p:cTn id="34" dur="500" spd="-100000" fill="hold"/>
                                        <p:tgtEl>
                                          <p:spTgt spid="148"/>
                                        </p:tgtEl>
                                        <p:attrNameLst>
                                          <p:attrName>ppt_x</p:attrName>
                                          <p:attrName>ppt_y</p:attrName>
                                        </p:attrNameLst>
                                      </p:cBhvr>
                                      <p:rCtr x="0" y="1294"/>
                                    </p:animMotion>
                                  </p:childTnLst>
                                </p:cTn>
                              </p:par>
                              <p:par>
                                <p:cTn id="35" presetID="10" presetClass="entr" presetSubtype="0" fill="hold" nodeType="withEffect">
                                  <p:stCondLst>
                                    <p:cond delay="80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par>
                                <p:cTn id="38" presetID="35" presetClass="path" presetSubtype="0" decel="100000" fill="hold" nodeType="withEffect">
                                  <p:stCondLst>
                                    <p:cond delay="800"/>
                                  </p:stCondLst>
                                  <p:childTnLst>
                                    <p:animMotion origin="layout" path="M 2.20066E-6 7.17204E-7 L 2.20066E-6 0.0261 " pathEditMode="relative" rAng="0" ptsTypes="AA">
                                      <p:cBhvr>
                                        <p:cTn id="39" dur="500" spd="-100000" fill="hold"/>
                                        <p:tgtEl>
                                          <p:spTgt spid="101"/>
                                        </p:tgtEl>
                                        <p:attrNameLst>
                                          <p:attrName>ppt_x</p:attrName>
                                          <p:attrName>ppt_y</p:attrName>
                                        </p:attrNameLst>
                                      </p:cBhvr>
                                      <p:rCtr x="0" y="1294"/>
                                    </p:animMotion>
                                  </p:childTnLst>
                                </p:cTn>
                              </p:par>
                              <p:par>
                                <p:cTn id="40" presetID="10" presetClass="entr" presetSubtype="0" fill="hold" nodeType="withEffect">
                                  <p:stCondLst>
                                    <p:cond delay="90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35" presetClass="path" presetSubtype="0" decel="100000" fill="hold" nodeType="withEffect">
                                  <p:stCondLst>
                                    <p:cond delay="900"/>
                                  </p:stCondLst>
                                  <p:childTnLst>
                                    <p:animMotion origin="layout" path="M 2.77556E-17 -3.7037E-6 L 2.77556E-17 0.02616 " pathEditMode="relative" rAng="0" ptsTypes="AA">
                                      <p:cBhvr>
                                        <p:cTn id="44" dur="500" spd="-100000" fill="hold"/>
                                        <p:tgtEl>
                                          <p:spTgt spid="104"/>
                                        </p:tgtEl>
                                        <p:attrNameLst>
                                          <p:attrName>ppt_x</p:attrName>
                                          <p:attrName>ppt_y</p:attrName>
                                        </p:attrNameLst>
                                      </p:cBhvr>
                                      <p:rCtr x="0" y="1296"/>
                                    </p:animMotion>
                                  </p:childTnLst>
                                </p:cTn>
                              </p:par>
                              <p:par>
                                <p:cTn id="45" presetID="10" presetClass="entr" presetSubtype="0" fill="hold" nodeType="withEffect">
                                  <p:stCondLst>
                                    <p:cond delay="100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par>
                                <p:cTn id="48" presetID="35" presetClass="path" presetSubtype="0" decel="100000" fill="hold" nodeType="withEffect">
                                  <p:stCondLst>
                                    <p:cond delay="1000"/>
                                  </p:stCondLst>
                                  <p:childTnLst>
                                    <p:animMotion origin="layout" path="M 2.06791E-6 4.97049E-6 L 2.06791E-6 0.0261 " pathEditMode="relative" rAng="0" ptsTypes="AA">
                                      <p:cBhvr>
                                        <p:cTn id="49" dur="500" spd="-100000" fill="hold"/>
                                        <p:tgtEl>
                                          <p:spTgt spid="122"/>
                                        </p:tgtEl>
                                        <p:attrNameLst>
                                          <p:attrName>ppt_x</p:attrName>
                                          <p:attrName>ppt_y</p:attrName>
                                        </p:attrNameLst>
                                      </p:cBhvr>
                                      <p:rCtr x="0" y="1294"/>
                                    </p:animMotion>
                                  </p:childTnLst>
                                </p:cTn>
                              </p:par>
                              <p:par>
                                <p:cTn id="50" presetID="10" presetClass="entr" presetSubtype="0" fill="hold" nodeType="withEffect">
                                  <p:stCondLst>
                                    <p:cond delay="110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35" presetClass="path" presetSubtype="0" decel="100000" fill="hold" nodeType="withEffect">
                                  <p:stCondLst>
                                    <p:cond delay="1100"/>
                                  </p:stCondLst>
                                  <p:childTnLst>
                                    <p:animMotion origin="layout" path="M -2.22109E-6 1.54335E-7 L -2.22109E-6 0.0261 " pathEditMode="relative" rAng="0" ptsTypes="AA">
                                      <p:cBhvr>
                                        <p:cTn id="54" dur="500" spd="-100000" fill="hold"/>
                                        <p:tgtEl>
                                          <p:spTgt spid="125"/>
                                        </p:tgtEl>
                                        <p:attrNameLst>
                                          <p:attrName>ppt_x</p:attrName>
                                          <p:attrName>ppt_y</p:attrName>
                                        </p:attrNameLst>
                                      </p:cBhvr>
                                      <p:rCtr x="0" y="1294"/>
                                    </p:animMotion>
                                  </p:childTnLst>
                                </p:cTn>
                              </p:par>
                              <p:par>
                                <p:cTn id="55" presetID="10" presetClass="entr" presetSubtype="0" fill="hold" nodeType="withEffect">
                                  <p:stCondLst>
                                    <p:cond delay="1200"/>
                                  </p:stCondLst>
                                  <p:childTnLst>
                                    <p:set>
                                      <p:cBhvr>
                                        <p:cTn id="56" dur="1" fill="hold">
                                          <p:stCondLst>
                                            <p:cond delay="0"/>
                                          </p:stCondLst>
                                        </p:cTn>
                                        <p:tgtEl>
                                          <p:spTgt spid="107"/>
                                        </p:tgtEl>
                                        <p:attrNameLst>
                                          <p:attrName>style.visibility</p:attrName>
                                        </p:attrNameLst>
                                      </p:cBhvr>
                                      <p:to>
                                        <p:strVal val="visible"/>
                                      </p:to>
                                    </p:set>
                                    <p:animEffect transition="in" filter="fade">
                                      <p:cBhvr>
                                        <p:cTn id="57" dur="500"/>
                                        <p:tgtEl>
                                          <p:spTgt spid="107"/>
                                        </p:tgtEl>
                                      </p:cBhvr>
                                    </p:animEffect>
                                  </p:childTnLst>
                                </p:cTn>
                              </p:par>
                              <p:par>
                                <p:cTn id="58" presetID="35" presetClass="path" presetSubtype="0" decel="100000" fill="hold" nodeType="withEffect">
                                  <p:stCondLst>
                                    <p:cond delay="1200"/>
                                  </p:stCondLst>
                                  <p:childTnLst>
                                    <p:animMotion origin="layout" path="M -2.5785E-6 4.12165E-6 L -2.5785E-6 0.0261 " pathEditMode="relative" rAng="0" ptsTypes="AA">
                                      <p:cBhvr>
                                        <p:cTn id="59" dur="500" spd="-100000" fill="hold"/>
                                        <p:tgtEl>
                                          <p:spTgt spid="107"/>
                                        </p:tgtEl>
                                        <p:attrNameLst>
                                          <p:attrName>ppt_x</p:attrName>
                                          <p:attrName>ppt_y</p:attrName>
                                        </p:attrNameLst>
                                      </p:cBhvr>
                                      <p:rCtr x="0" y="1294"/>
                                    </p:animMotion>
                                  </p:childTnLst>
                                </p:cTn>
                              </p:par>
                              <p:par>
                                <p:cTn id="60" presetID="10" presetClass="entr" presetSubtype="0" fill="hold" nodeType="withEffect">
                                  <p:stCondLst>
                                    <p:cond delay="1300"/>
                                  </p:stCondLst>
                                  <p:childTnLst>
                                    <p:set>
                                      <p:cBhvr>
                                        <p:cTn id="61" dur="1" fill="hold">
                                          <p:stCondLst>
                                            <p:cond delay="0"/>
                                          </p:stCondLst>
                                        </p:cTn>
                                        <p:tgtEl>
                                          <p:spTgt spid="110"/>
                                        </p:tgtEl>
                                        <p:attrNameLst>
                                          <p:attrName>style.visibility</p:attrName>
                                        </p:attrNameLst>
                                      </p:cBhvr>
                                      <p:to>
                                        <p:strVal val="visible"/>
                                      </p:to>
                                    </p:set>
                                    <p:animEffect transition="in" filter="fade">
                                      <p:cBhvr>
                                        <p:cTn id="62" dur="500"/>
                                        <p:tgtEl>
                                          <p:spTgt spid="110"/>
                                        </p:tgtEl>
                                      </p:cBhvr>
                                    </p:animEffect>
                                  </p:childTnLst>
                                </p:cTn>
                              </p:par>
                              <p:par>
                                <p:cTn id="63" presetID="35" presetClass="path" presetSubtype="0" decel="100000" fill="hold" nodeType="withEffect">
                                  <p:stCondLst>
                                    <p:cond delay="1300"/>
                                  </p:stCondLst>
                                  <p:childTnLst>
                                    <p:animMotion origin="layout" path="M 2.77556E-17 -3.7037E-6 L 2.77556E-17 0.02616 " pathEditMode="relative" rAng="0" ptsTypes="AA">
                                      <p:cBhvr>
                                        <p:cTn id="64" dur="500" spd="-100000" fill="hold"/>
                                        <p:tgtEl>
                                          <p:spTgt spid="110"/>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4569ABAD-DD5D-7D4F-A8B1-3BA2F069EA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773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Defines the underlying Managed VM</a:t>
            </a:r>
          </a:p>
          <a:p>
            <a:pPr lvl="1"/>
            <a:r>
              <a:rPr lang="en-US" dirty="0"/>
              <a:t>Windows or Linux</a:t>
            </a:r>
          </a:p>
          <a:p>
            <a:r>
              <a:rPr lang="en-US" dirty="0"/>
              <a:t>One or more App Service Plans can be used</a:t>
            </a:r>
          </a:p>
          <a:p>
            <a:pPr lvl="1"/>
            <a:r>
              <a:rPr lang="en-US" dirty="0"/>
              <a:t>Single Web App in App Service Plan</a:t>
            </a:r>
          </a:p>
          <a:p>
            <a:pPr lvl="1"/>
            <a:r>
              <a:rPr lang="en-US" dirty="0"/>
              <a:t>App Service Plan shared by multiple Web Apps</a:t>
            </a:r>
          </a:p>
          <a:p>
            <a:r>
              <a:rPr lang="en-US" dirty="0"/>
              <a:t>Each Web App can only be associated with a single App Service Plan at a time</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28187970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447799"/>
            <a:ext cx="11018519" cy="2979277"/>
          </a:xfrm>
        </p:spPr>
        <p:txBody>
          <a:bodyPr/>
          <a:lstStyle/>
          <a:p>
            <a:r>
              <a:rPr lang="en-US" dirty="0"/>
              <a:t>Service tier to deploy Azure App Service applications to</a:t>
            </a:r>
          </a:p>
          <a:p>
            <a:pPr lvl="1"/>
            <a:r>
              <a:rPr lang="en-US" dirty="0"/>
              <a:t>Free</a:t>
            </a:r>
          </a:p>
          <a:p>
            <a:pPr lvl="1"/>
            <a:r>
              <a:rPr lang="en-US" dirty="0"/>
              <a:t>Shared</a:t>
            </a:r>
          </a:p>
          <a:p>
            <a:pPr lvl="1"/>
            <a:r>
              <a:rPr lang="en-US" dirty="0"/>
              <a:t>Basic</a:t>
            </a:r>
          </a:p>
          <a:p>
            <a:pPr lvl="1"/>
            <a:r>
              <a:rPr lang="en-US" dirty="0"/>
              <a:t>Standard</a:t>
            </a:r>
          </a:p>
          <a:p>
            <a:pPr lvl="1"/>
            <a:r>
              <a:rPr lang="en-US" dirty="0"/>
              <a:t>Premium</a:t>
            </a:r>
          </a:p>
          <a:p>
            <a:pPr lvl="1"/>
            <a:r>
              <a:rPr lang="en-US" dirty="0"/>
              <a:t>PremiumV2</a:t>
            </a:r>
          </a:p>
          <a:p>
            <a:pPr lvl="1"/>
            <a:r>
              <a:rPr lang="en-US" dirty="0"/>
              <a:t>Isolated</a:t>
            </a:r>
          </a:p>
          <a:p>
            <a:pPr lvl="1"/>
            <a:endParaRPr lang="en-US" dirty="0"/>
          </a:p>
          <a:p>
            <a:pPr lvl="1"/>
            <a:r>
              <a:rPr lang="en-US" dirty="0"/>
              <a:t>Consumption</a:t>
            </a:r>
          </a:p>
          <a:p>
            <a:pPr lvl="2"/>
            <a:r>
              <a:rPr lang="en-US" dirty="0"/>
              <a:t>Only available to Azure Functions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33922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Feature of Azure App Service</a:t>
            </a:r>
          </a:p>
          <a:p>
            <a:r>
              <a:rPr lang="en-US" dirty="0"/>
              <a:t>Provides a fully isolated and dedicated environment</a:t>
            </a:r>
          </a:p>
          <a:p>
            <a:r>
              <a:rPr lang="en-US" dirty="0"/>
              <a:t>Can host:</a:t>
            </a:r>
          </a:p>
          <a:p>
            <a:pPr lvl="1"/>
            <a:r>
              <a:rPr lang="en-US" dirty="0"/>
              <a:t>Windows web apps</a:t>
            </a:r>
          </a:p>
          <a:p>
            <a:pPr lvl="1"/>
            <a:r>
              <a:rPr lang="en-US" dirty="0"/>
              <a:t>Linux web apps</a:t>
            </a:r>
          </a:p>
          <a:p>
            <a:pPr lvl="1"/>
            <a:r>
              <a:rPr lang="en-US" dirty="0"/>
              <a:t>Mobile apps</a:t>
            </a:r>
          </a:p>
          <a:p>
            <a:pPr lvl="1"/>
            <a:r>
              <a:rPr lang="en-US" dirty="0"/>
              <a:t>Functions</a:t>
            </a:r>
          </a:p>
          <a:p>
            <a:r>
              <a:rPr lang="en-US" dirty="0"/>
              <a:t>Appropriate for workloads that require:</a:t>
            </a:r>
          </a:p>
          <a:p>
            <a:pPr lvl="1"/>
            <a:r>
              <a:rPr lang="en-US" dirty="0"/>
              <a:t>Very high scale</a:t>
            </a:r>
          </a:p>
          <a:p>
            <a:pPr lvl="1"/>
            <a:r>
              <a:rPr lang="en-US" dirty="0"/>
              <a:t>Isolation and secure network access</a:t>
            </a:r>
          </a:p>
          <a:p>
            <a:pPr lvl="1"/>
            <a:r>
              <a:rPr lang="en-US" dirty="0"/>
              <a:t>High memory utilization</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526303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Dedicated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An ASE is dedicated exclusively to a single subscription</a:t>
            </a:r>
          </a:p>
          <a:p>
            <a:r>
              <a:rPr lang="en-US" dirty="0"/>
              <a:t>Can host 100 App Service Plan instances</a:t>
            </a:r>
          </a:p>
          <a:p>
            <a:pPr lvl="1"/>
            <a:r>
              <a:rPr lang="en-US" dirty="0"/>
              <a:t>Could be 100 instances in a single App Service Plan</a:t>
            </a:r>
          </a:p>
          <a:p>
            <a:pPr lvl="1"/>
            <a:r>
              <a:rPr lang="en-US" dirty="0"/>
              <a:t>Could be 100 single-instance App Service Plans</a:t>
            </a:r>
          </a:p>
          <a:p>
            <a:pPr lvl="1"/>
            <a:r>
              <a:rPr lang="en-US" dirty="0"/>
              <a:t>Anything in between!</a:t>
            </a:r>
          </a:p>
          <a:p>
            <a:r>
              <a:rPr lang="en-US" dirty="0"/>
              <a:t>Composed of front ends and workers</a:t>
            </a:r>
          </a:p>
          <a:p>
            <a:pPr lvl="1"/>
            <a:r>
              <a:rPr lang="en-US" dirty="0"/>
              <a:t>Front ends are responsible for HTTP/HTTPS termination and load balancing</a:t>
            </a:r>
          </a:p>
          <a:p>
            <a:pPr lvl="1"/>
            <a:r>
              <a:rPr lang="en-US" dirty="0"/>
              <a:t>Front ends are automatically added as the ASE scales out</a:t>
            </a:r>
          </a:p>
          <a:p>
            <a:pPr lvl="1"/>
            <a:r>
              <a:rPr lang="en-US" dirty="0"/>
              <a:t>Workers are roles that host customer apps</a:t>
            </a:r>
          </a:p>
          <a:p>
            <a:pPr lvl="1"/>
            <a:r>
              <a:rPr lang="en-US" dirty="0"/>
              <a:t>Workers come in three fixes sizes:</a:t>
            </a:r>
          </a:p>
          <a:p>
            <a:pPr lvl="2"/>
            <a:r>
              <a:rPr lang="en-US" dirty="0"/>
              <a:t>One vCPU / 3.5 GB RAM</a:t>
            </a:r>
          </a:p>
          <a:p>
            <a:pPr lvl="2"/>
            <a:r>
              <a:rPr lang="en-US" dirty="0"/>
              <a:t>Two vCPU / 7 GB RAM</a:t>
            </a:r>
          </a:p>
          <a:p>
            <a:pPr lvl="2"/>
            <a:r>
              <a:rPr lang="en-US" dirty="0"/>
              <a:t>Four vCPU / 14 GB RAM</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12375334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Virtual network support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188302"/>
            <a:ext cx="11151917" cy="2979277"/>
          </a:xfrm>
        </p:spPr>
        <p:txBody>
          <a:bodyPr/>
          <a:lstStyle/>
          <a:p>
            <a:r>
              <a:rPr lang="en-US" dirty="0"/>
              <a:t>ASE is a deployment of the App Service directly into a customer’s Azure resource manager virtual network</a:t>
            </a:r>
          </a:p>
          <a:p>
            <a:r>
              <a:rPr lang="en-US" dirty="0"/>
              <a:t>ASE always exist in a subnet of a virtual network</a:t>
            </a:r>
          </a:p>
          <a:p>
            <a:r>
              <a:rPr lang="en-US" dirty="0"/>
              <a:t>Use the security features of virtual networks to control inbound and output network communication</a:t>
            </a:r>
          </a:p>
          <a:p>
            <a:r>
              <a:rPr lang="en-US" dirty="0"/>
              <a:t>ASE can be either internet-facing with a public IP or with only an Azure internal load balancer address</a:t>
            </a:r>
          </a:p>
          <a:p>
            <a:r>
              <a:rPr lang="en-US" dirty="0"/>
              <a:t>Network Security Groups restrict inbound network communications to the subnet where the ASE resides</a:t>
            </a:r>
          </a:p>
          <a:p>
            <a:r>
              <a:rPr lang="en-US" dirty="0"/>
              <a:t>If the virtual network has a VPN connection to an on-premises network, the apps in the ASE can access the on-premises resources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089880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Windows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Language support</a:t>
            </a:r>
          </a:p>
          <a:p>
            <a:pPr lvl="1"/>
            <a:r>
              <a:rPr lang="en-US" dirty="0"/>
              <a:t>.NET Framework</a:t>
            </a:r>
          </a:p>
          <a:p>
            <a:pPr lvl="1"/>
            <a:r>
              <a:rPr lang="en-US" dirty="0"/>
              <a:t>PHP</a:t>
            </a:r>
          </a:p>
          <a:p>
            <a:pPr lvl="1"/>
            <a:r>
              <a:rPr lang="en-US" dirty="0"/>
              <a:t>Java</a:t>
            </a:r>
          </a:p>
          <a:p>
            <a:pPr lvl="1"/>
            <a:r>
              <a:rPr lang="en-US" dirty="0"/>
              <a:t>Python</a:t>
            </a:r>
          </a:p>
          <a:p>
            <a:pPr lvl="1"/>
            <a:r>
              <a:rPr lang="en-US" dirty="0"/>
              <a:t>Node.js</a:t>
            </a:r>
          </a:p>
          <a:p>
            <a:pPr lvl="1"/>
            <a:r>
              <a:rPr lang="en-US" dirty="0"/>
              <a:t>Classic ASP</a:t>
            </a:r>
          </a:p>
          <a:p>
            <a:pPr lvl="1"/>
            <a:r>
              <a:rPr lang="en-US" dirty="0"/>
              <a:t>Custom </a:t>
            </a:r>
            <a:r>
              <a:rPr lang="en-US" dirty="0" err="1"/>
              <a:t>FastCGI</a:t>
            </a:r>
            <a:r>
              <a:rPr lang="en-US" dirty="0"/>
              <a:t> Handler</a:t>
            </a:r>
          </a:p>
        </p:txBody>
      </p:sp>
      <p:pic>
        <p:nvPicPr>
          <p:cNvPr id="12" name="Picture 11">
            <a:extLst>
              <a:ext uri="{FF2B5EF4-FFF2-40B4-BE49-F238E27FC236}">
                <a16:creationId xmlns:a16="http://schemas.microsoft.com/office/drawing/2014/main" id="{FC43812D-DB68-324F-BFF3-2A99E45A0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pic>
        <p:nvPicPr>
          <p:cNvPr id="13" name="Picture 12">
            <a:extLst>
              <a:ext uri="{FF2B5EF4-FFF2-40B4-BE49-F238E27FC236}">
                <a16:creationId xmlns:a16="http://schemas.microsoft.com/office/drawing/2014/main" id="{11EFC155-8FD4-F543-AAC3-40881E473686}"/>
              </a:ext>
            </a:extLst>
          </p:cNvPr>
          <p:cNvPicPr>
            <a:picLocks noChangeAspect="1"/>
          </p:cNvPicPr>
          <p:nvPr/>
        </p:nvPicPr>
        <p:blipFill>
          <a:blip r:embed="rId4">
            <a:duotone>
              <a:schemeClr val="accent2">
                <a:shade val="45000"/>
                <a:satMod val="135000"/>
              </a:schemeClr>
              <a:prstClr val="white"/>
            </a:duotone>
          </a:blip>
          <a:stretch>
            <a:fillRect/>
          </a:stretch>
        </p:blipFill>
        <p:spPr>
          <a:xfrm>
            <a:off x="11232523" y="717537"/>
            <a:ext cx="705032" cy="705032"/>
          </a:xfrm>
          <a:prstGeom prst="rect">
            <a:avLst/>
          </a:prstGeom>
        </p:spPr>
      </p:pic>
      <p:pic>
        <p:nvPicPr>
          <p:cNvPr id="7" name="Picture 4" descr="https://azurecomcdn.azureedge.net/cvt-28e4f78f7362f9dcd1d3b7c1380fe84022fc205bbbb20433c3fe308365483582/images/page/services/app-service/high-productivity-development.png">
            <a:extLst>
              <a:ext uri="{FF2B5EF4-FFF2-40B4-BE49-F238E27FC236}">
                <a16:creationId xmlns:a16="http://schemas.microsoft.com/office/drawing/2014/main" id="{84FDAB0E-9FDE-7944-91E5-0D0E444AE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920" y="3711602"/>
            <a:ext cx="4914482" cy="233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247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Linux</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Runtime Stack</a:t>
            </a:r>
          </a:p>
          <a:p>
            <a:pPr lvl="1"/>
            <a:r>
              <a:rPr lang="en-US" dirty="0"/>
              <a:t>Node.js</a:t>
            </a:r>
          </a:p>
          <a:p>
            <a:pPr lvl="1"/>
            <a:r>
              <a:rPr lang="en-US" dirty="0"/>
              <a:t>PHP</a:t>
            </a:r>
          </a:p>
          <a:p>
            <a:pPr lvl="1"/>
            <a:r>
              <a:rPr lang="en-US" dirty="0"/>
              <a:t>.NET Core</a:t>
            </a:r>
          </a:p>
          <a:p>
            <a:pPr lvl="1"/>
            <a:r>
              <a:rPr lang="en-US" dirty="0"/>
              <a:t>Ruby</a:t>
            </a:r>
          </a:p>
          <a:p>
            <a:pPr lvl="1"/>
            <a:r>
              <a:rPr lang="en-US" dirty="0"/>
              <a:t>Java</a:t>
            </a:r>
          </a:p>
        </p:txBody>
      </p:sp>
      <p:pic>
        <p:nvPicPr>
          <p:cNvPr id="9" name="Picture 8">
            <a:extLst>
              <a:ext uri="{FF2B5EF4-FFF2-40B4-BE49-F238E27FC236}">
                <a16:creationId xmlns:a16="http://schemas.microsoft.com/office/drawing/2014/main" id="{DCA9C0CF-7528-2445-8D70-5624BD3BDBA3}"/>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3950594" y="3789608"/>
            <a:ext cx="2143882" cy="1912711"/>
          </a:xfrm>
          <a:prstGeom prst="rect">
            <a:avLst/>
          </a:prstGeom>
        </p:spPr>
      </p:pic>
      <p:pic>
        <p:nvPicPr>
          <p:cNvPr id="10" name="Picture 9">
            <a:extLst>
              <a:ext uri="{FF2B5EF4-FFF2-40B4-BE49-F238E27FC236}">
                <a16:creationId xmlns:a16="http://schemas.microsoft.com/office/drawing/2014/main" id="{92CFA7C4-C3EB-9F4F-9181-3396C0402986}"/>
              </a:ext>
            </a:extLst>
          </p:cNvPr>
          <p:cNvPicPr>
            <a:picLocks noChangeAspect="1"/>
          </p:cNvPicPr>
          <p:nvPr/>
        </p:nvPicPr>
        <p:blipFill>
          <a:blip r:embed="rId4"/>
          <a:stretch>
            <a:fillRect/>
          </a:stretch>
        </p:blipFill>
        <p:spPr>
          <a:xfrm>
            <a:off x="6754422" y="1380456"/>
            <a:ext cx="3217168" cy="4818305"/>
          </a:xfrm>
          <a:prstGeom prst="rect">
            <a:avLst/>
          </a:prstGeom>
        </p:spPr>
      </p:pic>
      <p:pic>
        <p:nvPicPr>
          <p:cNvPr id="11" name="Picture 10">
            <a:extLst>
              <a:ext uri="{FF2B5EF4-FFF2-40B4-BE49-F238E27FC236}">
                <a16:creationId xmlns:a16="http://schemas.microsoft.com/office/drawing/2014/main" id="{E2057307-B00A-7A42-BE16-41D2CEFA39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spTree>
    <p:extLst>
      <p:ext uri="{BB962C8B-B14F-4D97-AF65-F5344CB8AC3E}">
        <p14:creationId xmlns:p14="http://schemas.microsoft.com/office/powerpoint/2010/main" val="33665487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Containers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Image source</a:t>
            </a:r>
          </a:p>
          <a:p>
            <a:pPr lvl="1"/>
            <a:r>
              <a:rPr lang="en-US" dirty="0"/>
              <a:t>Docker Hub</a:t>
            </a:r>
          </a:p>
          <a:p>
            <a:pPr lvl="1"/>
            <a:r>
              <a:rPr lang="en-US" dirty="0"/>
              <a:t>Private Registry</a:t>
            </a:r>
          </a:p>
          <a:p>
            <a:pPr lvl="1"/>
            <a:r>
              <a:rPr lang="en-US" dirty="0"/>
              <a:t>Azure Container Registry</a:t>
            </a:r>
          </a:p>
        </p:txBody>
      </p:sp>
      <p:pic>
        <p:nvPicPr>
          <p:cNvPr id="7" name="Picture 5" descr="image005">
            <a:extLst>
              <a:ext uri="{FF2B5EF4-FFF2-40B4-BE49-F238E27FC236}">
                <a16:creationId xmlns:a16="http://schemas.microsoft.com/office/drawing/2014/main" id="{8AA86224-7685-9B4A-8D3A-F06693B4A86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2709" y="162644"/>
            <a:ext cx="1433639" cy="11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0AC0E8FA-2686-0847-BD81-815900BEFD88}"/>
              </a:ext>
            </a:extLst>
          </p:cNvPr>
          <p:cNvPicPr>
            <a:picLocks noChangeAspect="1"/>
          </p:cNvPicPr>
          <p:nvPr/>
        </p:nvPicPr>
        <p:blipFill>
          <a:blip r:embed="rId4"/>
          <a:stretch>
            <a:fillRect/>
          </a:stretch>
        </p:blipFill>
        <p:spPr>
          <a:xfrm>
            <a:off x="5010696" y="2306155"/>
            <a:ext cx="6845652" cy="2933851"/>
          </a:xfrm>
          <a:prstGeom prst="rect">
            <a:avLst/>
          </a:prstGeom>
        </p:spPr>
      </p:pic>
      <p:pic>
        <p:nvPicPr>
          <p:cNvPr id="12" name="Picture 11">
            <a:extLst>
              <a:ext uri="{FF2B5EF4-FFF2-40B4-BE49-F238E27FC236}">
                <a16:creationId xmlns:a16="http://schemas.microsoft.com/office/drawing/2014/main" id="{16EB5977-2EBA-AD41-97D9-B1EDE38A711B}"/>
              </a:ext>
            </a:extLst>
          </p:cNvPr>
          <p:cNvPicPr>
            <a:picLocks noChangeAspect="1"/>
          </p:cNvPicPr>
          <p:nvPr/>
        </p:nvPicPr>
        <p:blipFill>
          <a:blip r:embed="rId5"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532833"/>
            <a:ext cx="3727048" cy="3325167"/>
          </a:xfrm>
          <a:prstGeom prst="rect">
            <a:avLst/>
          </a:prstGeom>
        </p:spPr>
      </p:pic>
    </p:spTree>
    <p:extLst>
      <p:ext uri="{BB962C8B-B14F-4D97-AF65-F5344CB8AC3E}">
        <p14:creationId xmlns:p14="http://schemas.microsoft.com/office/powerpoint/2010/main" val="65855696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What is Docker?</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World’s leading container platform</a:t>
            </a:r>
          </a:p>
          <a:p>
            <a:r>
              <a:rPr lang="en-US" dirty="0"/>
              <a:t>Containers are isolated, but share OS and appropriate binaries and libraries</a:t>
            </a:r>
          </a:p>
          <a:p>
            <a:r>
              <a:rPr lang="en-US" dirty="0"/>
              <a:t>Results in faster deployment, less overhead, easier migration, and faster restarts</a:t>
            </a:r>
          </a:p>
        </p:txBody>
      </p:sp>
      <p:pic>
        <p:nvPicPr>
          <p:cNvPr id="5" name="Picture 4">
            <a:extLst>
              <a:ext uri="{FF2B5EF4-FFF2-40B4-BE49-F238E27FC236}">
                <a16:creationId xmlns:a16="http://schemas.microsoft.com/office/drawing/2014/main" id="{6D4786D3-9021-4446-BB8C-2EC1A20FB3E4}"/>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628584"/>
            <a:ext cx="3727048" cy="3325167"/>
          </a:xfrm>
          <a:prstGeom prst="rect">
            <a:avLst/>
          </a:prstGeom>
        </p:spPr>
      </p:pic>
    </p:spTree>
    <p:extLst>
      <p:ext uri="{BB962C8B-B14F-4D97-AF65-F5344CB8AC3E}">
        <p14:creationId xmlns:p14="http://schemas.microsoft.com/office/powerpoint/2010/main" val="19231188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8D3F-78F9-D94C-A5A8-FC26CA64B816}"/>
              </a:ext>
            </a:extLst>
          </p:cNvPr>
          <p:cNvSpPr>
            <a:spLocks noGrp="1"/>
          </p:cNvSpPr>
          <p:nvPr>
            <p:ph type="title"/>
          </p:nvPr>
        </p:nvSpPr>
        <p:spPr>
          <a:xfrm>
            <a:off x="585216" y="384048"/>
            <a:ext cx="11151917" cy="553998"/>
          </a:xfrm>
        </p:spPr>
        <p:txBody>
          <a:bodyPr>
            <a:normAutofit fontScale="90000"/>
          </a:bodyPr>
          <a:lstStyle/>
          <a:p>
            <a:r>
              <a:rPr lang="en-US" dirty="0"/>
              <a:t>Azure Container Ecosystem</a:t>
            </a:r>
          </a:p>
        </p:txBody>
      </p:sp>
      <p:grpSp>
        <p:nvGrpSpPr>
          <p:cNvPr id="8" name="Group 7">
            <a:extLst>
              <a:ext uri="{FF2B5EF4-FFF2-40B4-BE49-F238E27FC236}">
                <a16:creationId xmlns:a16="http://schemas.microsoft.com/office/drawing/2014/main" id="{7DB2020B-89EF-0845-82FB-FBA851618553}"/>
              </a:ext>
            </a:extLst>
          </p:cNvPr>
          <p:cNvGrpSpPr/>
          <p:nvPr/>
        </p:nvGrpSpPr>
        <p:grpSpPr>
          <a:xfrm>
            <a:off x="339552" y="1228299"/>
            <a:ext cx="1885029" cy="4339988"/>
            <a:chOff x="585216" y="996287"/>
            <a:chExt cx="1885029" cy="4339988"/>
          </a:xfrm>
        </p:grpSpPr>
        <p:sp>
          <p:nvSpPr>
            <p:cNvPr id="7" name="Rectangle 6">
              <a:extLst>
                <a:ext uri="{FF2B5EF4-FFF2-40B4-BE49-F238E27FC236}">
                  <a16:creationId xmlns:a16="http://schemas.microsoft.com/office/drawing/2014/main" id="{DCCABD6D-FC05-E748-9A13-A8D7B70093FF}"/>
                </a:ext>
              </a:extLst>
            </p:cNvPr>
            <p:cNvSpPr/>
            <p:nvPr/>
          </p:nvSpPr>
          <p:spPr bwMode="auto">
            <a:xfrm>
              <a:off x="585216" y="996287"/>
              <a:ext cx="1885029" cy="4339988"/>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Partner services</a:t>
              </a:r>
            </a:p>
          </p:txBody>
        </p:sp>
        <p:sp>
          <p:nvSpPr>
            <p:cNvPr id="3" name="Rectangle 2">
              <a:extLst>
                <a:ext uri="{FF2B5EF4-FFF2-40B4-BE49-F238E27FC236}">
                  <a16:creationId xmlns:a16="http://schemas.microsoft.com/office/drawing/2014/main" id="{79AD636B-D576-9F44-BCE0-85AB706790A6}"/>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OpenShift</a:t>
              </a:r>
            </a:p>
          </p:txBody>
        </p:sp>
        <p:sp>
          <p:nvSpPr>
            <p:cNvPr id="4" name="Rectangle 3">
              <a:extLst>
                <a:ext uri="{FF2B5EF4-FFF2-40B4-BE49-F238E27FC236}">
                  <a16:creationId xmlns:a16="http://schemas.microsoft.com/office/drawing/2014/main" id="{6DA125B2-B512-6A42-80D3-C6A6A1D133C2}"/>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Pivotal Cloud Foundry</a:t>
              </a:r>
            </a:p>
          </p:txBody>
        </p:sp>
        <p:sp>
          <p:nvSpPr>
            <p:cNvPr id="5" name="Rectangle 4">
              <a:extLst>
                <a:ext uri="{FF2B5EF4-FFF2-40B4-BE49-F238E27FC236}">
                  <a16:creationId xmlns:a16="http://schemas.microsoft.com/office/drawing/2014/main" id="{9C5D8103-3F24-E547-8368-B8B4E1A61449}"/>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 Enterprise Edition</a:t>
              </a:r>
            </a:p>
          </p:txBody>
        </p:sp>
        <p:sp>
          <p:nvSpPr>
            <p:cNvPr id="6" name="Rectangle 5">
              <a:extLst>
                <a:ext uri="{FF2B5EF4-FFF2-40B4-BE49-F238E27FC236}">
                  <a16:creationId xmlns:a16="http://schemas.microsoft.com/office/drawing/2014/main" id="{3416861C-2205-B442-A68D-C283BEA5DBBE}"/>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Mesosphere DC/OS</a:t>
              </a:r>
            </a:p>
          </p:txBody>
        </p:sp>
      </p:grpSp>
      <p:sp>
        <p:nvSpPr>
          <p:cNvPr id="9" name="Rectangle 8">
            <a:extLst>
              <a:ext uri="{FF2B5EF4-FFF2-40B4-BE49-F238E27FC236}">
                <a16:creationId xmlns:a16="http://schemas.microsoft.com/office/drawing/2014/main" id="{04A3FF20-9DBD-C848-957E-DCF19C07582A}"/>
              </a:ext>
            </a:extLst>
          </p:cNvPr>
          <p:cNvSpPr/>
          <p:nvPr/>
        </p:nvSpPr>
        <p:spPr bwMode="auto">
          <a:xfrm>
            <a:off x="339552" y="5691116"/>
            <a:ext cx="11154128" cy="791571"/>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Azure</a:t>
            </a:r>
          </a:p>
        </p:txBody>
      </p:sp>
      <p:grpSp>
        <p:nvGrpSpPr>
          <p:cNvPr id="10" name="Group 9">
            <a:extLst>
              <a:ext uri="{FF2B5EF4-FFF2-40B4-BE49-F238E27FC236}">
                <a16:creationId xmlns:a16="http://schemas.microsoft.com/office/drawing/2014/main" id="{F328A0B1-AD63-7F40-98CA-A2456D2769FF}"/>
              </a:ext>
            </a:extLst>
          </p:cNvPr>
          <p:cNvGrpSpPr/>
          <p:nvPr/>
        </p:nvGrpSpPr>
        <p:grpSpPr>
          <a:xfrm>
            <a:off x="2653484" y="1233417"/>
            <a:ext cx="1885029" cy="4339988"/>
            <a:chOff x="585216" y="996287"/>
            <a:chExt cx="1885029" cy="4339988"/>
          </a:xfrm>
        </p:grpSpPr>
        <p:sp>
          <p:nvSpPr>
            <p:cNvPr id="11" name="Rectangle 10">
              <a:extLst>
                <a:ext uri="{FF2B5EF4-FFF2-40B4-BE49-F238E27FC236}">
                  <a16:creationId xmlns:a16="http://schemas.microsoft.com/office/drawing/2014/main" id="{A5A5AED8-A45D-3A43-817A-B2DC4D52F733}"/>
                </a:ext>
              </a:extLst>
            </p:cNvPr>
            <p:cNvSpPr/>
            <p:nvPr/>
          </p:nvSpPr>
          <p:spPr bwMode="auto">
            <a:xfrm>
              <a:off x="585216" y="996287"/>
              <a:ext cx="1885029" cy="4339988"/>
            </a:xfrm>
            <a:prstGeom prst="rect">
              <a:avLst/>
            </a:prstGeom>
            <a:solidFill>
              <a:schemeClr val="accent2">
                <a:lumMod val="25000"/>
                <a:lumOff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solidFill>
                    <a:schemeClr val="tx1"/>
                  </a:solidFill>
                  <a:ea typeface="Segoe UI" pitchFamily="34" charset="0"/>
                  <a:cs typeface="Segoe UI" pitchFamily="34" charset="0"/>
                </a:rPr>
                <a:t>Azure services</a:t>
              </a:r>
            </a:p>
          </p:txBody>
        </p:sp>
        <p:sp>
          <p:nvSpPr>
            <p:cNvPr id="12" name="Rectangle 11">
              <a:extLst>
                <a:ext uri="{FF2B5EF4-FFF2-40B4-BE49-F238E27FC236}">
                  <a16:creationId xmlns:a16="http://schemas.microsoft.com/office/drawing/2014/main" id="{6E650661-AEE6-8141-B378-90C5454F9A3C}"/>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 Database</a:t>
              </a:r>
            </a:p>
          </p:txBody>
        </p:sp>
        <p:sp>
          <p:nvSpPr>
            <p:cNvPr id="13" name="Rectangle 12">
              <a:extLst>
                <a:ext uri="{FF2B5EF4-FFF2-40B4-BE49-F238E27FC236}">
                  <a16:creationId xmlns:a16="http://schemas.microsoft.com/office/drawing/2014/main" id="{2FF59EE8-F42B-4141-95DF-8766DB90C741}"/>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Redis Cache</a:t>
              </a:r>
            </a:p>
          </p:txBody>
        </p:sp>
        <p:sp>
          <p:nvSpPr>
            <p:cNvPr id="14" name="Rectangle 13">
              <a:extLst>
                <a:ext uri="{FF2B5EF4-FFF2-40B4-BE49-F238E27FC236}">
                  <a16:creationId xmlns:a16="http://schemas.microsoft.com/office/drawing/2014/main" id="{8AF93958-D8D7-7243-9CB7-64A4806BFE44}"/>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CosmosDB</a:t>
              </a:r>
            </a:p>
          </p:txBody>
        </p:sp>
        <p:sp>
          <p:nvSpPr>
            <p:cNvPr id="15" name="Rectangle 14">
              <a:extLst>
                <a:ext uri="{FF2B5EF4-FFF2-40B4-BE49-F238E27FC236}">
                  <a16:creationId xmlns:a16="http://schemas.microsoft.com/office/drawing/2014/main" id="{5B3E2A8B-07A9-1243-B0D9-39E906441237}"/>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And more!</a:t>
              </a:r>
            </a:p>
          </p:txBody>
        </p:sp>
      </p:grpSp>
      <p:sp>
        <p:nvSpPr>
          <p:cNvPr id="16" name="Rectangle 15">
            <a:extLst>
              <a:ext uri="{FF2B5EF4-FFF2-40B4-BE49-F238E27FC236}">
                <a16:creationId xmlns:a16="http://schemas.microsoft.com/office/drawing/2014/main" id="{8C4BE3ED-8E34-C44C-9F55-C41093F30800}"/>
              </a:ext>
            </a:extLst>
          </p:cNvPr>
          <p:cNvSpPr/>
          <p:nvPr/>
        </p:nvSpPr>
        <p:spPr bwMode="auto">
          <a:xfrm>
            <a:off x="4935937" y="4537880"/>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Instances (ACI)</a:t>
            </a:r>
          </a:p>
        </p:txBody>
      </p:sp>
      <p:sp>
        <p:nvSpPr>
          <p:cNvPr id="17" name="Rectangle 16">
            <a:extLst>
              <a:ext uri="{FF2B5EF4-FFF2-40B4-BE49-F238E27FC236}">
                <a16:creationId xmlns:a16="http://schemas.microsoft.com/office/drawing/2014/main" id="{7A6D41AE-2528-B741-BED8-BDDFD197F16C}"/>
              </a:ext>
            </a:extLst>
          </p:cNvPr>
          <p:cNvSpPr/>
          <p:nvPr/>
        </p:nvSpPr>
        <p:spPr bwMode="auto">
          <a:xfrm>
            <a:off x="493593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Kubernetes Service (AKS)</a:t>
            </a:r>
          </a:p>
        </p:txBody>
      </p:sp>
      <p:sp>
        <p:nvSpPr>
          <p:cNvPr id="19" name="Rectangle 18">
            <a:extLst>
              <a:ext uri="{FF2B5EF4-FFF2-40B4-BE49-F238E27FC236}">
                <a16:creationId xmlns:a16="http://schemas.microsoft.com/office/drawing/2014/main" id="{472A1074-9FB8-9040-A7DF-0AA054E26F6C}"/>
              </a:ext>
            </a:extLst>
          </p:cNvPr>
          <p:cNvSpPr/>
          <p:nvPr/>
        </p:nvSpPr>
        <p:spPr bwMode="auto">
          <a:xfrm>
            <a:off x="6610058" y="4537879"/>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Virtual Machines</a:t>
            </a:r>
          </a:p>
        </p:txBody>
      </p:sp>
      <p:sp>
        <p:nvSpPr>
          <p:cNvPr id="20" name="Rectangle 19">
            <a:extLst>
              <a:ext uri="{FF2B5EF4-FFF2-40B4-BE49-F238E27FC236}">
                <a16:creationId xmlns:a16="http://schemas.microsoft.com/office/drawing/2014/main" id="{175761B4-31D0-4B48-BF46-74569EB44C33}"/>
              </a:ext>
            </a:extLst>
          </p:cNvPr>
          <p:cNvSpPr/>
          <p:nvPr/>
        </p:nvSpPr>
        <p:spPr bwMode="auto">
          <a:xfrm>
            <a:off x="8261620" y="4537875"/>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Virtual Machine Scale Sets (VMSS)</a:t>
            </a:r>
          </a:p>
        </p:txBody>
      </p:sp>
      <p:sp>
        <p:nvSpPr>
          <p:cNvPr id="21" name="Rectangle 20">
            <a:extLst>
              <a:ext uri="{FF2B5EF4-FFF2-40B4-BE49-F238E27FC236}">
                <a16:creationId xmlns:a16="http://schemas.microsoft.com/office/drawing/2014/main" id="{D16FDABC-DD83-9244-B3CE-DAC0C737CE45}"/>
              </a:ext>
            </a:extLst>
          </p:cNvPr>
          <p:cNvSpPr/>
          <p:nvPr/>
        </p:nvSpPr>
        <p:spPr bwMode="auto">
          <a:xfrm>
            <a:off x="6610059"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Service Fabric (Mesh &amp; cluster)</a:t>
            </a:r>
          </a:p>
        </p:txBody>
      </p:sp>
      <p:sp>
        <p:nvSpPr>
          <p:cNvPr id="22" name="Rectangle 21">
            <a:extLst>
              <a:ext uri="{FF2B5EF4-FFF2-40B4-BE49-F238E27FC236}">
                <a16:creationId xmlns:a16="http://schemas.microsoft.com/office/drawing/2014/main" id="{65CAE2A5-2867-B344-915F-17A53578FFB7}"/>
              </a:ext>
            </a:extLst>
          </p:cNvPr>
          <p:cNvSpPr/>
          <p:nvPr/>
        </p:nvSpPr>
        <p:spPr bwMode="auto">
          <a:xfrm>
            <a:off x="826598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Batch</a:t>
            </a:r>
          </a:p>
        </p:txBody>
      </p:sp>
      <p:sp>
        <p:nvSpPr>
          <p:cNvPr id="23" name="Rectangle 22">
            <a:extLst>
              <a:ext uri="{FF2B5EF4-FFF2-40B4-BE49-F238E27FC236}">
                <a16:creationId xmlns:a16="http://schemas.microsoft.com/office/drawing/2014/main" id="{4612A7EB-F0E5-FF46-9854-14C3F3AF3A78}"/>
              </a:ext>
            </a:extLst>
          </p:cNvPr>
          <p:cNvSpPr/>
          <p:nvPr/>
        </p:nvSpPr>
        <p:spPr bwMode="auto">
          <a:xfrm>
            <a:off x="8253157" y="624387"/>
            <a:ext cx="1582322"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 Service</a:t>
            </a:r>
          </a:p>
        </p:txBody>
      </p:sp>
      <p:sp>
        <p:nvSpPr>
          <p:cNvPr id="24" name="Rectangle 23">
            <a:extLst>
              <a:ext uri="{FF2B5EF4-FFF2-40B4-BE49-F238E27FC236}">
                <a16:creationId xmlns:a16="http://schemas.microsoft.com/office/drawing/2014/main" id="{5C5BAF4C-D0E7-8346-9252-1AAEC30AA01B}"/>
              </a:ext>
            </a:extLst>
          </p:cNvPr>
          <p:cNvSpPr/>
          <p:nvPr/>
        </p:nvSpPr>
        <p:spPr bwMode="auto">
          <a:xfrm>
            <a:off x="9924188" y="624387"/>
            <a:ext cx="1569492" cy="493707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Registry (ACR)</a:t>
            </a:r>
          </a:p>
        </p:txBody>
      </p:sp>
      <p:cxnSp>
        <p:nvCxnSpPr>
          <p:cNvPr id="26" name="Straight Arrow Connector 25">
            <a:extLst>
              <a:ext uri="{FF2B5EF4-FFF2-40B4-BE49-F238E27FC236}">
                <a16:creationId xmlns:a16="http://schemas.microsoft.com/office/drawing/2014/main" id="{8AF4D164-FAFB-F74B-8831-193300C341AE}"/>
              </a:ext>
            </a:extLst>
          </p:cNvPr>
          <p:cNvCxnSpPr>
            <a:cxnSpLocks/>
          </p:cNvCxnSpPr>
          <p:nvPr/>
        </p:nvCxnSpPr>
        <p:spPr>
          <a:xfrm flipH="1" flipV="1">
            <a:off x="11668892" y="569795"/>
            <a:ext cx="1" cy="5912892"/>
          </a:xfrm>
          <a:prstGeom prst="straightConnector1">
            <a:avLst/>
          </a:prstGeom>
          <a:ln w="38100">
            <a:solidFill>
              <a:schemeClr val="bg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782ABD2-F1F6-EB49-975D-76CB77D412F9}"/>
              </a:ext>
            </a:extLst>
          </p:cNvPr>
          <p:cNvSpPr/>
          <p:nvPr/>
        </p:nvSpPr>
        <p:spPr>
          <a:xfrm>
            <a:off x="11668892" y="787673"/>
            <a:ext cx="400110" cy="436338"/>
          </a:xfrm>
          <a:prstGeom prst="rect">
            <a:avLst/>
          </a:prstGeom>
        </p:spPr>
        <p:txBody>
          <a:bodyPr vert="vert" wrap="none">
            <a:spAutoFit/>
          </a:bodyPr>
          <a:lstStyle/>
          <a:p>
            <a:r>
              <a:rPr lang="en-US" sz="1400" dirty="0">
                <a:gradFill>
                  <a:gsLst>
                    <a:gs pos="0">
                      <a:srgbClr val="FFFFFF"/>
                    </a:gs>
                    <a:gs pos="100000">
                      <a:srgbClr val="FFFFFF"/>
                    </a:gs>
                  </a:gsLst>
                  <a:lin ang="5400000" scaled="0"/>
                </a:gradFill>
              </a:rPr>
              <a:t>PaaS</a:t>
            </a:r>
            <a:endParaRPr lang="en-US" sz="1400" dirty="0"/>
          </a:p>
        </p:txBody>
      </p:sp>
      <p:cxnSp>
        <p:nvCxnSpPr>
          <p:cNvPr id="30" name="Straight Arrow Connector 29">
            <a:extLst>
              <a:ext uri="{FF2B5EF4-FFF2-40B4-BE49-F238E27FC236}">
                <a16:creationId xmlns:a16="http://schemas.microsoft.com/office/drawing/2014/main" id="{EF397C5E-DE77-1346-BD9C-CB1E8F4376A0}"/>
              </a:ext>
            </a:extLst>
          </p:cNvPr>
          <p:cNvCxnSpPr>
            <a:stCxn id="17" idx="2"/>
            <a:endCxn id="16" idx="0"/>
          </p:cNvCxnSpPr>
          <p:nvPr/>
        </p:nvCxnSpPr>
        <p:spPr>
          <a:xfrm>
            <a:off x="5720683" y="3193577"/>
            <a:ext cx="1" cy="1344303"/>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8C88BB7-E126-354D-A55B-05A6C8D5765D}"/>
              </a:ext>
            </a:extLst>
          </p:cNvPr>
          <p:cNvSpPr/>
          <p:nvPr/>
        </p:nvSpPr>
        <p:spPr>
          <a:xfrm>
            <a:off x="11671097" y="5314047"/>
            <a:ext cx="400110" cy="436338"/>
          </a:xfrm>
          <a:prstGeom prst="rect">
            <a:avLst/>
          </a:prstGeom>
        </p:spPr>
        <p:txBody>
          <a:bodyPr vert="vert" wrap="square">
            <a:spAutoFit/>
          </a:bodyPr>
          <a:lstStyle/>
          <a:p>
            <a:r>
              <a:rPr lang="en-US" sz="1400" dirty="0">
                <a:gradFill>
                  <a:gsLst>
                    <a:gs pos="0">
                      <a:srgbClr val="FFFFFF"/>
                    </a:gs>
                    <a:gs pos="100000">
                      <a:srgbClr val="FFFFFF"/>
                    </a:gs>
                  </a:gsLst>
                  <a:lin ang="5400000" scaled="0"/>
                </a:gradFill>
              </a:rPr>
              <a:t>IaaS</a:t>
            </a:r>
            <a:endParaRPr lang="en-US" sz="1400" dirty="0"/>
          </a:p>
        </p:txBody>
      </p:sp>
      <p:cxnSp>
        <p:nvCxnSpPr>
          <p:cNvPr id="31" name="Straight Arrow Connector 30">
            <a:extLst>
              <a:ext uri="{FF2B5EF4-FFF2-40B4-BE49-F238E27FC236}">
                <a16:creationId xmlns:a16="http://schemas.microsoft.com/office/drawing/2014/main" id="{ADE2226D-D541-BF42-B7AB-95E2C4E21A79}"/>
              </a:ext>
            </a:extLst>
          </p:cNvPr>
          <p:cNvCxnSpPr>
            <a:cxnSpLocks/>
            <a:stCxn id="17" idx="2"/>
            <a:endCxn id="19" idx="0"/>
          </p:cNvCxnSpPr>
          <p:nvPr/>
        </p:nvCxnSpPr>
        <p:spPr>
          <a:xfrm>
            <a:off x="5720683" y="3193577"/>
            <a:ext cx="1674122" cy="1344302"/>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FAD1CDF-F4A7-3D4C-ADC3-4924FAC5F687}"/>
              </a:ext>
            </a:extLst>
          </p:cNvPr>
          <p:cNvSpPr/>
          <p:nvPr/>
        </p:nvSpPr>
        <p:spPr bwMode="auto">
          <a:xfrm>
            <a:off x="5051942" y="3655261"/>
            <a:ext cx="1337482" cy="420935"/>
          </a:xfrm>
          <a:prstGeom prst="rect">
            <a:avLst/>
          </a:prstGeom>
          <a:solidFill>
            <a:schemeClr val="accent2">
              <a:lumMod val="10000"/>
              <a:lumOff val="9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Virtual kubelet</a:t>
            </a:r>
          </a:p>
        </p:txBody>
      </p:sp>
      <p:cxnSp>
        <p:nvCxnSpPr>
          <p:cNvPr id="35" name="Straight Arrow Connector 34">
            <a:extLst>
              <a:ext uri="{FF2B5EF4-FFF2-40B4-BE49-F238E27FC236}">
                <a16:creationId xmlns:a16="http://schemas.microsoft.com/office/drawing/2014/main" id="{2D8114DB-09EA-B541-A9A8-AB37668B35F5}"/>
              </a:ext>
            </a:extLst>
          </p:cNvPr>
          <p:cNvCxnSpPr>
            <a:cxnSpLocks/>
            <a:stCxn id="21" idx="2"/>
            <a:endCxn id="20" idx="0"/>
          </p:cNvCxnSpPr>
          <p:nvPr/>
        </p:nvCxnSpPr>
        <p:spPr>
          <a:xfrm>
            <a:off x="7394805" y="3193577"/>
            <a:ext cx="1651562"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5B07CF8-3F89-1446-972C-63191FF75763}"/>
              </a:ext>
            </a:extLst>
          </p:cNvPr>
          <p:cNvCxnSpPr>
            <a:cxnSpLocks/>
            <a:stCxn id="22" idx="2"/>
            <a:endCxn id="20" idx="0"/>
          </p:cNvCxnSpPr>
          <p:nvPr/>
        </p:nvCxnSpPr>
        <p:spPr>
          <a:xfrm flipH="1">
            <a:off x="9046367" y="3193577"/>
            <a:ext cx="4366"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58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08B5-9F60-43BC-B781-CE03C3AA2E5C}"/>
              </a:ext>
            </a:extLst>
          </p:cNvPr>
          <p:cNvSpPr>
            <a:spLocks noGrp="1"/>
          </p:cNvSpPr>
          <p:nvPr>
            <p:ph type="title"/>
          </p:nvPr>
        </p:nvSpPr>
        <p:spPr/>
        <p:txBody>
          <a:bodyPr>
            <a:normAutofit fontScale="90000"/>
          </a:bodyPr>
          <a:lstStyle/>
          <a:p>
            <a:r>
              <a:rPr lang="en-US" dirty="0"/>
              <a:t>Compute Service Types</a:t>
            </a:r>
          </a:p>
        </p:txBody>
      </p:sp>
      <p:sp>
        <p:nvSpPr>
          <p:cNvPr id="3" name="Text Placeholder 2">
            <a:extLst>
              <a:ext uri="{FF2B5EF4-FFF2-40B4-BE49-F238E27FC236}">
                <a16:creationId xmlns:a16="http://schemas.microsoft.com/office/drawing/2014/main" id="{5BDFD174-C3FB-4146-B206-F873F2812EB9}"/>
              </a:ext>
            </a:extLst>
          </p:cNvPr>
          <p:cNvSpPr>
            <a:spLocks noGrp="1"/>
          </p:cNvSpPr>
          <p:nvPr>
            <p:ph type="body" sz="quarter" idx="10"/>
          </p:nvPr>
        </p:nvSpPr>
        <p:spPr>
          <a:xfrm>
            <a:off x="586390" y="1434370"/>
            <a:ext cx="11018520" cy="1982081"/>
          </a:xfrm>
        </p:spPr>
        <p:txBody>
          <a:bodyPr/>
          <a:lstStyle/>
          <a:p>
            <a:pPr marL="457200" indent="-457200">
              <a:buClr>
                <a:srgbClr val="0070C0"/>
              </a:buClr>
              <a:buSzPct val="130000"/>
              <a:buFont typeface="Wingdings" panose="05000000000000000000" pitchFamily="2" charset="2"/>
              <a:buChar char="§"/>
            </a:pPr>
            <a:r>
              <a:rPr lang="en-US" dirty="0"/>
              <a:t>Infrastructure as a service (IaaS) </a:t>
            </a:r>
          </a:p>
          <a:p>
            <a:pPr marL="457200" indent="-457200">
              <a:buClr>
                <a:srgbClr val="0070C0"/>
              </a:buClr>
              <a:buSzPct val="130000"/>
              <a:buFont typeface="Wingdings" panose="05000000000000000000" pitchFamily="2" charset="2"/>
              <a:buChar char="§"/>
            </a:pPr>
            <a:r>
              <a:rPr lang="en-US" dirty="0"/>
              <a:t>Platform as a Service (PaaS)</a:t>
            </a:r>
          </a:p>
          <a:p>
            <a:pPr marL="457200" indent="-457200">
              <a:buClr>
                <a:srgbClr val="0070C0"/>
              </a:buClr>
              <a:buSzPct val="130000"/>
              <a:buFont typeface="Wingdings" panose="05000000000000000000" pitchFamily="2" charset="2"/>
              <a:buChar char="§"/>
            </a:pPr>
            <a:r>
              <a:rPr lang="en-US" dirty="0"/>
              <a:t>Functions as a service (</a:t>
            </a:r>
            <a:r>
              <a:rPr lang="en-US" dirty="0" err="1"/>
              <a:t>FaaS</a:t>
            </a:r>
            <a:r>
              <a:rPr lang="en-US" dirty="0"/>
              <a:t>)</a:t>
            </a:r>
          </a:p>
          <a:p>
            <a:endParaRPr lang="en-US" dirty="0"/>
          </a:p>
        </p:txBody>
      </p:sp>
      <p:pic>
        <p:nvPicPr>
          <p:cNvPr id="4" name="Picture 3">
            <a:extLst>
              <a:ext uri="{FF2B5EF4-FFF2-40B4-BE49-F238E27FC236}">
                <a16:creationId xmlns:a16="http://schemas.microsoft.com/office/drawing/2014/main" id="{BCD5754B-E2D1-4A05-BDB8-D8BDC0A73165}"/>
              </a:ext>
            </a:extLst>
          </p:cNvPr>
          <p:cNvPicPr>
            <a:picLocks noChangeAspect="1"/>
          </p:cNvPicPr>
          <p:nvPr/>
        </p:nvPicPr>
        <p:blipFill>
          <a:blip r:embed="rId3"/>
          <a:stretch>
            <a:fillRect/>
          </a:stretch>
        </p:blipFill>
        <p:spPr>
          <a:xfrm>
            <a:off x="2469334" y="4315714"/>
            <a:ext cx="914400" cy="914400"/>
          </a:xfrm>
          <a:prstGeom prst="rect">
            <a:avLst/>
          </a:prstGeom>
        </p:spPr>
      </p:pic>
      <p:pic>
        <p:nvPicPr>
          <p:cNvPr id="5" name="Picture 4">
            <a:extLst>
              <a:ext uri="{FF2B5EF4-FFF2-40B4-BE49-F238E27FC236}">
                <a16:creationId xmlns:a16="http://schemas.microsoft.com/office/drawing/2014/main" id="{F693A4F7-8FC9-47B0-A4A1-8A97665F8CB5}"/>
              </a:ext>
            </a:extLst>
          </p:cNvPr>
          <p:cNvPicPr>
            <a:picLocks noChangeAspect="1"/>
          </p:cNvPicPr>
          <p:nvPr/>
        </p:nvPicPr>
        <p:blipFill>
          <a:blip r:embed="rId4"/>
          <a:stretch>
            <a:fillRect/>
          </a:stretch>
        </p:blipFill>
        <p:spPr>
          <a:xfrm>
            <a:off x="5382737" y="4315714"/>
            <a:ext cx="914400" cy="914400"/>
          </a:xfrm>
          <a:prstGeom prst="rect">
            <a:avLst/>
          </a:prstGeom>
        </p:spPr>
      </p:pic>
      <p:pic>
        <p:nvPicPr>
          <p:cNvPr id="6" name="Picture 5">
            <a:extLst>
              <a:ext uri="{FF2B5EF4-FFF2-40B4-BE49-F238E27FC236}">
                <a16:creationId xmlns:a16="http://schemas.microsoft.com/office/drawing/2014/main" id="{FBF54FF2-B7D0-44EA-809C-01C92AF764AB}"/>
              </a:ext>
            </a:extLst>
          </p:cNvPr>
          <p:cNvPicPr>
            <a:picLocks noChangeAspect="1"/>
          </p:cNvPicPr>
          <p:nvPr/>
        </p:nvPicPr>
        <p:blipFill>
          <a:blip r:embed="rId5"/>
          <a:stretch>
            <a:fillRect/>
          </a:stretch>
        </p:blipFill>
        <p:spPr>
          <a:xfrm>
            <a:off x="8296141" y="4315714"/>
            <a:ext cx="914400" cy="914400"/>
          </a:xfrm>
          <a:prstGeom prst="rect">
            <a:avLst/>
          </a:prstGeom>
        </p:spPr>
      </p:pic>
    </p:spTree>
    <p:extLst>
      <p:ext uri="{BB962C8B-B14F-4D97-AF65-F5344CB8AC3E}">
        <p14:creationId xmlns:p14="http://schemas.microsoft.com/office/powerpoint/2010/main" val="3752897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186AEB-CE24-4B58-9680-13A5E9DE5305}"/>
              </a:ext>
            </a:extLst>
          </p:cNvPr>
          <p:cNvSpPr>
            <a:spLocks noGrp="1"/>
          </p:cNvSpPr>
          <p:nvPr>
            <p:ph type="title"/>
          </p:nvPr>
        </p:nvSpPr>
        <p:spPr/>
        <p:txBody>
          <a:bodyPr>
            <a:normAutofit fontScale="90000"/>
          </a:bodyPr>
          <a:lstStyle/>
          <a:p>
            <a:r>
              <a:rPr lang="en-US" dirty="0"/>
              <a:t>Cloud Evolution</a:t>
            </a:r>
          </a:p>
        </p:txBody>
      </p:sp>
      <p:pic>
        <p:nvPicPr>
          <p:cNvPr id="6" name="Picture 5">
            <a:extLst>
              <a:ext uri="{FF2B5EF4-FFF2-40B4-BE49-F238E27FC236}">
                <a16:creationId xmlns:a16="http://schemas.microsoft.com/office/drawing/2014/main" id="{BCB32159-0ED7-499D-B908-75F822715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7965" y="1162313"/>
            <a:ext cx="8056071" cy="4533375"/>
          </a:xfrm>
          <a:prstGeom prst="rect">
            <a:avLst/>
          </a:prstGeom>
        </p:spPr>
      </p:pic>
    </p:spTree>
    <p:extLst>
      <p:ext uri="{BB962C8B-B14F-4D97-AF65-F5344CB8AC3E}">
        <p14:creationId xmlns:p14="http://schemas.microsoft.com/office/powerpoint/2010/main" val="37968585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CE52-4C91-45AD-A96F-5FC600088225}"/>
              </a:ext>
            </a:extLst>
          </p:cNvPr>
          <p:cNvSpPr>
            <a:spLocks noGrp="1"/>
          </p:cNvSpPr>
          <p:nvPr>
            <p:ph type="title"/>
          </p:nvPr>
        </p:nvSpPr>
        <p:spPr/>
        <p:txBody>
          <a:bodyPr>
            <a:normAutofit fontScale="90000"/>
          </a:bodyPr>
          <a:lstStyle/>
          <a:p>
            <a:r>
              <a:rPr lang="en-US" dirty="0"/>
              <a:t>When to Use Serverless?</a:t>
            </a:r>
          </a:p>
        </p:txBody>
      </p:sp>
      <p:sp>
        <p:nvSpPr>
          <p:cNvPr id="3" name="Text Placeholder 2">
            <a:extLst>
              <a:ext uri="{FF2B5EF4-FFF2-40B4-BE49-F238E27FC236}">
                <a16:creationId xmlns:a16="http://schemas.microsoft.com/office/drawing/2014/main" id="{420CF2D7-8D2F-467D-AB4E-F8FE8863C840}"/>
              </a:ext>
            </a:extLst>
          </p:cNvPr>
          <p:cNvSpPr>
            <a:spLocks noGrp="1"/>
          </p:cNvSpPr>
          <p:nvPr>
            <p:ph type="body" sz="quarter" idx="10"/>
          </p:nvPr>
        </p:nvSpPr>
        <p:spPr/>
        <p:txBody>
          <a:bodyPr/>
          <a:lstStyle/>
          <a:p>
            <a:r>
              <a:rPr lang="en-US" dirty="0"/>
              <a:t>Stateless</a:t>
            </a:r>
          </a:p>
          <a:p>
            <a:pPr lvl="1"/>
            <a:r>
              <a:rPr lang="en-US" dirty="0"/>
              <a:t>Easier to Scale</a:t>
            </a:r>
          </a:p>
          <a:p>
            <a:r>
              <a:rPr lang="en-US" dirty="0"/>
              <a:t>Great for Variable or Unpredictable workloads</a:t>
            </a:r>
          </a:p>
          <a:p>
            <a:pPr lvl="1"/>
            <a:r>
              <a:rPr lang="en-US" dirty="0"/>
              <a:t>Great for Very Low or Very High Scale</a:t>
            </a:r>
          </a:p>
          <a:p>
            <a:r>
              <a:rPr lang="en-US" dirty="0"/>
              <a:t>Focus on Business Logic over Infrastructure</a:t>
            </a:r>
          </a:p>
          <a:p>
            <a:pPr lvl="1"/>
            <a:r>
              <a:rPr lang="en-US" dirty="0"/>
              <a:t>Simplifies complicated architectures and deployments</a:t>
            </a:r>
          </a:p>
          <a:p>
            <a:endParaRPr lang="en-US" dirty="0"/>
          </a:p>
        </p:txBody>
      </p:sp>
    </p:spTree>
    <p:extLst>
      <p:ext uri="{BB962C8B-B14F-4D97-AF65-F5344CB8AC3E}">
        <p14:creationId xmlns:p14="http://schemas.microsoft.com/office/powerpoint/2010/main" val="28438777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D922CA-3902-46CD-8694-886CD822778A}"/>
              </a:ext>
            </a:extLst>
          </p:cNvPr>
          <p:cNvSpPr>
            <a:spLocks noGrp="1"/>
          </p:cNvSpPr>
          <p:nvPr>
            <p:ph type="title"/>
          </p:nvPr>
        </p:nvSpPr>
        <p:spPr/>
        <p:txBody>
          <a:bodyPr>
            <a:normAutofit fontScale="90000"/>
          </a:bodyPr>
          <a:lstStyle/>
          <a:p>
            <a:r>
              <a:rPr lang="en-US" dirty="0"/>
              <a:t>Azure Serverless Platform</a:t>
            </a:r>
          </a:p>
        </p:txBody>
      </p:sp>
      <p:grpSp>
        <p:nvGrpSpPr>
          <p:cNvPr id="3" name="Group 2">
            <a:extLst>
              <a:ext uri="{FF2B5EF4-FFF2-40B4-BE49-F238E27FC236}">
                <a16:creationId xmlns:a16="http://schemas.microsoft.com/office/drawing/2014/main" id="{924B179C-B260-43C5-A5BB-36FF771DBF4A}"/>
              </a:ext>
            </a:extLst>
          </p:cNvPr>
          <p:cNvGrpSpPr/>
          <p:nvPr/>
        </p:nvGrpSpPr>
        <p:grpSpPr>
          <a:xfrm>
            <a:off x="1273193" y="1880512"/>
            <a:ext cx="9645615" cy="3096976"/>
            <a:chOff x="1051151" y="1943885"/>
            <a:chExt cx="9645615" cy="3096976"/>
          </a:xfrm>
        </p:grpSpPr>
        <p:sp>
          <p:nvSpPr>
            <p:cNvPr id="23" name="Rectangle 22">
              <a:extLst>
                <a:ext uri="{FF2B5EF4-FFF2-40B4-BE49-F238E27FC236}">
                  <a16:creationId xmlns:a16="http://schemas.microsoft.com/office/drawing/2014/main" id="{FCBF592F-9004-45D4-A71F-C550CB810C7F}"/>
                </a:ext>
              </a:extLst>
            </p:cNvPr>
            <p:cNvSpPr/>
            <p:nvPr/>
          </p:nvSpPr>
          <p:spPr bwMode="auto">
            <a:xfrm>
              <a:off x="1051151" y="2701015"/>
              <a:ext cx="888007" cy="153990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extBox 8">
              <a:extLst>
                <a:ext uri="{FF2B5EF4-FFF2-40B4-BE49-F238E27FC236}">
                  <a16:creationId xmlns:a16="http://schemas.microsoft.com/office/drawing/2014/main" id="{055DA264-1CAD-4309-8CE0-C3788A10B3B5}"/>
                </a:ext>
              </a:extLst>
            </p:cNvPr>
            <p:cNvSpPr txBox="1"/>
            <p:nvPr/>
          </p:nvSpPr>
          <p:spPr>
            <a:xfrm>
              <a:off x="1676400" y="2510917"/>
              <a:ext cx="3970060"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Serverless Compute</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Developer Tooling</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Bindings and Triggers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Open Source</a:t>
              </a:r>
            </a:p>
          </p:txBody>
        </p:sp>
        <p:sp>
          <p:nvSpPr>
            <p:cNvPr id="13" name="TextBox 12">
              <a:extLst>
                <a:ext uri="{FF2B5EF4-FFF2-40B4-BE49-F238E27FC236}">
                  <a16:creationId xmlns:a16="http://schemas.microsoft.com/office/drawing/2014/main" id="{66372E9B-D755-4E20-96D4-1E4F0884F63E}"/>
                </a:ext>
              </a:extLst>
            </p:cNvPr>
            <p:cNvSpPr txBox="1"/>
            <p:nvPr/>
          </p:nvSpPr>
          <p:spPr>
            <a:xfrm>
              <a:off x="6577069" y="2510917"/>
              <a:ext cx="3970061"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Workflow orchestration</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Visual designer</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100+ pre-built connectors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Functions integration</a:t>
              </a:r>
            </a:p>
          </p:txBody>
        </p:sp>
        <p:sp>
          <p:nvSpPr>
            <p:cNvPr id="19" name="Rectangle 18">
              <a:extLst>
                <a:ext uri="{FF2B5EF4-FFF2-40B4-BE49-F238E27FC236}">
                  <a16:creationId xmlns:a16="http://schemas.microsoft.com/office/drawing/2014/main" id="{65150753-7034-4630-BC7F-DC516D4F8427}"/>
                </a:ext>
              </a:extLst>
            </p:cNvPr>
            <p:cNvSpPr/>
            <p:nvPr/>
          </p:nvSpPr>
          <p:spPr bwMode="auto">
            <a:xfrm>
              <a:off x="1051151" y="4591561"/>
              <a:ext cx="2193812" cy="4493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Storage</a:t>
              </a:r>
            </a:p>
          </p:txBody>
        </p:sp>
        <p:sp>
          <p:nvSpPr>
            <p:cNvPr id="7" name="Rectangle 6">
              <a:extLst>
                <a:ext uri="{FF2B5EF4-FFF2-40B4-BE49-F238E27FC236}">
                  <a16:creationId xmlns:a16="http://schemas.microsoft.com/office/drawing/2014/main" id="{47D3F43A-53D6-458E-984A-8CE586AE472C}"/>
                </a:ext>
              </a:extLst>
            </p:cNvPr>
            <p:cNvSpPr/>
            <p:nvPr/>
          </p:nvSpPr>
          <p:spPr bwMode="auto">
            <a:xfrm>
              <a:off x="1051151" y="1943885"/>
              <a:ext cx="4700189"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Functions</a:t>
              </a:r>
            </a:p>
          </p:txBody>
        </p:sp>
        <p:sp>
          <p:nvSpPr>
            <p:cNvPr id="12" name="Rectangle 11">
              <a:extLst>
                <a:ext uri="{FF2B5EF4-FFF2-40B4-BE49-F238E27FC236}">
                  <a16:creationId xmlns:a16="http://schemas.microsoft.com/office/drawing/2014/main" id="{9B7A64A8-C7AE-4AAF-9DAC-295016FF9D87}"/>
                </a:ext>
              </a:extLst>
            </p:cNvPr>
            <p:cNvSpPr/>
            <p:nvPr/>
          </p:nvSpPr>
          <p:spPr bwMode="auto">
            <a:xfrm>
              <a:off x="6050771" y="1943885"/>
              <a:ext cx="4645995"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Logic Apps</a:t>
              </a:r>
            </a:p>
          </p:txBody>
        </p:sp>
        <p:pic>
          <p:nvPicPr>
            <p:cNvPr id="22" name="Picture 21">
              <a:extLst>
                <a:ext uri="{FF2B5EF4-FFF2-40B4-BE49-F238E27FC236}">
                  <a16:creationId xmlns:a16="http://schemas.microsoft.com/office/drawing/2014/main" id="{71BE5A85-CDF8-47E3-9B26-024616041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2693" y="2996173"/>
              <a:ext cx="642165" cy="642165"/>
            </a:xfrm>
            <a:prstGeom prst="rect">
              <a:avLst/>
            </a:prstGeom>
          </p:spPr>
        </p:pic>
        <p:sp>
          <p:nvSpPr>
            <p:cNvPr id="24" name="Rectangle 23">
              <a:extLst>
                <a:ext uri="{FF2B5EF4-FFF2-40B4-BE49-F238E27FC236}">
                  <a16:creationId xmlns:a16="http://schemas.microsoft.com/office/drawing/2014/main" id="{FFCA7973-6FC0-40A2-A708-79774E3AFB57}"/>
                </a:ext>
              </a:extLst>
            </p:cNvPr>
            <p:cNvSpPr/>
            <p:nvPr/>
          </p:nvSpPr>
          <p:spPr bwMode="auto">
            <a:xfrm>
              <a:off x="6050771" y="2725187"/>
              <a:ext cx="888007" cy="15157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6" name="Picture 25">
              <a:extLst>
                <a:ext uri="{FF2B5EF4-FFF2-40B4-BE49-F238E27FC236}">
                  <a16:creationId xmlns:a16="http://schemas.microsoft.com/office/drawing/2014/main" id="{2BD5416C-664D-438C-B691-FADF34255C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76" y="2996173"/>
              <a:ext cx="684396" cy="531173"/>
            </a:xfrm>
            <a:prstGeom prst="rect">
              <a:avLst/>
            </a:prstGeom>
          </p:spPr>
        </p:pic>
        <p:sp>
          <p:nvSpPr>
            <p:cNvPr id="28" name="Rectangle 27">
              <a:extLst>
                <a:ext uri="{FF2B5EF4-FFF2-40B4-BE49-F238E27FC236}">
                  <a16:creationId xmlns:a16="http://schemas.microsoft.com/office/drawing/2014/main" id="{0788F65E-FA0F-4D71-B4EC-B5186A230801}"/>
                </a:ext>
              </a:extLst>
            </p:cNvPr>
            <p:cNvSpPr/>
            <p:nvPr/>
          </p:nvSpPr>
          <p:spPr bwMode="auto">
            <a:xfrm>
              <a:off x="3548196"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30" name="Rectangle 29">
              <a:extLst>
                <a:ext uri="{FF2B5EF4-FFF2-40B4-BE49-F238E27FC236}">
                  <a16:creationId xmlns:a16="http://schemas.microsoft.com/office/drawing/2014/main" id="{58173407-FF20-410A-9632-A0E55D0BDCD7}"/>
                </a:ext>
              </a:extLst>
            </p:cNvPr>
            <p:cNvSpPr/>
            <p:nvPr/>
          </p:nvSpPr>
          <p:spPr bwMode="auto">
            <a:xfrm>
              <a:off x="6045241"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Messaging</a:t>
              </a:r>
            </a:p>
          </p:txBody>
        </p:sp>
        <p:sp>
          <p:nvSpPr>
            <p:cNvPr id="31" name="Rectangle 30">
              <a:extLst>
                <a:ext uri="{FF2B5EF4-FFF2-40B4-BE49-F238E27FC236}">
                  <a16:creationId xmlns:a16="http://schemas.microsoft.com/office/drawing/2014/main" id="{A3A2A39F-4F2D-4B3C-9EF6-25C1E6CC18A9}"/>
                </a:ext>
              </a:extLst>
            </p:cNvPr>
            <p:cNvSpPr/>
            <p:nvPr/>
          </p:nvSpPr>
          <p:spPr bwMode="auto">
            <a:xfrm>
              <a:off x="8497424"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Other</a:t>
              </a:r>
            </a:p>
          </p:txBody>
        </p:sp>
      </p:grpSp>
    </p:spTree>
    <p:extLst>
      <p:ext uri="{BB962C8B-B14F-4D97-AF65-F5344CB8AC3E}">
        <p14:creationId xmlns:p14="http://schemas.microsoft.com/office/powerpoint/2010/main" val="18837664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825A-2F6E-43E9-96C1-2FF7F73F7587}"/>
              </a:ext>
            </a:extLst>
          </p:cNvPr>
          <p:cNvSpPr>
            <a:spLocks noGrp="1"/>
          </p:cNvSpPr>
          <p:nvPr>
            <p:ph type="title"/>
          </p:nvPr>
        </p:nvSpPr>
        <p:spPr/>
        <p:txBody>
          <a:bodyPr>
            <a:normAutofit fontScale="90000"/>
          </a:bodyPr>
          <a:lstStyle/>
          <a:p>
            <a:r>
              <a:rPr lang="en-US" dirty="0"/>
              <a:t>Azure Functions</a:t>
            </a:r>
          </a:p>
        </p:txBody>
      </p:sp>
      <p:sp>
        <p:nvSpPr>
          <p:cNvPr id="3" name="Text Placeholder 2">
            <a:extLst>
              <a:ext uri="{FF2B5EF4-FFF2-40B4-BE49-F238E27FC236}">
                <a16:creationId xmlns:a16="http://schemas.microsoft.com/office/drawing/2014/main" id="{D2D9A6E6-EDF9-4F10-8B2C-A29C9AF8BD58}"/>
              </a:ext>
            </a:extLst>
          </p:cNvPr>
          <p:cNvSpPr>
            <a:spLocks noGrp="1"/>
          </p:cNvSpPr>
          <p:nvPr>
            <p:ph type="body" sz="quarter" idx="10"/>
          </p:nvPr>
        </p:nvSpPr>
        <p:spPr>
          <a:xfrm>
            <a:off x="519249" y="1447799"/>
            <a:ext cx="7212511" cy="2979277"/>
          </a:xfrm>
        </p:spPr>
        <p:txBody>
          <a:bodyPr/>
          <a:lstStyle/>
          <a:p>
            <a:r>
              <a:rPr lang="en-US" dirty="0"/>
              <a:t>Manage your apps instead of infrastructure</a:t>
            </a:r>
          </a:p>
          <a:p>
            <a:pPr lvl="1"/>
            <a:r>
              <a:rPr lang="en-US" dirty="0"/>
              <a:t>Build apps you need using simple, serverless functions that scale to meet demand</a:t>
            </a:r>
          </a:p>
          <a:p>
            <a:r>
              <a:rPr lang="en-US" dirty="0"/>
              <a:t>Develop your way</a:t>
            </a:r>
          </a:p>
          <a:p>
            <a:pPr lvl="1"/>
            <a:r>
              <a:rPr lang="en-US" dirty="0"/>
              <a:t>Using the language you choose, such as JavaScript, C#, Java, and more</a:t>
            </a:r>
          </a:p>
          <a:p>
            <a:r>
              <a:rPr lang="en-US" dirty="0"/>
              <a:t>Bind into services</a:t>
            </a:r>
          </a:p>
          <a:p>
            <a:pPr lvl="1"/>
            <a:r>
              <a:rPr lang="en-US" dirty="0"/>
              <a:t>Built-in support to connect to Azure and external services</a:t>
            </a:r>
          </a:p>
        </p:txBody>
      </p:sp>
      <p:pic>
        <p:nvPicPr>
          <p:cNvPr id="5" name="Picture 4">
            <a:extLst>
              <a:ext uri="{FF2B5EF4-FFF2-40B4-BE49-F238E27FC236}">
                <a16:creationId xmlns:a16="http://schemas.microsoft.com/office/drawing/2014/main" id="{3AFAA35C-CA60-4E01-8411-1C360B652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031" y="2445073"/>
            <a:ext cx="1967855" cy="1967855"/>
          </a:xfrm>
          <a:prstGeom prst="rect">
            <a:avLst/>
          </a:prstGeom>
        </p:spPr>
      </p:pic>
    </p:spTree>
    <p:extLst>
      <p:ext uri="{BB962C8B-B14F-4D97-AF65-F5344CB8AC3E}">
        <p14:creationId xmlns:p14="http://schemas.microsoft.com/office/powerpoint/2010/main" val="1750567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036E-8276-4811-85FE-BC581D3E0A05}"/>
              </a:ext>
            </a:extLst>
          </p:cNvPr>
          <p:cNvSpPr>
            <a:spLocks noGrp="1"/>
          </p:cNvSpPr>
          <p:nvPr>
            <p:ph type="title"/>
          </p:nvPr>
        </p:nvSpPr>
        <p:spPr/>
        <p:txBody>
          <a:bodyPr>
            <a:normAutofit fontScale="90000"/>
          </a:bodyPr>
          <a:lstStyle/>
          <a:p>
            <a:r>
              <a:rPr lang="en-US" dirty="0"/>
              <a:t>Azure Functions</a:t>
            </a:r>
          </a:p>
        </p:txBody>
      </p:sp>
      <p:sp>
        <p:nvSpPr>
          <p:cNvPr id="3" name="Text Placeholder 2">
            <a:extLst>
              <a:ext uri="{FF2B5EF4-FFF2-40B4-BE49-F238E27FC236}">
                <a16:creationId xmlns:a16="http://schemas.microsoft.com/office/drawing/2014/main" id="{0AC831C9-C876-4FBD-AEE6-FCFC720E7C4B}"/>
              </a:ext>
            </a:extLst>
          </p:cNvPr>
          <p:cNvSpPr>
            <a:spLocks noGrp="1"/>
          </p:cNvSpPr>
          <p:nvPr>
            <p:ph type="body" sz="quarter" idx="10"/>
          </p:nvPr>
        </p:nvSpPr>
        <p:spPr/>
        <p:txBody>
          <a:bodyPr/>
          <a:lstStyle/>
          <a:p>
            <a:r>
              <a:rPr lang="en-US" dirty="0"/>
              <a:t>Bring your own dependencies</a:t>
            </a:r>
          </a:p>
          <a:p>
            <a:pPr lvl="1"/>
            <a:r>
              <a:rPr lang="en-US" dirty="0"/>
              <a:t>NuGet and NPM support</a:t>
            </a:r>
          </a:p>
          <a:p>
            <a:r>
              <a:rPr lang="en-US" dirty="0"/>
              <a:t>Integrated Security</a:t>
            </a:r>
          </a:p>
          <a:p>
            <a:pPr lvl="1"/>
            <a:r>
              <a:rPr lang="en-US" dirty="0"/>
              <a:t>Protect HTTP-triggered Function with OAuth providers such as Azure AD, Facebook, Google, Microsoft Account</a:t>
            </a:r>
          </a:p>
          <a:p>
            <a:r>
              <a:rPr lang="en-US" dirty="0"/>
              <a:t>Pay-per-use Pricing</a:t>
            </a:r>
          </a:p>
          <a:p>
            <a:pPr lvl="1"/>
            <a:r>
              <a:rPr lang="en-US" dirty="0"/>
              <a:t>Pay only for time spent running your code</a:t>
            </a:r>
          </a:p>
        </p:txBody>
      </p:sp>
    </p:spTree>
    <p:extLst>
      <p:ext uri="{BB962C8B-B14F-4D97-AF65-F5344CB8AC3E}">
        <p14:creationId xmlns:p14="http://schemas.microsoft.com/office/powerpoint/2010/main" val="2746329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8218-F976-4B44-8C78-FD0937205ADC}"/>
              </a:ext>
            </a:extLst>
          </p:cNvPr>
          <p:cNvSpPr>
            <a:spLocks noGrp="1"/>
          </p:cNvSpPr>
          <p:nvPr>
            <p:ph type="title"/>
          </p:nvPr>
        </p:nvSpPr>
        <p:spPr/>
        <p:txBody>
          <a:bodyPr>
            <a:normAutofit fontScale="90000"/>
          </a:bodyPr>
          <a:lstStyle/>
          <a:p>
            <a:r>
              <a:rPr lang="en-US" dirty="0"/>
              <a:t>Azure Functions Runtime</a:t>
            </a:r>
          </a:p>
        </p:txBody>
      </p:sp>
      <p:sp>
        <p:nvSpPr>
          <p:cNvPr id="3" name="Text Placeholder 2">
            <a:extLst>
              <a:ext uri="{FF2B5EF4-FFF2-40B4-BE49-F238E27FC236}">
                <a16:creationId xmlns:a16="http://schemas.microsoft.com/office/drawing/2014/main" id="{A3C79162-DC6F-4E74-B664-FC5267B7E29F}"/>
              </a:ext>
            </a:extLst>
          </p:cNvPr>
          <p:cNvSpPr>
            <a:spLocks noGrp="1"/>
          </p:cNvSpPr>
          <p:nvPr>
            <p:ph type="body" sz="quarter" idx="10"/>
          </p:nvPr>
        </p:nvSpPr>
        <p:spPr>
          <a:xfrm>
            <a:off x="519249" y="1447799"/>
            <a:ext cx="11413671" cy="2979277"/>
          </a:xfrm>
        </p:spPr>
        <p:txBody>
          <a:bodyPr/>
          <a:lstStyle/>
          <a:p>
            <a:r>
              <a:rPr lang="en-US" dirty="0"/>
              <a:t>v1.0</a:t>
            </a:r>
          </a:p>
          <a:p>
            <a:pPr lvl="1"/>
            <a:r>
              <a:rPr lang="en-US" dirty="0"/>
              <a:t>Supports Development and Hosting only in Azure Portal and Windows</a:t>
            </a:r>
          </a:p>
          <a:p>
            <a:pPr lvl="1"/>
            <a:r>
              <a:rPr lang="en-US" dirty="0"/>
              <a:t>Runs on .NET Framework</a:t>
            </a:r>
          </a:p>
          <a:p>
            <a:r>
              <a:rPr lang="en-US" dirty="0"/>
              <a:t>v2.0</a:t>
            </a:r>
          </a:p>
          <a:p>
            <a:pPr lvl="1"/>
            <a:r>
              <a:rPr lang="en-US" dirty="0"/>
              <a:t>Supports Development and Hosting in Azure Portal, including Windows, Linux, and macOS</a:t>
            </a:r>
          </a:p>
          <a:p>
            <a:pPr lvl="1"/>
            <a:r>
              <a:rPr lang="en-US" dirty="0"/>
              <a:t>Runs on .NET Core; supports all platforms</a:t>
            </a:r>
          </a:p>
          <a:p>
            <a:r>
              <a:rPr lang="en-US" dirty="0"/>
              <a:t>Open Source on GitHub</a:t>
            </a:r>
          </a:p>
        </p:txBody>
      </p:sp>
    </p:spTree>
    <p:extLst>
      <p:ext uri="{BB962C8B-B14F-4D97-AF65-F5344CB8AC3E}">
        <p14:creationId xmlns:p14="http://schemas.microsoft.com/office/powerpoint/2010/main" val="18533087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2E94-98A4-4125-9E8C-61C1B1EAAC36}"/>
              </a:ext>
            </a:extLst>
          </p:cNvPr>
          <p:cNvSpPr>
            <a:spLocks noGrp="1"/>
          </p:cNvSpPr>
          <p:nvPr>
            <p:ph type="title"/>
          </p:nvPr>
        </p:nvSpPr>
        <p:spPr/>
        <p:txBody>
          <a:bodyPr>
            <a:normAutofit fontScale="90000"/>
          </a:bodyPr>
          <a:lstStyle/>
          <a:p>
            <a:r>
              <a:rPr lang="en-US" dirty="0"/>
              <a:t>Supported Language</a:t>
            </a:r>
          </a:p>
        </p:txBody>
      </p:sp>
      <p:graphicFrame>
        <p:nvGraphicFramePr>
          <p:cNvPr id="6" name="Table 5">
            <a:extLst>
              <a:ext uri="{FF2B5EF4-FFF2-40B4-BE49-F238E27FC236}">
                <a16:creationId xmlns:a16="http://schemas.microsoft.com/office/drawing/2014/main" id="{DBEBB856-D211-425D-A189-DE385D9F4197}"/>
              </a:ext>
            </a:extLst>
          </p:cNvPr>
          <p:cNvGraphicFramePr>
            <a:graphicFrameLocks noGrp="1"/>
          </p:cNvGraphicFramePr>
          <p:nvPr/>
        </p:nvGraphicFramePr>
        <p:xfrm>
          <a:off x="645161" y="1377868"/>
          <a:ext cx="6319518" cy="4023360"/>
        </p:xfrm>
        <a:graphic>
          <a:graphicData uri="http://schemas.openxmlformats.org/drawingml/2006/table">
            <a:tbl>
              <a:tblPr firstRow="1" bandRow="1">
                <a:tableStyleId>{21E4AEA4-8DFA-4A89-87EB-49C32662AFE0}</a:tableStyleId>
              </a:tblPr>
              <a:tblGrid>
                <a:gridCol w="2106506">
                  <a:extLst>
                    <a:ext uri="{9D8B030D-6E8A-4147-A177-3AD203B41FA5}">
                      <a16:colId xmlns:a16="http://schemas.microsoft.com/office/drawing/2014/main" val="3004387896"/>
                    </a:ext>
                  </a:extLst>
                </a:gridCol>
                <a:gridCol w="2106506">
                  <a:extLst>
                    <a:ext uri="{9D8B030D-6E8A-4147-A177-3AD203B41FA5}">
                      <a16:colId xmlns:a16="http://schemas.microsoft.com/office/drawing/2014/main" val="2226467410"/>
                    </a:ext>
                  </a:extLst>
                </a:gridCol>
                <a:gridCol w="2106506">
                  <a:extLst>
                    <a:ext uri="{9D8B030D-6E8A-4147-A177-3AD203B41FA5}">
                      <a16:colId xmlns:a16="http://schemas.microsoft.com/office/drawing/2014/main" val="1715202055"/>
                    </a:ext>
                  </a:extLst>
                </a:gridCol>
              </a:tblGrid>
              <a:tr h="304602">
                <a:tc>
                  <a:txBody>
                    <a:bodyPr/>
                    <a:lstStyle/>
                    <a:p>
                      <a:r>
                        <a:rPr lang="en-US" dirty="0"/>
                        <a:t>Language</a:t>
                      </a:r>
                    </a:p>
                  </a:txBody>
                  <a:tcPr/>
                </a:tc>
                <a:tc>
                  <a:txBody>
                    <a:bodyPr/>
                    <a:lstStyle/>
                    <a:p>
                      <a:r>
                        <a:rPr lang="en-US" dirty="0"/>
                        <a:t>v1.0 Runtime</a:t>
                      </a:r>
                    </a:p>
                  </a:txBody>
                  <a:tcPr/>
                </a:tc>
                <a:tc>
                  <a:txBody>
                    <a:bodyPr/>
                    <a:lstStyle/>
                    <a:p>
                      <a:r>
                        <a:rPr lang="en-US" dirty="0"/>
                        <a:t>v2.0 Runtime</a:t>
                      </a:r>
                    </a:p>
                  </a:txBody>
                  <a:tcPr/>
                </a:tc>
                <a:extLst>
                  <a:ext uri="{0D108BD9-81ED-4DB2-BD59-A6C34878D82A}">
                    <a16:rowId xmlns:a16="http://schemas.microsoft.com/office/drawing/2014/main" val="254413212"/>
                  </a:ext>
                </a:extLst>
              </a:tr>
              <a:tr h="304602">
                <a:tc>
                  <a:txBody>
                    <a:bodyPr/>
                    <a:lstStyle/>
                    <a:p>
                      <a:r>
                        <a:rPr lang="en-US" b="1" dirty="0"/>
                        <a:t>C#</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2188966588"/>
                  </a:ext>
                </a:extLst>
              </a:tr>
              <a:tr h="304602">
                <a:tc>
                  <a:txBody>
                    <a:bodyPr/>
                    <a:lstStyle/>
                    <a:p>
                      <a:r>
                        <a:rPr lang="en-US" b="1" dirty="0"/>
                        <a:t>JavaScript</a:t>
                      </a:r>
                    </a:p>
                  </a:txBody>
                  <a:tcPr/>
                </a:tc>
                <a:tc>
                  <a:txBody>
                    <a:bodyPr/>
                    <a:lstStyle/>
                    <a:p>
                      <a:r>
                        <a:rPr lang="en-US" dirty="0"/>
                        <a:t>GA (Node 6)</a:t>
                      </a:r>
                    </a:p>
                  </a:txBody>
                  <a:tcPr/>
                </a:tc>
                <a:tc>
                  <a:txBody>
                    <a:bodyPr/>
                    <a:lstStyle/>
                    <a:p>
                      <a:r>
                        <a:rPr lang="en-US" dirty="0"/>
                        <a:t>GA (Node 8 &amp; 10)</a:t>
                      </a:r>
                    </a:p>
                  </a:txBody>
                  <a:tcPr/>
                </a:tc>
                <a:extLst>
                  <a:ext uri="{0D108BD9-81ED-4DB2-BD59-A6C34878D82A}">
                    <a16:rowId xmlns:a16="http://schemas.microsoft.com/office/drawing/2014/main" val="3869393300"/>
                  </a:ext>
                </a:extLst>
              </a:tr>
              <a:tr h="304602">
                <a:tc>
                  <a:txBody>
                    <a:bodyPr/>
                    <a:lstStyle/>
                    <a:p>
                      <a:r>
                        <a:rPr lang="en-US" b="1" dirty="0"/>
                        <a:t>F#</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1734050268"/>
                  </a:ext>
                </a:extLst>
              </a:tr>
              <a:tr h="304602">
                <a:tc>
                  <a:txBody>
                    <a:bodyPr/>
                    <a:lstStyle/>
                    <a:p>
                      <a:r>
                        <a:rPr lang="en-US" b="1" dirty="0"/>
                        <a:t>Java</a:t>
                      </a:r>
                    </a:p>
                  </a:txBody>
                  <a:tcPr/>
                </a:tc>
                <a:tc>
                  <a:txBody>
                    <a:bodyPr/>
                    <a:lstStyle/>
                    <a:p>
                      <a:endParaRPr lang="en-US" dirty="0"/>
                    </a:p>
                  </a:txBody>
                  <a:tcPr/>
                </a:tc>
                <a:tc>
                  <a:txBody>
                    <a:bodyPr/>
                    <a:lstStyle/>
                    <a:p>
                      <a:r>
                        <a:rPr lang="en-US" dirty="0"/>
                        <a:t>Preview (Java 8)</a:t>
                      </a:r>
                    </a:p>
                  </a:txBody>
                  <a:tcPr/>
                </a:tc>
                <a:extLst>
                  <a:ext uri="{0D108BD9-81ED-4DB2-BD59-A6C34878D82A}">
                    <a16:rowId xmlns:a16="http://schemas.microsoft.com/office/drawing/2014/main" val="4228783359"/>
                  </a:ext>
                </a:extLst>
              </a:tr>
              <a:tr h="304602">
                <a:tc>
                  <a:txBody>
                    <a:bodyPr/>
                    <a:lstStyle/>
                    <a:p>
                      <a:r>
                        <a:rPr lang="en-US" b="1" dirty="0"/>
                        <a:t>Python</a:t>
                      </a:r>
                    </a:p>
                  </a:txBody>
                  <a:tcPr/>
                </a:tc>
                <a:tc>
                  <a:txBody>
                    <a:bodyPr/>
                    <a:lstStyle/>
                    <a:p>
                      <a:r>
                        <a:rPr lang="en-US" dirty="0"/>
                        <a:t>Experimental</a:t>
                      </a:r>
                    </a:p>
                  </a:txBody>
                  <a:tcPr/>
                </a:tc>
                <a:tc>
                  <a:txBody>
                    <a:bodyPr/>
                    <a:lstStyle/>
                    <a:p>
                      <a:r>
                        <a:rPr lang="en-US" dirty="0"/>
                        <a:t>N/A</a:t>
                      </a:r>
                    </a:p>
                  </a:txBody>
                  <a:tcPr/>
                </a:tc>
                <a:extLst>
                  <a:ext uri="{0D108BD9-81ED-4DB2-BD59-A6C34878D82A}">
                    <a16:rowId xmlns:a16="http://schemas.microsoft.com/office/drawing/2014/main" val="440614533"/>
                  </a:ext>
                </a:extLst>
              </a:tr>
              <a:tr h="304602">
                <a:tc>
                  <a:txBody>
                    <a:bodyPr/>
                    <a:lstStyle/>
                    <a:p>
                      <a:r>
                        <a:rPr lang="en-US" b="1" dirty="0"/>
                        <a:t>PHP</a:t>
                      </a:r>
                    </a:p>
                  </a:txBody>
                  <a:tcPr/>
                </a:tc>
                <a:tc>
                  <a:txBody>
                    <a:bodyPr/>
                    <a:lstStyle/>
                    <a:p>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918591325"/>
                  </a:ext>
                </a:extLst>
              </a:tr>
              <a:tr h="304602">
                <a:tc>
                  <a:txBody>
                    <a:bodyPr/>
                    <a:lstStyle/>
                    <a:p>
                      <a:r>
                        <a:rPr lang="en-US" b="1" dirty="0"/>
                        <a:t>TypeScript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endParaRPr lang="en-US" dirty="0"/>
                    </a:p>
                  </a:txBody>
                  <a:tcPr/>
                </a:tc>
                <a:extLst>
                  <a:ext uri="{0D108BD9-81ED-4DB2-BD59-A6C34878D82A}">
                    <a16:rowId xmlns:a16="http://schemas.microsoft.com/office/drawing/2014/main" val="2288185001"/>
                  </a:ext>
                </a:extLst>
              </a:tr>
              <a:tr h="304602">
                <a:tc>
                  <a:txBody>
                    <a:bodyPr/>
                    <a:lstStyle/>
                    <a:p>
                      <a:r>
                        <a:rPr lang="en-US" b="1" dirty="0"/>
                        <a:t>Batch (.cmd, .bat)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817921426"/>
                  </a:ext>
                </a:extLst>
              </a:tr>
              <a:tr h="304602">
                <a:tc>
                  <a:txBody>
                    <a:bodyPr/>
                    <a:lstStyle/>
                    <a:p>
                      <a:r>
                        <a:rPr lang="en-US" b="1" dirty="0"/>
                        <a:t>Bash</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025099965"/>
                  </a:ext>
                </a:extLst>
              </a:tr>
              <a:tr h="304602">
                <a:tc>
                  <a:txBody>
                    <a:bodyPr/>
                    <a:lstStyle/>
                    <a:p>
                      <a:r>
                        <a:rPr lang="en-US" b="1" dirty="0"/>
                        <a:t>PowerShell</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269557153"/>
                  </a:ext>
                </a:extLst>
              </a:tr>
            </a:tbl>
          </a:graphicData>
        </a:graphic>
      </p:graphicFrame>
      <p:pic>
        <p:nvPicPr>
          <p:cNvPr id="7" name="Picture 2" descr="https://azurecomcdn.azureedge.net/cvt-5abeaeac94924362fd3fcd40e8ff5355792cf9f76e7429ead74c19910ceedd86/images/page/services/functions/02-develop.png">
            <a:extLst>
              <a:ext uri="{FF2B5EF4-FFF2-40B4-BE49-F238E27FC236}">
                <a16:creationId xmlns:a16="http://schemas.microsoft.com/office/drawing/2014/main" id="{DCB0BFAF-6D1D-4231-B7F7-4241A2D42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693" y="2538054"/>
            <a:ext cx="2991033" cy="178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716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Dual Abstraction</a:t>
            </a:r>
          </a:p>
        </p:txBody>
      </p:sp>
      <p:sp>
        <p:nvSpPr>
          <p:cNvPr id="3" name="Text Placeholder 2"/>
          <p:cNvSpPr>
            <a:spLocks noGrp="1"/>
          </p:cNvSpPr>
          <p:nvPr>
            <p:ph type="body" sz="quarter" idx="10"/>
          </p:nvPr>
        </p:nvSpPr>
        <p:spPr>
          <a:xfrm>
            <a:off x="520042" y="1447799"/>
            <a:ext cx="11151917" cy="2979277"/>
          </a:xfrm>
        </p:spPr>
        <p:txBody>
          <a:bodyPr/>
          <a:lstStyle/>
          <a:p>
            <a:r>
              <a:rPr lang="en-US" dirty="0"/>
              <a:t>Serverless compute</a:t>
            </a:r>
          </a:p>
          <a:p>
            <a:pPr lvl="1"/>
            <a:r>
              <a:rPr lang="en-US" dirty="0"/>
              <a:t>Abstracts away the compute layer (application and server)</a:t>
            </a:r>
          </a:p>
          <a:p>
            <a:r>
              <a:rPr lang="en-US" dirty="0"/>
              <a:t>Bindings</a:t>
            </a:r>
          </a:p>
          <a:p>
            <a:pPr lvl="1"/>
            <a:r>
              <a:rPr lang="en-US" dirty="0"/>
              <a:t>Abstract away the code to interact with services</a:t>
            </a:r>
          </a:p>
          <a:p>
            <a:r>
              <a:rPr lang="en-US" dirty="0"/>
              <a:t>Enables greater focus on Business Logic</a:t>
            </a:r>
          </a:p>
        </p:txBody>
      </p:sp>
      <p:sp>
        <p:nvSpPr>
          <p:cNvPr id="4" name="Rectangle 3"/>
          <p:cNvSpPr/>
          <p:nvPr/>
        </p:nvSpPr>
        <p:spPr bwMode="auto">
          <a:xfrm>
            <a:off x="8171029" y="2395497"/>
            <a:ext cx="3417705" cy="9529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Business Logic</a:t>
            </a:r>
          </a:p>
        </p:txBody>
      </p:sp>
      <p:sp>
        <p:nvSpPr>
          <p:cNvPr id="5" name="Rectangle 4"/>
          <p:cNvSpPr/>
          <p:nvPr/>
        </p:nvSpPr>
        <p:spPr bwMode="auto">
          <a:xfrm>
            <a:off x="8161400" y="3421200"/>
            <a:ext cx="3417705" cy="952902"/>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Serverless PaaS</a:t>
            </a:r>
          </a:p>
        </p:txBody>
      </p:sp>
      <p:sp>
        <p:nvSpPr>
          <p:cNvPr id="6" name="Rectangle 5"/>
          <p:cNvSpPr/>
          <p:nvPr/>
        </p:nvSpPr>
        <p:spPr bwMode="auto">
          <a:xfrm>
            <a:off x="8161400" y="1447799"/>
            <a:ext cx="3417705" cy="87489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Other Services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934" y="2609412"/>
            <a:ext cx="610548" cy="525071"/>
          </a:xfrm>
          <a:prstGeom prst="rect">
            <a:avLst/>
          </a:prstGeom>
        </p:spPr>
      </p:pic>
    </p:spTree>
    <p:extLst>
      <p:ext uri="{BB962C8B-B14F-4D97-AF65-F5344CB8AC3E}">
        <p14:creationId xmlns:p14="http://schemas.microsoft.com/office/powerpoint/2010/main" val="377698647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Platform and Scaling</a:t>
            </a:r>
          </a:p>
        </p:txBody>
      </p:sp>
      <p:sp>
        <p:nvSpPr>
          <p:cNvPr id="5" name="Text Placeholder 4"/>
          <p:cNvSpPr>
            <a:spLocks noGrp="1"/>
          </p:cNvSpPr>
          <p:nvPr>
            <p:ph type="body" sz="quarter" idx="10"/>
          </p:nvPr>
        </p:nvSpPr>
        <p:spPr/>
        <p:txBody>
          <a:bodyPr/>
          <a:lstStyle/>
          <a:p>
            <a:r>
              <a:rPr lang="en-US" dirty="0"/>
              <a:t>App Service Plan pricing</a:t>
            </a:r>
          </a:p>
          <a:p>
            <a:pPr lvl="1"/>
            <a:r>
              <a:rPr lang="en-US" dirty="0"/>
              <a:t>Dedicated is the existing App Service plan tiers</a:t>
            </a:r>
          </a:p>
          <a:p>
            <a:pPr lvl="1"/>
            <a:r>
              <a:rPr lang="en-US" dirty="0"/>
              <a:t>Basic, Standard, Premium</a:t>
            </a:r>
          </a:p>
          <a:p>
            <a:pPr lvl="1"/>
            <a:r>
              <a:rPr lang="en-US" dirty="0"/>
              <a:t>Pay based on # of reserved VMs</a:t>
            </a:r>
          </a:p>
          <a:p>
            <a:pPr lvl="1"/>
            <a:r>
              <a:rPr lang="en-US" b="1" dirty="0"/>
              <a:t>You’re responsible for scale</a:t>
            </a:r>
          </a:p>
          <a:p>
            <a:r>
              <a:rPr lang="en-US" dirty="0"/>
              <a:t>Consumption Plan pricing </a:t>
            </a:r>
          </a:p>
          <a:p>
            <a:pPr lvl="1"/>
            <a:r>
              <a:rPr lang="en-US" dirty="0"/>
              <a:t>Pay on number of executions</a:t>
            </a:r>
          </a:p>
          <a:p>
            <a:pPr lvl="1"/>
            <a:r>
              <a:rPr lang="en-US" b="1" dirty="0"/>
              <a:t>Platform automatically scales for you</a:t>
            </a:r>
          </a:p>
          <a:p>
            <a:pPr marL="0" indent="0">
              <a:buNone/>
            </a:pPr>
            <a:endParaRPr lang="en-US" dirty="0"/>
          </a:p>
        </p:txBody>
      </p:sp>
    </p:spTree>
    <p:extLst>
      <p:ext uri="{BB962C8B-B14F-4D97-AF65-F5344CB8AC3E}">
        <p14:creationId xmlns:p14="http://schemas.microsoft.com/office/powerpoint/2010/main" val="32041129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54C7-141E-4A35-8A34-E75B8B335DAA}"/>
              </a:ext>
            </a:extLst>
          </p:cNvPr>
          <p:cNvSpPr>
            <a:spLocks noGrp="1"/>
          </p:cNvSpPr>
          <p:nvPr>
            <p:ph type="title"/>
          </p:nvPr>
        </p:nvSpPr>
        <p:spPr/>
        <p:txBody>
          <a:bodyPr>
            <a:normAutofit fontScale="90000"/>
          </a:bodyPr>
          <a:lstStyle/>
          <a:p>
            <a:r>
              <a:rPr lang="en-US" dirty="0"/>
              <a:t>Scaling and Pricing</a:t>
            </a:r>
          </a:p>
        </p:txBody>
      </p:sp>
      <p:sp>
        <p:nvSpPr>
          <p:cNvPr id="3" name="Text Placeholder 2">
            <a:extLst>
              <a:ext uri="{FF2B5EF4-FFF2-40B4-BE49-F238E27FC236}">
                <a16:creationId xmlns:a16="http://schemas.microsoft.com/office/drawing/2014/main" id="{09969BE8-0699-4827-8E49-FB4F48999ED6}"/>
              </a:ext>
            </a:extLst>
          </p:cNvPr>
          <p:cNvSpPr>
            <a:spLocks noGrp="1"/>
          </p:cNvSpPr>
          <p:nvPr>
            <p:ph type="body" sz="quarter" idx="10"/>
          </p:nvPr>
        </p:nvSpPr>
        <p:spPr/>
        <p:txBody>
          <a:bodyPr/>
          <a:lstStyle/>
          <a:p>
            <a:r>
              <a:rPr lang="en-US" dirty="0"/>
              <a:t>App Service Plan</a:t>
            </a:r>
          </a:p>
          <a:p>
            <a:pPr lvl="1"/>
            <a:r>
              <a:rPr lang="en-US" dirty="0"/>
              <a:t>Based on App Service Plan</a:t>
            </a:r>
          </a:p>
          <a:p>
            <a:pPr lvl="2"/>
            <a:r>
              <a:rPr lang="en-US" dirty="0"/>
              <a:t>Share single plan with one or multiple apps</a:t>
            </a:r>
          </a:p>
          <a:p>
            <a:pPr lvl="2"/>
            <a:r>
              <a:rPr lang="en-US" dirty="0"/>
              <a:t>Scale out dedicated instances manually or with AutoScale</a:t>
            </a:r>
          </a:p>
          <a:p>
            <a:pPr lvl="2"/>
            <a:r>
              <a:rPr lang="en-US" dirty="0"/>
              <a:t>Billed for dedicated instances, regardless of usage</a:t>
            </a:r>
          </a:p>
          <a:p>
            <a:r>
              <a:rPr lang="en-US" dirty="0"/>
              <a:t>Consumption Plan</a:t>
            </a:r>
          </a:p>
          <a:p>
            <a:pPr lvl="1"/>
            <a:r>
              <a:rPr lang="en-US" dirty="0"/>
              <a:t>Serverless Compute</a:t>
            </a:r>
          </a:p>
          <a:p>
            <a:pPr lvl="2"/>
            <a:r>
              <a:rPr lang="en-US" dirty="0"/>
              <a:t>Only pay for what you use (GB/s)</a:t>
            </a:r>
          </a:p>
          <a:p>
            <a:pPr lvl="2"/>
            <a:r>
              <a:rPr lang="en-US" dirty="0"/>
              <a:t>Scales dynamically to meet demand</a:t>
            </a:r>
          </a:p>
        </p:txBody>
      </p:sp>
    </p:spTree>
    <p:extLst>
      <p:ext uri="{BB962C8B-B14F-4D97-AF65-F5344CB8AC3E}">
        <p14:creationId xmlns:p14="http://schemas.microsoft.com/office/powerpoint/2010/main" val="21789142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40F-D5F5-40B4-BA1A-856C6F6C6F58}"/>
              </a:ext>
            </a:extLst>
          </p:cNvPr>
          <p:cNvSpPr>
            <a:spLocks noGrp="1"/>
          </p:cNvSpPr>
          <p:nvPr>
            <p:ph type="title"/>
          </p:nvPr>
        </p:nvSpPr>
        <p:spPr/>
        <p:txBody>
          <a:bodyPr>
            <a:normAutofit fontScale="90000"/>
          </a:bodyPr>
          <a:lstStyle/>
          <a:p>
            <a:r>
              <a:rPr lang="en-US" dirty="0"/>
              <a:t>Azure Compute Options</a:t>
            </a:r>
          </a:p>
        </p:txBody>
      </p:sp>
      <p:sp>
        <p:nvSpPr>
          <p:cNvPr id="3" name="Text Placeholder 2">
            <a:extLst>
              <a:ext uri="{FF2B5EF4-FFF2-40B4-BE49-F238E27FC236}">
                <a16:creationId xmlns:a16="http://schemas.microsoft.com/office/drawing/2014/main" id="{153907E9-F9A2-4F48-8BCD-AACD587F99CB}"/>
              </a:ext>
            </a:extLst>
          </p:cNvPr>
          <p:cNvSpPr>
            <a:spLocks noGrp="1"/>
          </p:cNvSpPr>
          <p:nvPr>
            <p:ph type="body" sz="quarter" idx="10"/>
          </p:nvPr>
        </p:nvSpPr>
        <p:spPr>
          <a:xfrm>
            <a:off x="586390" y="1434370"/>
            <a:ext cx="11018520" cy="4567404"/>
          </a:xfrm>
        </p:spPr>
        <p:txBody>
          <a:bodyPr/>
          <a:lstStyle/>
          <a:p>
            <a:pPr marL="457200" indent="-457200">
              <a:buClr>
                <a:srgbClr val="0070C0"/>
              </a:buClr>
              <a:buSzPct val="130000"/>
              <a:buFont typeface="Wingdings" panose="05000000000000000000" pitchFamily="2" charset="2"/>
              <a:buChar char="§"/>
            </a:pPr>
            <a:r>
              <a:rPr lang="en-US" dirty="0"/>
              <a:t>Virtual Machines (VMs)</a:t>
            </a:r>
          </a:p>
          <a:p>
            <a:pPr marL="457200" indent="-457200">
              <a:buClr>
                <a:srgbClr val="0070C0"/>
              </a:buClr>
              <a:buSzPct val="130000"/>
              <a:buFont typeface="Wingdings" panose="05000000000000000000" pitchFamily="2" charset="2"/>
              <a:buChar char="§"/>
            </a:pPr>
            <a:r>
              <a:rPr lang="en-US" dirty="0"/>
              <a:t>App Service</a:t>
            </a:r>
          </a:p>
          <a:p>
            <a:pPr marL="457200" indent="-457200">
              <a:buClr>
                <a:srgbClr val="0070C0"/>
              </a:buClr>
              <a:buSzPct val="130000"/>
              <a:buFont typeface="Wingdings" panose="05000000000000000000" pitchFamily="2" charset="2"/>
              <a:buChar char="§"/>
            </a:pPr>
            <a:r>
              <a:rPr lang="en-US" dirty="0"/>
              <a:t>Service Fabric</a:t>
            </a:r>
          </a:p>
          <a:p>
            <a:pPr marL="457200" indent="-457200">
              <a:buClr>
                <a:srgbClr val="0070C0"/>
              </a:buClr>
              <a:buSzPct val="130000"/>
              <a:buFont typeface="Wingdings" panose="05000000000000000000" pitchFamily="2" charset="2"/>
              <a:buChar char="§"/>
            </a:pPr>
            <a:r>
              <a:rPr lang="en-US" dirty="0"/>
              <a:t>Azure Kubernetes Service</a:t>
            </a:r>
          </a:p>
          <a:p>
            <a:pPr marL="457200" indent="-457200">
              <a:buClr>
                <a:srgbClr val="0070C0"/>
              </a:buClr>
              <a:buSzPct val="130000"/>
              <a:buFont typeface="Wingdings" panose="05000000000000000000" pitchFamily="2" charset="2"/>
              <a:buChar char="§"/>
            </a:pPr>
            <a:r>
              <a:rPr lang="en-US" dirty="0"/>
              <a:t>Azure Container Instances</a:t>
            </a:r>
          </a:p>
          <a:p>
            <a:pPr marL="457200" indent="-457200">
              <a:buClr>
                <a:srgbClr val="0070C0"/>
              </a:buClr>
              <a:buSzPct val="130000"/>
              <a:buFont typeface="Wingdings" panose="05000000000000000000" pitchFamily="2" charset="2"/>
              <a:buChar char="§"/>
            </a:pPr>
            <a:r>
              <a:rPr lang="en-US" dirty="0"/>
              <a:t>Azure Functions</a:t>
            </a:r>
          </a:p>
          <a:p>
            <a:pPr marL="457200" indent="-457200">
              <a:buClr>
                <a:srgbClr val="0070C0"/>
              </a:buClr>
              <a:buSzPct val="130000"/>
              <a:buFont typeface="Wingdings" panose="05000000000000000000" pitchFamily="2" charset="2"/>
              <a:buChar char="§"/>
            </a:pPr>
            <a:r>
              <a:rPr lang="en-US" dirty="0"/>
              <a:t>Azure Batch</a:t>
            </a:r>
          </a:p>
          <a:p>
            <a:pPr marL="457200" indent="-457200">
              <a:buClr>
                <a:srgbClr val="0070C0"/>
              </a:buClr>
              <a:buSzPct val="130000"/>
              <a:buFont typeface="Wingdings" panose="05000000000000000000" pitchFamily="2" charset="2"/>
              <a:buChar char="§"/>
            </a:pPr>
            <a:r>
              <a:rPr lang="en-US" dirty="0"/>
              <a:t>Cloud Services</a:t>
            </a:r>
          </a:p>
          <a:p>
            <a:endParaRPr lang="en-US" dirty="0"/>
          </a:p>
        </p:txBody>
      </p:sp>
    </p:spTree>
    <p:extLst>
      <p:ext uri="{BB962C8B-B14F-4D97-AF65-F5344CB8AC3E}">
        <p14:creationId xmlns:p14="http://schemas.microsoft.com/office/powerpoint/2010/main" val="26609747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832B-9206-4CB8-93DE-89FD61FD3DBA}"/>
              </a:ext>
            </a:extLst>
          </p:cNvPr>
          <p:cNvSpPr>
            <a:spLocks noGrp="1"/>
          </p:cNvSpPr>
          <p:nvPr>
            <p:ph type="title"/>
          </p:nvPr>
        </p:nvSpPr>
        <p:spPr/>
        <p:txBody>
          <a:bodyPr>
            <a:normAutofit fontScale="90000"/>
          </a:bodyPr>
          <a:lstStyle/>
          <a:p>
            <a:r>
              <a:rPr lang="en-US" dirty="0"/>
              <a:t>App Service Features</a:t>
            </a:r>
          </a:p>
        </p:txBody>
      </p:sp>
      <p:sp>
        <p:nvSpPr>
          <p:cNvPr id="3" name="Text Placeholder 2">
            <a:extLst>
              <a:ext uri="{FF2B5EF4-FFF2-40B4-BE49-F238E27FC236}">
                <a16:creationId xmlns:a16="http://schemas.microsoft.com/office/drawing/2014/main" id="{9D259668-17FC-4F07-82F0-C9365F05E52D}"/>
              </a:ext>
            </a:extLst>
          </p:cNvPr>
          <p:cNvSpPr>
            <a:spLocks noGrp="1"/>
          </p:cNvSpPr>
          <p:nvPr>
            <p:ph type="body" sz="quarter" idx="10"/>
          </p:nvPr>
        </p:nvSpPr>
        <p:spPr/>
        <p:txBody>
          <a:bodyPr/>
          <a:lstStyle/>
          <a:p>
            <a:r>
              <a:rPr lang="en-US" dirty="0"/>
              <a:t>Azure Functions is built and hosted on top of Azure App Service</a:t>
            </a:r>
          </a:p>
          <a:p>
            <a:r>
              <a:rPr lang="en-US" dirty="0"/>
              <a:t>Features of App Service are available to Azure Function Apps</a:t>
            </a:r>
          </a:p>
          <a:p>
            <a:pPr lvl="1"/>
            <a:r>
              <a:rPr lang="en-US" dirty="0"/>
              <a:t>Both Consumption Plan and App Service Plan pricing</a:t>
            </a:r>
          </a:p>
        </p:txBody>
      </p:sp>
      <p:pic>
        <p:nvPicPr>
          <p:cNvPr id="5" name="Picture 4">
            <a:extLst>
              <a:ext uri="{FF2B5EF4-FFF2-40B4-BE49-F238E27FC236}">
                <a16:creationId xmlns:a16="http://schemas.microsoft.com/office/drawing/2014/main" id="{94055C49-1782-42A6-940E-D6BB7388A69A}"/>
              </a:ext>
            </a:extLst>
          </p:cNvPr>
          <p:cNvPicPr>
            <a:picLocks noChangeAspect="1"/>
          </p:cNvPicPr>
          <p:nvPr/>
        </p:nvPicPr>
        <p:blipFill>
          <a:blip r:embed="rId2"/>
          <a:stretch>
            <a:fillRect/>
          </a:stretch>
        </p:blipFill>
        <p:spPr>
          <a:xfrm>
            <a:off x="2262902" y="3159143"/>
            <a:ext cx="7562705" cy="1870674"/>
          </a:xfrm>
          <a:prstGeom prst="rect">
            <a:avLst/>
          </a:prstGeom>
        </p:spPr>
      </p:pic>
    </p:spTree>
    <p:extLst>
      <p:ext uri="{BB962C8B-B14F-4D97-AF65-F5344CB8AC3E}">
        <p14:creationId xmlns:p14="http://schemas.microsoft.com/office/powerpoint/2010/main" val="226812807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A49-1A84-4067-A12B-A77CC108A333}"/>
              </a:ext>
            </a:extLst>
          </p:cNvPr>
          <p:cNvSpPr>
            <a:spLocks noGrp="1"/>
          </p:cNvSpPr>
          <p:nvPr>
            <p:ph type="title"/>
          </p:nvPr>
        </p:nvSpPr>
        <p:spPr/>
        <p:txBody>
          <a:bodyPr>
            <a:normAutofit fontScale="90000"/>
          </a:bodyPr>
          <a:lstStyle/>
          <a:p>
            <a:r>
              <a:rPr lang="en-US" dirty="0"/>
              <a:t>Custom Domains</a:t>
            </a:r>
          </a:p>
        </p:txBody>
      </p:sp>
      <p:sp>
        <p:nvSpPr>
          <p:cNvPr id="3" name="Text Placeholder 2">
            <a:extLst>
              <a:ext uri="{FF2B5EF4-FFF2-40B4-BE49-F238E27FC236}">
                <a16:creationId xmlns:a16="http://schemas.microsoft.com/office/drawing/2014/main" id="{EEE187BA-0A00-4B97-A0E5-A3B642392ED0}"/>
              </a:ext>
            </a:extLst>
          </p:cNvPr>
          <p:cNvSpPr>
            <a:spLocks noGrp="1"/>
          </p:cNvSpPr>
          <p:nvPr>
            <p:ph type="body" sz="quarter" idx="10"/>
          </p:nvPr>
        </p:nvSpPr>
        <p:spPr/>
        <p:txBody>
          <a:bodyPr/>
          <a:lstStyle/>
          <a:p>
            <a:r>
              <a:rPr lang="en-US" dirty="0"/>
              <a:t>Configure Custom Domains</a:t>
            </a:r>
          </a:p>
          <a:p>
            <a:endParaRPr lang="en-US" dirty="0"/>
          </a:p>
          <a:p>
            <a:endParaRPr lang="en-US" dirty="0"/>
          </a:p>
        </p:txBody>
      </p:sp>
      <p:pic>
        <p:nvPicPr>
          <p:cNvPr id="4" name="Picture 3">
            <a:extLst>
              <a:ext uri="{FF2B5EF4-FFF2-40B4-BE49-F238E27FC236}">
                <a16:creationId xmlns:a16="http://schemas.microsoft.com/office/drawing/2014/main" id="{1033A1E0-41DC-426D-B82A-00CFD10DDF9A}"/>
              </a:ext>
            </a:extLst>
          </p:cNvPr>
          <p:cNvPicPr>
            <a:picLocks noChangeAspect="1"/>
          </p:cNvPicPr>
          <p:nvPr/>
        </p:nvPicPr>
        <p:blipFill>
          <a:blip r:embed="rId2"/>
          <a:stretch>
            <a:fillRect/>
          </a:stretch>
        </p:blipFill>
        <p:spPr>
          <a:xfrm>
            <a:off x="3465302" y="2210937"/>
            <a:ext cx="5261397" cy="3621079"/>
          </a:xfrm>
          <a:prstGeom prst="rect">
            <a:avLst/>
          </a:prstGeom>
        </p:spPr>
      </p:pic>
    </p:spTree>
    <p:extLst>
      <p:ext uri="{BB962C8B-B14F-4D97-AF65-F5344CB8AC3E}">
        <p14:creationId xmlns:p14="http://schemas.microsoft.com/office/powerpoint/2010/main" val="363522906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F0D4-D7DA-488B-976A-C5A2408777A1}"/>
              </a:ext>
            </a:extLst>
          </p:cNvPr>
          <p:cNvSpPr>
            <a:spLocks noGrp="1"/>
          </p:cNvSpPr>
          <p:nvPr>
            <p:ph type="title"/>
          </p:nvPr>
        </p:nvSpPr>
        <p:spPr/>
        <p:txBody>
          <a:bodyPr>
            <a:normAutofit fontScale="90000"/>
          </a:bodyPr>
          <a:lstStyle/>
          <a:p>
            <a:r>
              <a:rPr lang="en-US" dirty="0"/>
              <a:t>SSL Configuration</a:t>
            </a:r>
          </a:p>
        </p:txBody>
      </p:sp>
      <p:sp>
        <p:nvSpPr>
          <p:cNvPr id="3" name="Text Placeholder 2">
            <a:extLst>
              <a:ext uri="{FF2B5EF4-FFF2-40B4-BE49-F238E27FC236}">
                <a16:creationId xmlns:a16="http://schemas.microsoft.com/office/drawing/2014/main" id="{6A870A9F-3484-410A-B6AB-82D630607D11}"/>
              </a:ext>
            </a:extLst>
          </p:cNvPr>
          <p:cNvSpPr>
            <a:spLocks noGrp="1"/>
          </p:cNvSpPr>
          <p:nvPr>
            <p:ph type="body" sz="quarter" idx="10"/>
          </p:nvPr>
        </p:nvSpPr>
        <p:spPr>
          <a:xfrm>
            <a:off x="519249" y="1447799"/>
            <a:ext cx="6409871" cy="2979277"/>
          </a:xfrm>
        </p:spPr>
        <p:txBody>
          <a:bodyPr/>
          <a:lstStyle/>
          <a:p>
            <a:r>
              <a:rPr lang="en-US" dirty="0"/>
              <a:t>Enforce HTTPS Only</a:t>
            </a:r>
          </a:p>
          <a:p>
            <a:r>
              <a:rPr lang="en-US" dirty="0"/>
              <a:t>Choose TLS Version</a:t>
            </a:r>
          </a:p>
          <a:p>
            <a:r>
              <a:rPr lang="en-US" dirty="0"/>
              <a:t>Custom Certificates</a:t>
            </a:r>
          </a:p>
          <a:p>
            <a:r>
              <a:rPr lang="en-US" dirty="0"/>
              <a:t>Custom SSL bindings per Domain and Certificate</a:t>
            </a:r>
          </a:p>
        </p:txBody>
      </p:sp>
      <p:pic>
        <p:nvPicPr>
          <p:cNvPr id="4" name="Picture 3">
            <a:extLst>
              <a:ext uri="{FF2B5EF4-FFF2-40B4-BE49-F238E27FC236}">
                <a16:creationId xmlns:a16="http://schemas.microsoft.com/office/drawing/2014/main" id="{B0453CDE-ED33-45E9-ABB3-894D799C220E}"/>
              </a:ext>
            </a:extLst>
          </p:cNvPr>
          <p:cNvPicPr>
            <a:picLocks noChangeAspect="1"/>
          </p:cNvPicPr>
          <p:nvPr/>
        </p:nvPicPr>
        <p:blipFill>
          <a:blip r:embed="rId2"/>
          <a:stretch>
            <a:fillRect/>
          </a:stretch>
        </p:blipFill>
        <p:spPr>
          <a:xfrm>
            <a:off x="7728184" y="250661"/>
            <a:ext cx="4254719" cy="6356677"/>
          </a:xfrm>
          <a:prstGeom prst="rect">
            <a:avLst/>
          </a:prstGeom>
        </p:spPr>
      </p:pic>
    </p:spTree>
    <p:extLst>
      <p:ext uri="{BB962C8B-B14F-4D97-AF65-F5344CB8AC3E}">
        <p14:creationId xmlns:p14="http://schemas.microsoft.com/office/powerpoint/2010/main" val="3855873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A6D6-6E91-4F01-B9A0-123C0C209639}"/>
              </a:ext>
            </a:extLst>
          </p:cNvPr>
          <p:cNvSpPr>
            <a:spLocks noGrp="1"/>
          </p:cNvSpPr>
          <p:nvPr>
            <p:ph type="title"/>
          </p:nvPr>
        </p:nvSpPr>
        <p:spPr/>
        <p:txBody>
          <a:bodyPr>
            <a:normAutofit fontScale="90000"/>
          </a:bodyPr>
          <a:lstStyle/>
          <a:p>
            <a:r>
              <a:rPr lang="en-US" dirty="0"/>
              <a:t>Choosing Compute</a:t>
            </a:r>
          </a:p>
        </p:txBody>
      </p:sp>
      <p:sp>
        <p:nvSpPr>
          <p:cNvPr id="3" name="Text Placeholder 2">
            <a:extLst>
              <a:ext uri="{FF2B5EF4-FFF2-40B4-BE49-F238E27FC236}">
                <a16:creationId xmlns:a16="http://schemas.microsoft.com/office/drawing/2014/main" id="{4F210A5C-25BC-481E-B2F7-E1E2CDC6ECF0}"/>
              </a:ext>
            </a:extLst>
          </p:cNvPr>
          <p:cNvSpPr>
            <a:spLocks noGrp="1"/>
          </p:cNvSpPr>
          <p:nvPr>
            <p:ph type="body" sz="quarter" idx="10"/>
          </p:nvPr>
        </p:nvSpPr>
        <p:spPr>
          <a:xfrm>
            <a:off x="586390" y="1434369"/>
            <a:ext cx="4333340" cy="1809726"/>
          </a:xfrm>
        </p:spPr>
        <p:txBody>
          <a:bodyPr/>
          <a:lstStyle/>
          <a:p>
            <a:pPr marL="457200" indent="-457200">
              <a:buClr>
                <a:srgbClr val="0070C0"/>
              </a:buClr>
              <a:buSzPct val="130000"/>
              <a:buFont typeface="Wingdings" panose="05000000000000000000" pitchFamily="2" charset="2"/>
              <a:buChar char="§"/>
            </a:pPr>
            <a:r>
              <a:rPr lang="en-US" dirty="0"/>
              <a:t>Evaluate each workload</a:t>
            </a:r>
          </a:p>
          <a:p>
            <a:pPr marL="457200" indent="-457200">
              <a:buClr>
                <a:srgbClr val="0070C0"/>
              </a:buClr>
              <a:buSzPct val="130000"/>
              <a:buFont typeface="Wingdings" panose="05000000000000000000" pitchFamily="2" charset="2"/>
              <a:buChar char="§"/>
            </a:pPr>
            <a:r>
              <a:rPr lang="en-US" dirty="0"/>
              <a:t>Solutions may contain multiple compute services</a:t>
            </a:r>
          </a:p>
        </p:txBody>
      </p:sp>
      <p:pic>
        <p:nvPicPr>
          <p:cNvPr id="4" name="Picture 3">
            <a:extLst>
              <a:ext uri="{FF2B5EF4-FFF2-40B4-BE49-F238E27FC236}">
                <a16:creationId xmlns:a16="http://schemas.microsoft.com/office/drawing/2014/main" id="{2549D11A-CF83-45E2-87FE-4D5129AD2F95}"/>
              </a:ext>
            </a:extLst>
          </p:cNvPr>
          <p:cNvPicPr>
            <a:picLocks noChangeAspect="1"/>
          </p:cNvPicPr>
          <p:nvPr/>
        </p:nvPicPr>
        <p:blipFill>
          <a:blip r:embed="rId3"/>
          <a:stretch>
            <a:fillRect/>
          </a:stretch>
        </p:blipFill>
        <p:spPr>
          <a:xfrm>
            <a:off x="4764067" y="487072"/>
            <a:ext cx="7333657" cy="5990994"/>
          </a:xfrm>
          <a:prstGeom prst="rect">
            <a:avLst/>
          </a:prstGeom>
        </p:spPr>
      </p:pic>
    </p:spTree>
    <p:extLst>
      <p:ext uri="{BB962C8B-B14F-4D97-AF65-F5344CB8AC3E}">
        <p14:creationId xmlns:p14="http://schemas.microsoft.com/office/powerpoint/2010/main" val="29435581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7CC5617-1160-492A-A9EF-2C8141E0BD7E}"/>
              </a:ext>
            </a:extLst>
          </p:cNvPr>
          <p:cNvSpPr/>
          <p:nvPr/>
        </p:nvSpPr>
        <p:spPr bwMode="auto">
          <a:xfrm>
            <a:off x="0" y="1963132"/>
            <a:ext cx="12192000" cy="30684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Title 3">
            <a:extLst>
              <a:ext uri="{FF2B5EF4-FFF2-40B4-BE49-F238E27FC236}">
                <a16:creationId xmlns:a16="http://schemas.microsoft.com/office/drawing/2014/main" id="{FF504F61-70BC-42EC-8B39-DB05F5F00B13}"/>
              </a:ext>
            </a:extLst>
          </p:cNvPr>
          <p:cNvSpPr>
            <a:spLocks noGrp="1"/>
          </p:cNvSpPr>
          <p:nvPr>
            <p:ph type="title"/>
          </p:nvPr>
        </p:nvSpPr>
        <p:spPr>
          <a:xfrm>
            <a:off x="585216" y="384048"/>
            <a:ext cx="11151917" cy="553998"/>
          </a:xfrm>
        </p:spPr>
        <p:txBody>
          <a:bodyPr>
            <a:normAutofit fontScale="90000"/>
          </a:bodyPr>
          <a:lstStyle/>
          <a:p>
            <a:r>
              <a:rPr lang="en-US" sz="3600" dirty="0"/>
              <a:t>VM Architecture Components</a:t>
            </a:r>
          </a:p>
        </p:txBody>
      </p:sp>
      <p:grpSp>
        <p:nvGrpSpPr>
          <p:cNvPr id="2" name="Group 1">
            <a:extLst>
              <a:ext uri="{FF2B5EF4-FFF2-40B4-BE49-F238E27FC236}">
                <a16:creationId xmlns:a16="http://schemas.microsoft.com/office/drawing/2014/main" id="{72A92503-5A9A-46CB-B673-7B5340D3599F}"/>
              </a:ext>
            </a:extLst>
          </p:cNvPr>
          <p:cNvGrpSpPr/>
          <p:nvPr/>
        </p:nvGrpSpPr>
        <p:grpSpPr>
          <a:xfrm>
            <a:off x="1890005" y="2717071"/>
            <a:ext cx="8411991" cy="1223082"/>
            <a:chOff x="1954991" y="2717071"/>
            <a:chExt cx="8411991" cy="1223082"/>
          </a:xfrm>
        </p:grpSpPr>
        <p:pic>
          <p:nvPicPr>
            <p:cNvPr id="9" name="Picture 8">
              <a:extLst>
                <a:ext uri="{FF2B5EF4-FFF2-40B4-BE49-F238E27FC236}">
                  <a16:creationId xmlns:a16="http://schemas.microsoft.com/office/drawing/2014/main" id="{40275AFF-3201-4DFE-BD4E-1AEC54E89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6381" y="2717071"/>
              <a:ext cx="780290" cy="780290"/>
            </a:xfrm>
            <a:prstGeom prst="rect">
              <a:avLst/>
            </a:prstGeom>
          </p:spPr>
        </p:pic>
        <p:pic>
          <p:nvPicPr>
            <p:cNvPr id="11" name="Picture 10">
              <a:extLst>
                <a:ext uri="{FF2B5EF4-FFF2-40B4-BE49-F238E27FC236}">
                  <a16:creationId xmlns:a16="http://schemas.microsoft.com/office/drawing/2014/main" id="{46B14757-B918-47E4-9DB5-1357AAFC67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9392" y="2717071"/>
              <a:ext cx="780290" cy="780290"/>
            </a:xfrm>
            <a:prstGeom prst="rect">
              <a:avLst/>
            </a:prstGeom>
          </p:spPr>
        </p:pic>
        <p:pic>
          <p:nvPicPr>
            <p:cNvPr id="13" name="Picture 12">
              <a:extLst>
                <a:ext uri="{FF2B5EF4-FFF2-40B4-BE49-F238E27FC236}">
                  <a16:creationId xmlns:a16="http://schemas.microsoft.com/office/drawing/2014/main" id="{CE2200A0-53D0-4754-93E3-84D3AF281D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4599" y="2717071"/>
              <a:ext cx="780290" cy="780290"/>
            </a:xfrm>
            <a:prstGeom prst="rect">
              <a:avLst/>
            </a:prstGeom>
          </p:spPr>
        </p:pic>
        <p:pic>
          <p:nvPicPr>
            <p:cNvPr id="15" name="Picture 14">
              <a:extLst>
                <a:ext uri="{FF2B5EF4-FFF2-40B4-BE49-F238E27FC236}">
                  <a16:creationId xmlns:a16="http://schemas.microsoft.com/office/drawing/2014/main" id="{6345439A-95BC-4A07-B6FC-FD2130D579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4377" y="2717071"/>
              <a:ext cx="780290" cy="780290"/>
            </a:xfrm>
            <a:prstGeom prst="rect">
              <a:avLst/>
            </a:prstGeom>
          </p:spPr>
        </p:pic>
        <p:sp>
          <p:nvSpPr>
            <p:cNvPr id="16" name="TextBox 15">
              <a:extLst>
                <a:ext uri="{FF2B5EF4-FFF2-40B4-BE49-F238E27FC236}">
                  <a16:creationId xmlns:a16="http://schemas.microsoft.com/office/drawing/2014/main" id="{1638D35F-89BD-47FC-8E7E-AF469A9FE8D3}"/>
                </a:ext>
              </a:extLst>
            </p:cNvPr>
            <p:cNvSpPr txBox="1"/>
            <p:nvPr/>
          </p:nvSpPr>
          <p:spPr>
            <a:xfrm>
              <a:off x="1954991" y="3690854"/>
              <a:ext cx="1713776"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Compute Family</a:t>
              </a:r>
            </a:p>
          </p:txBody>
        </p:sp>
        <p:sp>
          <p:nvSpPr>
            <p:cNvPr id="17" name="TextBox 16">
              <a:extLst>
                <a:ext uri="{FF2B5EF4-FFF2-40B4-BE49-F238E27FC236}">
                  <a16:creationId xmlns:a16="http://schemas.microsoft.com/office/drawing/2014/main" id="{16EFA08D-7F49-4681-AF17-E4855183F8B0}"/>
                </a:ext>
              </a:extLst>
            </p:cNvPr>
            <p:cNvSpPr txBox="1"/>
            <p:nvPr/>
          </p:nvSpPr>
          <p:spPr>
            <a:xfrm>
              <a:off x="4218489"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Network</a:t>
              </a:r>
            </a:p>
          </p:txBody>
        </p:sp>
        <p:sp>
          <p:nvSpPr>
            <p:cNvPr id="18" name="TextBox 17">
              <a:extLst>
                <a:ext uri="{FF2B5EF4-FFF2-40B4-BE49-F238E27FC236}">
                  <a16:creationId xmlns:a16="http://schemas.microsoft.com/office/drawing/2014/main" id="{2AA5B799-4730-4274-946A-491034BFA08E}"/>
                </a:ext>
              </a:extLst>
            </p:cNvPr>
            <p:cNvSpPr txBox="1"/>
            <p:nvPr/>
          </p:nvSpPr>
          <p:spPr>
            <a:xfrm>
              <a:off x="6556653"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Storage</a:t>
              </a:r>
            </a:p>
          </p:txBody>
        </p:sp>
        <p:sp>
          <p:nvSpPr>
            <p:cNvPr id="19" name="TextBox 18">
              <a:extLst>
                <a:ext uri="{FF2B5EF4-FFF2-40B4-BE49-F238E27FC236}">
                  <a16:creationId xmlns:a16="http://schemas.microsoft.com/office/drawing/2014/main" id="{5DEEA40A-91D1-4444-B69E-44A47A52FA76}"/>
                </a:ext>
              </a:extLst>
            </p:cNvPr>
            <p:cNvSpPr txBox="1"/>
            <p:nvPr/>
          </p:nvSpPr>
          <p:spPr>
            <a:xfrm>
              <a:off x="8943912"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Availability</a:t>
              </a:r>
            </a:p>
          </p:txBody>
        </p:sp>
      </p:grpSp>
    </p:spTree>
    <p:extLst>
      <p:ext uri="{BB962C8B-B14F-4D97-AF65-F5344CB8AC3E}">
        <p14:creationId xmlns:p14="http://schemas.microsoft.com/office/powerpoint/2010/main" val="12924342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84048"/>
            <a:ext cx="11018520" cy="553998"/>
          </a:xfrm>
        </p:spPr>
        <p:txBody>
          <a:bodyPr>
            <a:normAutofit fontScale="90000"/>
          </a:bodyPr>
          <a:lstStyle/>
          <a:p>
            <a:r>
              <a:rPr lang="en-US" dirty="0"/>
              <a:t>Choosing the Right VM Type</a:t>
            </a:r>
          </a:p>
        </p:txBody>
      </p:sp>
      <p:sp>
        <p:nvSpPr>
          <p:cNvPr id="2" name="Rectangle 1"/>
          <p:cNvSpPr/>
          <p:nvPr/>
        </p:nvSpPr>
        <p:spPr bwMode="auto">
          <a:xfrm>
            <a:off x="312894" y="2869216"/>
            <a:ext cx="5822712"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 name="Text Placeholder 3"/>
          <p:cNvSpPr txBox="1">
            <a:spLocks/>
          </p:cNvSpPr>
          <p:nvPr/>
        </p:nvSpPr>
        <p:spPr bwMode="white">
          <a:xfrm>
            <a:off x="312894" y="2931573"/>
            <a:ext cx="5451283" cy="2862322"/>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rgbClr val="FFFFFF"/>
                </a:solidFill>
                <a:effectLst/>
                <a:uLnTx/>
                <a:uFillTx/>
                <a:ea typeface="+mn-ea"/>
                <a:cs typeface="+mn-cs"/>
              </a:rPr>
              <a:t>Deploy and manage </a:t>
            </a:r>
            <a:r>
              <a:rPr lang="en-US" sz="2000" dirty="0">
                <a:solidFill>
                  <a:srgbClr val="FFFFFF"/>
                </a:solidFill>
              </a:rPr>
              <a:t>using the Azure portal, templates, command line or API </a:t>
            </a:r>
            <a:endParaRPr kumimoji="0" lang="en-US" sz="2000" b="0" i="0" u="none" strike="noStrike" kern="1200" cap="none" spc="0" normalizeH="0" baseline="0" noProof="0" dirty="0">
              <a:ln>
                <a:noFill/>
              </a:ln>
              <a:solidFill>
                <a:srgbClr val="FFFFFF"/>
              </a:solidFill>
              <a:effectLst/>
              <a:uLnTx/>
              <a:uFillTx/>
              <a:ea typeface="+mn-ea"/>
              <a:cs typeface="+mn-cs"/>
            </a:endParaRPr>
          </a:p>
          <a:p>
            <a:pPr lvl="0">
              <a:lnSpc>
                <a:spcPct val="110000"/>
              </a:lnSpc>
              <a:defRPr/>
            </a:pPr>
            <a:r>
              <a:rPr lang="en-US" sz="2000" dirty="0">
                <a:solidFill>
                  <a:srgbClr val="FFFFFF"/>
                </a:solidFill>
              </a:rPr>
              <a:t>Used for workloads that require state (persistent disk, persistent computer names, etc..)</a:t>
            </a:r>
            <a:endParaRPr kumimoji="0" lang="en-US" sz="2000" b="0" i="0" u="none" strike="noStrike" kern="1200" cap="none" spc="0" normalizeH="0" baseline="0" noProof="0" dirty="0">
              <a:ln>
                <a:noFill/>
              </a:ln>
              <a:solidFill>
                <a:srgbClr val="FFFFFF"/>
              </a:solidFill>
              <a:effectLst/>
              <a:uLnTx/>
              <a:uFillTx/>
              <a:ea typeface="+mn-ea"/>
              <a:cs typeface="+mn-cs"/>
            </a:endParaRPr>
          </a:p>
          <a:p>
            <a:pPr lvl="0">
              <a:lnSpc>
                <a:spcPct val="110000"/>
              </a:lnSpc>
              <a:defRPr/>
            </a:pPr>
            <a:r>
              <a:rPr lang="en-US" sz="2000" dirty="0">
                <a:solidFill>
                  <a:srgbClr val="FFFFFF"/>
                </a:solidFill>
              </a:rPr>
              <a:t>Storage is backed by Azure Storage with magnetic or SSD based storage </a:t>
            </a:r>
            <a:endParaRPr kumimoji="0" lang="en-US" sz="2000" b="0" i="0" u="none" strike="noStrike" kern="1200" cap="none" spc="0" normalizeH="0" baseline="0" noProof="0" dirty="0">
              <a:ln>
                <a:noFill/>
              </a:ln>
              <a:solidFill>
                <a:srgbClr val="FFFFFF"/>
              </a:solidFill>
              <a:effectLst/>
              <a:uLnTx/>
              <a:uFillTx/>
              <a:ea typeface="+mn-ea"/>
              <a:cs typeface="+mn-cs"/>
            </a:endParaRPr>
          </a:p>
        </p:txBody>
      </p:sp>
      <p:pic>
        <p:nvPicPr>
          <p:cNvPr id="14" name="Picture 13">
            <a:extLst>
              <a:ext uri="{FF2B5EF4-FFF2-40B4-BE49-F238E27FC236}">
                <a16:creationId xmlns:a16="http://schemas.microsoft.com/office/drawing/2014/main" id="{479C28AD-FDCC-4978-AEC6-D63DD6DA79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894" y="1954362"/>
            <a:ext cx="729075" cy="729075"/>
          </a:xfrm>
          <a:prstGeom prst="rect">
            <a:avLst/>
          </a:prstGeom>
        </p:spPr>
      </p:pic>
      <p:sp>
        <p:nvSpPr>
          <p:cNvPr id="15" name="Rectangle 14">
            <a:extLst>
              <a:ext uri="{FF2B5EF4-FFF2-40B4-BE49-F238E27FC236}">
                <a16:creationId xmlns:a16="http://schemas.microsoft.com/office/drawing/2014/main" id="{8A0635EB-C2A8-48D7-BB2F-47F43160AB69}"/>
              </a:ext>
            </a:extLst>
          </p:cNvPr>
          <p:cNvSpPr/>
          <p:nvPr/>
        </p:nvSpPr>
        <p:spPr bwMode="auto">
          <a:xfrm>
            <a:off x="6388432" y="2869216"/>
            <a:ext cx="5460635"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 name="Text Placeholder 3">
            <a:extLst>
              <a:ext uri="{FF2B5EF4-FFF2-40B4-BE49-F238E27FC236}">
                <a16:creationId xmlns:a16="http://schemas.microsoft.com/office/drawing/2014/main" id="{20BD2FC3-501D-4419-88C1-1A31307AA05E}"/>
              </a:ext>
            </a:extLst>
          </p:cNvPr>
          <p:cNvSpPr txBox="1">
            <a:spLocks/>
          </p:cNvSpPr>
          <p:nvPr/>
        </p:nvSpPr>
        <p:spPr bwMode="white">
          <a:xfrm>
            <a:off x="6480464" y="2869216"/>
            <a:ext cx="5601806" cy="3988784"/>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10000"/>
              </a:lnSpc>
              <a:defRPr/>
            </a:pPr>
            <a:r>
              <a:rPr lang="en-US" sz="2000" dirty="0">
                <a:solidFill>
                  <a:srgbClr val="FFFFFF"/>
                </a:solidFill>
              </a:rPr>
              <a:t>Deploy and manage using the Azure portal, templates, command line or API </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Used for deploying large numbers of identical </a:t>
            </a:r>
            <a:r>
              <a:rPr lang="en-US" sz="2000" dirty="0">
                <a:solidFill>
                  <a:srgbClr val="FFFFFF"/>
                </a:solidFill>
                <a:latin typeface="Segoe UI"/>
              </a:rPr>
              <a:t>VMs</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855349" marR="0" lvl="1" indent="-395147"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Big compute, big data, containerized workloads, web farms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Implicitly deploys to an availability set </a:t>
            </a:r>
          </a:p>
          <a:p>
            <a:pPr>
              <a:lnSpc>
                <a:spcPct val="110000"/>
              </a:lnSpc>
              <a:defRPr/>
            </a:pPr>
            <a:r>
              <a:rPr lang="en-US" sz="2000" dirty="0">
                <a:solidFill>
                  <a:schemeClr val="bg1"/>
                </a:solidFill>
              </a:rPr>
              <a:t>0-1000 VMs (Platform images) / 0-600 VMs (Custom images with Managed Disks)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61BF9582-8E57-44F6-8347-691C0A0313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306" y="2010814"/>
            <a:ext cx="798489" cy="798489"/>
          </a:xfrm>
          <a:prstGeom prst="rect">
            <a:avLst/>
          </a:prstGeom>
        </p:spPr>
      </p:pic>
      <p:sp>
        <p:nvSpPr>
          <p:cNvPr id="4" name="Rectangle 3">
            <a:extLst>
              <a:ext uri="{FF2B5EF4-FFF2-40B4-BE49-F238E27FC236}">
                <a16:creationId xmlns:a16="http://schemas.microsoft.com/office/drawing/2014/main" id="{367238E3-0425-4844-8447-C8062BAA2EDD}"/>
              </a:ext>
            </a:extLst>
          </p:cNvPr>
          <p:cNvSpPr/>
          <p:nvPr/>
        </p:nvSpPr>
        <p:spPr>
          <a:xfrm>
            <a:off x="7393993" y="2012420"/>
            <a:ext cx="3028393" cy="646331"/>
          </a:xfrm>
          <a:prstGeom prst="rect">
            <a:avLst/>
          </a:prstGeom>
        </p:spPr>
        <p:txBody>
          <a:bodyPr wrap="none">
            <a:spAutoFit/>
          </a:bodyPr>
          <a:lstStyle/>
          <a:p>
            <a:r>
              <a:rPr lang="en-US" sz="3600" dirty="0">
                <a:solidFill>
                  <a:schemeClr val="bg1"/>
                </a:solidFill>
              </a:rPr>
              <a:t>VM Scale Sets</a:t>
            </a:r>
          </a:p>
        </p:txBody>
      </p:sp>
      <p:sp>
        <p:nvSpPr>
          <p:cNvPr id="19" name="Rectangle 18">
            <a:extLst>
              <a:ext uri="{FF2B5EF4-FFF2-40B4-BE49-F238E27FC236}">
                <a16:creationId xmlns:a16="http://schemas.microsoft.com/office/drawing/2014/main" id="{5594D442-3CE3-4910-8E25-3404EF8CEA52}"/>
              </a:ext>
            </a:extLst>
          </p:cNvPr>
          <p:cNvSpPr/>
          <p:nvPr/>
        </p:nvSpPr>
        <p:spPr>
          <a:xfrm>
            <a:off x="1415180" y="1954362"/>
            <a:ext cx="3586688" cy="646331"/>
          </a:xfrm>
          <a:prstGeom prst="rect">
            <a:avLst/>
          </a:prstGeom>
        </p:spPr>
        <p:txBody>
          <a:bodyPr wrap="none">
            <a:spAutoFit/>
          </a:bodyPr>
          <a:lstStyle/>
          <a:p>
            <a:r>
              <a:rPr lang="en-US" sz="3600" dirty="0">
                <a:solidFill>
                  <a:schemeClr val="bg1"/>
                </a:solidFill>
              </a:rPr>
              <a:t>Virtual Machines</a:t>
            </a:r>
          </a:p>
        </p:txBody>
      </p:sp>
    </p:spTree>
    <p:extLst>
      <p:ext uri="{BB962C8B-B14F-4D97-AF65-F5344CB8AC3E}">
        <p14:creationId xmlns:p14="http://schemas.microsoft.com/office/powerpoint/2010/main" val="96296945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614D-C8AE-48E5-8408-0B5EAB4CA02B}"/>
              </a:ext>
            </a:extLst>
          </p:cNvPr>
          <p:cNvSpPr>
            <a:spLocks noGrp="1"/>
          </p:cNvSpPr>
          <p:nvPr>
            <p:ph type="title"/>
          </p:nvPr>
        </p:nvSpPr>
        <p:spPr>
          <a:xfrm>
            <a:off x="585216" y="384048"/>
            <a:ext cx="11151917" cy="553998"/>
          </a:xfrm>
        </p:spPr>
        <p:txBody>
          <a:bodyPr>
            <a:normAutofit fontScale="90000"/>
          </a:bodyPr>
          <a:lstStyle/>
          <a:p>
            <a:r>
              <a:rPr lang="en-US" sz="3600" dirty="0"/>
              <a:t>Choose the Optimal Compute Size</a:t>
            </a:r>
          </a:p>
        </p:txBody>
      </p:sp>
      <p:sp>
        <p:nvSpPr>
          <p:cNvPr id="4" name="Rectangle 3">
            <a:extLst>
              <a:ext uri="{FF2B5EF4-FFF2-40B4-BE49-F238E27FC236}">
                <a16:creationId xmlns:a16="http://schemas.microsoft.com/office/drawing/2014/main" id="{04E3F1F6-A360-4AE0-8C7D-4C28DFD10916}"/>
              </a:ext>
            </a:extLst>
          </p:cNvPr>
          <p:cNvSpPr/>
          <p:nvPr/>
        </p:nvSpPr>
        <p:spPr bwMode="auto">
          <a:xfrm>
            <a:off x="3998096" y="4512402"/>
            <a:ext cx="1462555" cy="407825"/>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STORAGE </a:t>
            </a:r>
            <a:b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b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OPTIMIZED</a:t>
            </a:r>
          </a:p>
        </p:txBody>
      </p:sp>
      <p:sp>
        <p:nvSpPr>
          <p:cNvPr id="5" name="Freeform: Shape 4">
            <a:extLst>
              <a:ext uri="{FF2B5EF4-FFF2-40B4-BE49-F238E27FC236}">
                <a16:creationId xmlns:a16="http://schemas.microsoft.com/office/drawing/2014/main" id="{83A7E814-B7C6-4DB6-BF4D-6D0932E50642}"/>
              </a:ext>
            </a:extLst>
          </p:cNvPr>
          <p:cNvSpPr/>
          <p:nvPr/>
        </p:nvSpPr>
        <p:spPr bwMode="auto">
          <a:xfrm>
            <a:off x="4147496"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 name="Group 5">
            <a:extLst>
              <a:ext uri="{FF2B5EF4-FFF2-40B4-BE49-F238E27FC236}">
                <a16:creationId xmlns:a16="http://schemas.microsoft.com/office/drawing/2014/main" id="{3C8CE214-45D0-423E-9AE5-1717F556B331}"/>
              </a:ext>
            </a:extLst>
          </p:cNvPr>
          <p:cNvGrpSpPr/>
          <p:nvPr/>
        </p:nvGrpSpPr>
        <p:grpSpPr>
          <a:xfrm>
            <a:off x="4177314" y="3767214"/>
            <a:ext cx="974717" cy="650344"/>
            <a:chOff x="4177314" y="3767214"/>
            <a:chExt cx="974717" cy="650344"/>
          </a:xfrm>
        </p:grpSpPr>
        <p:sp>
          <p:nvSpPr>
            <p:cNvPr id="7" name="monitor">
              <a:extLst>
                <a:ext uri="{FF2B5EF4-FFF2-40B4-BE49-F238E27FC236}">
                  <a16:creationId xmlns:a16="http://schemas.microsoft.com/office/drawing/2014/main" id="{DA1AED18-7E7E-4B4A-95A9-2403D843E321}"/>
                </a:ext>
              </a:extLst>
            </p:cNvPr>
            <p:cNvSpPr>
              <a:spLocks noChangeAspect="1" noEditPoints="1"/>
            </p:cNvSpPr>
            <p:nvPr/>
          </p:nvSpPr>
          <p:spPr bwMode="auto">
            <a:xfrm>
              <a:off x="4177314"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007BA105-CB5D-4FC7-87BE-4D61C58DBC39}"/>
                </a:ext>
              </a:extLst>
            </p:cNvPr>
            <p:cNvSpPr txBox="1"/>
            <p:nvPr/>
          </p:nvSpPr>
          <p:spPr>
            <a:xfrm>
              <a:off x="4527861" y="3898657"/>
              <a:ext cx="147476" cy="325858"/>
            </a:xfrm>
            <a:prstGeom prst="rect">
              <a:avLst/>
            </a:prstGeom>
            <a:noFill/>
          </p:spPr>
          <p:txBody>
            <a:bodyPr wrap="none" lIns="0" tIns="0" rIns="0" bIns="0" rtlCol="0">
              <a:spAutoFit/>
            </a:bodyPr>
            <a:lstStyle>
              <a:defPPr>
                <a:defRPr lang="en-US"/>
              </a:defPPr>
              <a:lvl1pPr algn="ctr">
                <a:lnSpc>
                  <a:spcPct val="90000"/>
                </a:lnSpc>
                <a:spcAft>
                  <a:spcPts val="600"/>
                </a:spcAft>
                <a:defRPr sz="1400" b="1">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r>
                <a:rPr lang="en-US" sz="2353" dirty="0">
                  <a:latin typeface="Segoe UI Semibold" panose="020B0702040204020203" pitchFamily="34" charset="0"/>
                  <a:cs typeface="Segoe UI Semibold" panose="020B0702040204020203" pitchFamily="34" charset="0"/>
                </a:rPr>
                <a:t>L</a:t>
              </a:r>
            </a:p>
          </p:txBody>
        </p:sp>
        <p:sp>
          <p:nvSpPr>
            <p:cNvPr id="9" name="Freeform: Shape 8">
              <a:extLst>
                <a:ext uri="{FF2B5EF4-FFF2-40B4-BE49-F238E27FC236}">
                  <a16:creationId xmlns:a16="http://schemas.microsoft.com/office/drawing/2014/main" id="{32425D4A-1AB6-4B58-895A-B775146D708C}"/>
                </a:ext>
              </a:extLst>
            </p:cNvPr>
            <p:cNvSpPr/>
            <p:nvPr/>
          </p:nvSpPr>
          <p:spPr bwMode="auto">
            <a:xfrm>
              <a:off x="466764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10" name="Rectangle 9">
            <a:extLst>
              <a:ext uri="{FF2B5EF4-FFF2-40B4-BE49-F238E27FC236}">
                <a16:creationId xmlns:a16="http://schemas.microsoft.com/office/drawing/2014/main" id="{038FD2FF-F3EB-42CB-B621-C6DDE4CCAAED}"/>
              </a:ext>
            </a:extLst>
          </p:cNvPr>
          <p:cNvSpPr/>
          <p:nvPr/>
        </p:nvSpPr>
        <p:spPr bwMode="auto">
          <a:xfrm>
            <a:off x="10378340" y="4513685"/>
            <a:ext cx="1165582" cy="384051"/>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HPC</a:t>
            </a:r>
          </a:p>
        </p:txBody>
      </p:sp>
      <p:grpSp>
        <p:nvGrpSpPr>
          <p:cNvPr id="11" name="Group 10">
            <a:extLst>
              <a:ext uri="{FF2B5EF4-FFF2-40B4-BE49-F238E27FC236}">
                <a16:creationId xmlns:a16="http://schemas.microsoft.com/office/drawing/2014/main" id="{353EB458-AF91-461B-A9E3-B4762B5F28D1}"/>
              </a:ext>
            </a:extLst>
          </p:cNvPr>
          <p:cNvGrpSpPr/>
          <p:nvPr/>
        </p:nvGrpSpPr>
        <p:grpSpPr>
          <a:xfrm>
            <a:off x="10383379" y="3767214"/>
            <a:ext cx="1165582" cy="669126"/>
            <a:chOff x="10383379" y="3767214"/>
            <a:chExt cx="1165582" cy="669126"/>
          </a:xfrm>
        </p:grpSpPr>
        <p:sp>
          <p:nvSpPr>
            <p:cNvPr id="12" name="Freeform: Shape 11">
              <a:extLst>
                <a:ext uri="{FF2B5EF4-FFF2-40B4-BE49-F238E27FC236}">
                  <a16:creationId xmlns:a16="http://schemas.microsoft.com/office/drawing/2014/main" id="{19A0FED3-F552-4E2E-8FDF-35418BE3474E}"/>
                </a:ext>
              </a:extLst>
            </p:cNvPr>
            <p:cNvSpPr/>
            <p:nvPr/>
          </p:nvSpPr>
          <p:spPr bwMode="auto">
            <a:xfrm>
              <a:off x="10383379"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3" name="Group 12">
              <a:extLst>
                <a:ext uri="{FF2B5EF4-FFF2-40B4-BE49-F238E27FC236}">
                  <a16:creationId xmlns:a16="http://schemas.microsoft.com/office/drawing/2014/main" id="{630C7D56-649D-49DA-BC4A-9B203A6310F7}"/>
                </a:ext>
              </a:extLst>
            </p:cNvPr>
            <p:cNvGrpSpPr/>
            <p:nvPr/>
          </p:nvGrpSpPr>
          <p:grpSpPr>
            <a:xfrm>
              <a:off x="10383379" y="3767214"/>
              <a:ext cx="974716" cy="650344"/>
              <a:chOff x="10383379" y="3767214"/>
              <a:chExt cx="974716" cy="650344"/>
            </a:xfrm>
          </p:grpSpPr>
          <p:sp>
            <p:nvSpPr>
              <p:cNvPr id="14" name="monitor">
                <a:extLst>
                  <a:ext uri="{FF2B5EF4-FFF2-40B4-BE49-F238E27FC236}">
                    <a16:creationId xmlns:a16="http://schemas.microsoft.com/office/drawing/2014/main" id="{3C56DEC7-3EB1-4FF6-9B56-69493C19CF6D}"/>
                  </a:ext>
                </a:extLst>
              </p:cNvPr>
              <p:cNvSpPr>
                <a:spLocks noChangeAspect="1" noEditPoints="1"/>
              </p:cNvSpPr>
              <p:nvPr/>
            </p:nvSpPr>
            <p:spPr bwMode="auto">
              <a:xfrm>
                <a:off x="10383379"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15" name="TextBox 14">
                <a:extLst>
                  <a:ext uri="{FF2B5EF4-FFF2-40B4-BE49-F238E27FC236}">
                    <a16:creationId xmlns:a16="http://schemas.microsoft.com/office/drawing/2014/main" id="{223251EA-CE39-4492-8F17-438F2868EB6C}"/>
                  </a:ext>
                </a:extLst>
              </p:cNvPr>
              <p:cNvSpPr txBox="1"/>
              <p:nvPr/>
            </p:nvSpPr>
            <p:spPr>
              <a:xfrm>
                <a:off x="10697055" y="3898657"/>
                <a:ext cx="221215"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H</a:t>
                </a:r>
              </a:p>
            </p:txBody>
          </p:sp>
          <p:sp>
            <p:nvSpPr>
              <p:cNvPr id="16" name="Freeform: Shape 15">
                <a:extLst>
                  <a:ext uri="{FF2B5EF4-FFF2-40B4-BE49-F238E27FC236}">
                    <a16:creationId xmlns:a16="http://schemas.microsoft.com/office/drawing/2014/main" id="{530890BD-3159-4FF0-B8C2-2AC5BED4C07C}"/>
                  </a:ext>
                </a:extLst>
              </p:cNvPr>
              <p:cNvSpPr/>
              <p:nvPr/>
            </p:nvSpPr>
            <p:spPr bwMode="auto">
              <a:xfrm>
                <a:off x="10873704"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sp>
        <p:nvSpPr>
          <p:cNvPr id="17" name="Rectangle 16">
            <a:extLst>
              <a:ext uri="{FF2B5EF4-FFF2-40B4-BE49-F238E27FC236}">
                <a16:creationId xmlns:a16="http://schemas.microsoft.com/office/drawing/2014/main" id="{EB66879A-D64B-42FF-BE48-EE61AC10397E}"/>
              </a:ext>
            </a:extLst>
          </p:cNvPr>
          <p:cNvSpPr/>
          <p:nvPr/>
        </p:nvSpPr>
        <p:spPr bwMode="auto">
          <a:xfrm>
            <a:off x="831897" y="4498450"/>
            <a:ext cx="2649821"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MEMORY OPTIMIZED</a:t>
            </a:r>
          </a:p>
        </p:txBody>
      </p:sp>
      <p:sp>
        <p:nvSpPr>
          <p:cNvPr id="18" name="Freeform: Shape 17">
            <a:extLst>
              <a:ext uri="{FF2B5EF4-FFF2-40B4-BE49-F238E27FC236}">
                <a16:creationId xmlns:a16="http://schemas.microsoft.com/office/drawing/2014/main" id="{1551728D-A0F4-4277-B629-609FD0475B90}"/>
              </a:ext>
            </a:extLst>
          </p:cNvPr>
          <p:cNvSpPr/>
          <p:nvPr/>
        </p:nvSpPr>
        <p:spPr bwMode="auto">
          <a:xfrm>
            <a:off x="408435" y="4436339"/>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9" name="Group 18">
            <a:extLst>
              <a:ext uri="{FF2B5EF4-FFF2-40B4-BE49-F238E27FC236}">
                <a16:creationId xmlns:a16="http://schemas.microsoft.com/office/drawing/2014/main" id="{6EEECE5D-180E-4407-B6AB-D268FB58E053}"/>
              </a:ext>
            </a:extLst>
          </p:cNvPr>
          <p:cNvGrpSpPr/>
          <p:nvPr/>
        </p:nvGrpSpPr>
        <p:grpSpPr>
          <a:xfrm>
            <a:off x="416845" y="3767214"/>
            <a:ext cx="974716" cy="650344"/>
            <a:chOff x="416845" y="3767214"/>
            <a:chExt cx="974716" cy="650344"/>
          </a:xfrm>
        </p:grpSpPr>
        <p:sp>
          <p:nvSpPr>
            <p:cNvPr id="20" name="monitor">
              <a:extLst>
                <a:ext uri="{FF2B5EF4-FFF2-40B4-BE49-F238E27FC236}">
                  <a16:creationId xmlns:a16="http://schemas.microsoft.com/office/drawing/2014/main" id="{5D62AEFB-16F7-4288-B85C-FA6E024B5358}"/>
                </a:ext>
              </a:extLst>
            </p:cNvPr>
            <p:cNvSpPr>
              <a:spLocks noChangeAspect="1" noEditPoints="1"/>
            </p:cNvSpPr>
            <p:nvPr/>
          </p:nvSpPr>
          <p:spPr bwMode="auto">
            <a:xfrm>
              <a:off x="416845"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AFEAA1F8-1B9F-400F-91AD-68084239102D}"/>
                </a:ext>
              </a:extLst>
            </p:cNvPr>
            <p:cNvSpPr txBox="1"/>
            <p:nvPr/>
          </p:nvSpPr>
          <p:spPr>
            <a:xfrm>
              <a:off x="736133" y="3898657"/>
              <a:ext cx="209994"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G</a:t>
              </a:r>
            </a:p>
          </p:txBody>
        </p:sp>
        <p:sp>
          <p:nvSpPr>
            <p:cNvPr id="22" name="Freeform: Shape 21">
              <a:extLst>
                <a:ext uri="{FF2B5EF4-FFF2-40B4-BE49-F238E27FC236}">
                  <a16:creationId xmlns:a16="http://schemas.microsoft.com/office/drawing/2014/main" id="{827C2DA1-3A83-473D-B4A5-64DC87B58419}"/>
                </a:ext>
              </a:extLst>
            </p:cNvPr>
            <p:cNvSpPr/>
            <p:nvPr/>
          </p:nvSpPr>
          <p:spPr bwMode="auto">
            <a:xfrm>
              <a:off x="90717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23" name="Group 22">
            <a:extLst>
              <a:ext uri="{FF2B5EF4-FFF2-40B4-BE49-F238E27FC236}">
                <a16:creationId xmlns:a16="http://schemas.microsoft.com/office/drawing/2014/main" id="{5DFAD234-8F2B-471A-BF14-0E1F7567F0D9}"/>
              </a:ext>
            </a:extLst>
          </p:cNvPr>
          <p:cNvGrpSpPr/>
          <p:nvPr/>
        </p:nvGrpSpPr>
        <p:grpSpPr>
          <a:xfrm>
            <a:off x="1591940" y="3767214"/>
            <a:ext cx="974739" cy="650351"/>
            <a:chOff x="1591940" y="3767214"/>
            <a:chExt cx="974739" cy="650351"/>
          </a:xfrm>
        </p:grpSpPr>
        <p:sp>
          <p:nvSpPr>
            <p:cNvPr id="24" name="monitor">
              <a:extLst>
                <a:ext uri="{FF2B5EF4-FFF2-40B4-BE49-F238E27FC236}">
                  <a16:creationId xmlns:a16="http://schemas.microsoft.com/office/drawing/2014/main" id="{71630942-435A-4A87-A0F8-03897DDC8EF1}"/>
                </a:ext>
              </a:extLst>
            </p:cNvPr>
            <p:cNvSpPr>
              <a:spLocks noChangeAspect="1" noEditPoints="1"/>
            </p:cNvSpPr>
            <p:nvPr/>
          </p:nvSpPr>
          <p:spPr bwMode="auto">
            <a:xfrm>
              <a:off x="1591940"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5" name="TextBox 24">
              <a:extLst>
                <a:ext uri="{FF2B5EF4-FFF2-40B4-BE49-F238E27FC236}">
                  <a16:creationId xmlns:a16="http://schemas.microsoft.com/office/drawing/2014/main" id="{76F8E117-356E-46D8-8DA6-AC63AC445911}"/>
                </a:ext>
              </a:extLst>
            </p:cNvPr>
            <p:cNvSpPr txBox="1"/>
            <p:nvPr/>
          </p:nvSpPr>
          <p:spPr>
            <a:xfrm>
              <a:off x="1795115" y="3898657"/>
              <a:ext cx="476092"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Ev3</a:t>
              </a:r>
            </a:p>
          </p:txBody>
        </p:sp>
        <p:sp>
          <p:nvSpPr>
            <p:cNvPr id="26" name="Freeform: Shape 25">
              <a:extLst>
                <a:ext uri="{FF2B5EF4-FFF2-40B4-BE49-F238E27FC236}">
                  <a16:creationId xmlns:a16="http://schemas.microsoft.com/office/drawing/2014/main" id="{51470CB9-E85D-4256-B724-E764D066B0A9}"/>
                </a:ext>
              </a:extLst>
            </p:cNvPr>
            <p:cNvSpPr/>
            <p:nvPr/>
          </p:nvSpPr>
          <p:spPr bwMode="auto">
            <a:xfrm>
              <a:off x="2082277"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grpSp>
        <p:nvGrpSpPr>
          <p:cNvPr id="27" name="Group 26">
            <a:extLst>
              <a:ext uri="{FF2B5EF4-FFF2-40B4-BE49-F238E27FC236}">
                <a16:creationId xmlns:a16="http://schemas.microsoft.com/office/drawing/2014/main" id="{A25098B0-9B4C-4ABB-9DC3-4FCE0FE122E4}"/>
              </a:ext>
            </a:extLst>
          </p:cNvPr>
          <p:cNvGrpSpPr/>
          <p:nvPr/>
        </p:nvGrpSpPr>
        <p:grpSpPr>
          <a:xfrm>
            <a:off x="2787936" y="3767214"/>
            <a:ext cx="974740" cy="650351"/>
            <a:chOff x="2787936" y="3767214"/>
            <a:chExt cx="974740" cy="650351"/>
          </a:xfrm>
        </p:grpSpPr>
        <p:sp>
          <p:nvSpPr>
            <p:cNvPr id="28" name="monitor">
              <a:extLst>
                <a:ext uri="{FF2B5EF4-FFF2-40B4-BE49-F238E27FC236}">
                  <a16:creationId xmlns:a16="http://schemas.microsoft.com/office/drawing/2014/main" id="{2F2CB554-B69C-4DB0-9D4B-9DC2D1531AD2}"/>
                </a:ext>
              </a:extLst>
            </p:cNvPr>
            <p:cNvSpPr>
              <a:spLocks noChangeAspect="1" noEditPoints="1"/>
            </p:cNvSpPr>
            <p:nvPr/>
          </p:nvSpPr>
          <p:spPr bwMode="auto">
            <a:xfrm>
              <a:off x="2787936"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9" name="TextBox 28">
              <a:extLst>
                <a:ext uri="{FF2B5EF4-FFF2-40B4-BE49-F238E27FC236}">
                  <a16:creationId xmlns:a16="http://schemas.microsoft.com/office/drawing/2014/main" id="{94964E87-0AA8-4870-9306-6A0236F1D707}"/>
                </a:ext>
              </a:extLst>
            </p:cNvPr>
            <p:cNvSpPr txBox="1"/>
            <p:nvPr/>
          </p:nvSpPr>
          <p:spPr>
            <a:xfrm>
              <a:off x="3083062" y="3898657"/>
              <a:ext cx="278923"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M</a:t>
              </a:r>
            </a:p>
          </p:txBody>
        </p:sp>
        <p:sp>
          <p:nvSpPr>
            <p:cNvPr id="30" name="Freeform: Shape 29">
              <a:extLst>
                <a:ext uri="{FF2B5EF4-FFF2-40B4-BE49-F238E27FC236}">
                  <a16:creationId xmlns:a16="http://schemas.microsoft.com/office/drawing/2014/main" id="{C98561B8-7EE1-4F8C-AC41-F12FFF1913FA}"/>
                </a:ext>
              </a:extLst>
            </p:cNvPr>
            <p:cNvSpPr/>
            <p:nvPr/>
          </p:nvSpPr>
          <p:spPr bwMode="auto">
            <a:xfrm>
              <a:off x="3278274"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3" name="Rectangle 32">
            <a:extLst>
              <a:ext uri="{FF2B5EF4-FFF2-40B4-BE49-F238E27FC236}">
                <a16:creationId xmlns:a16="http://schemas.microsoft.com/office/drawing/2014/main" id="{3D1555AE-0B2C-49F3-A9BB-4F80C29AEF98}"/>
              </a:ext>
            </a:extLst>
          </p:cNvPr>
          <p:cNvSpPr/>
          <p:nvPr/>
        </p:nvSpPr>
        <p:spPr bwMode="auto">
          <a:xfrm>
            <a:off x="1250484" y="2628006"/>
            <a:ext cx="184000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ENTRY LEVEL</a:t>
            </a:r>
          </a:p>
        </p:txBody>
      </p:sp>
      <p:sp>
        <p:nvSpPr>
          <p:cNvPr id="34" name="Freeform: Shape 33">
            <a:extLst>
              <a:ext uri="{FF2B5EF4-FFF2-40B4-BE49-F238E27FC236}">
                <a16:creationId xmlns:a16="http://schemas.microsoft.com/office/drawing/2014/main" id="{D2E89B18-0A45-47C1-8904-05F64ABBFF59}"/>
              </a:ext>
            </a:extLst>
          </p:cNvPr>
          <p:cNvSpPr/>
          <p:nvPr/>
        </p:nvSpPr>
        <p:spPr bwMode="auto">
          <a:xfrm>
            <a:off x="1013106" y="2562403"/>
            <a:ext cx="231475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5" name="Group 34">
            <a:extLst>
              <a:ext uri="{FF2B5EF4-FFF2-40B4-BE49-F238E27FC236}">
                <a16:creationId xmlns:a16="http://schemas.microsoft.com/office/drawing/2014/main" id="{7FA617BF-0B78-4048-A9D5-00A5FB5CC30F}"/>
              </a:ext>
            </a:extLst>
          </p:cNvPr>
          <p:cNvGrpSpPr/>
          <p:nvPr/>
        </p:nvGrpSpPr>
        <p:grpSpPr>
          <a:xfrm>
            <a:off x="1029942" y="1892597"/>
            <a:ext cx="974716" cy="650337"/>
            <a:chOff x="1029942" y="1892597"/>
            <a:chExt cx="974716" cy="650337"/>
          </a:xfrm>
        </p:grpSpPr>
        <p:sp>
          <p:nvSpPr>
            <p:cNvPr id="36" name="monitor">
              <a:extLst>
                <a:ext uri="{FF2B5EF4-FFF2-40B4-BE49-F238E27FC236}">
                  <a16:creationId xmlns:a16="http://schemas.microsoft.com/office/drawing/2014/main" id="{1C9A0557-C4B7-489F-9ED2-DE5DB75CF8D5}"/>
                </a:ext>
              </a:extLst>
            </p:cNvPr>
            <p:cNvSpPr>
              <a:spLocks noChangeAspect="1" noEditPoints="1"/>
            </p:cNvSpPr>
            <p:nvPr/>
          </p:nvSpPr>
          <p:spPr bwMode="auto">
            <a:xfrm>
              <a:off x="1029942"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7" name="Freeform: Shape 36">
              <a:extLst>
                <a:ext uri="{FF2B5EF4-FFF2-40B4-BE49-F238E27FC236}">
                  <a16:creationId xmlns:a16="http://schemas.microsoft.com/office/drawing/2014/main" id="{79D01852-0382-4B0D-8CAB-F01B24BB0913}"/>
                </a:ext>
              </a:extLst>
            </p:cNvPr>
            <p:cNvSpPr/>
            <p:nvPr/>
          </p:nvSpPr>
          <p:spPr bwMode="auto">
            <a:xfrm>
              <a:off x="1520267"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8" name="TextBox 37">
              <a:extLst>
                <a:ext uri="{FF2B5EF4-FFF2-40B4-BE49-F238E27FC236}">
                  <a16:creationId xmlns:a16="http://schemas.microsoft.com/office/drawing/2014/main" id="{E550F1B3-532C-416F-BC09-35677095B747}"/>
                </a:ext>
              </a:extLst>
            </p:cNvPr>
            <p:cNvSpPr txBox="1"/>
            <p:nvPr/>
          </p:nvSpPr>
          <p:spPr>
            <a:xfrm>
              <a:off x="1336873" y="2024039"/>
              <a:ext cx="201979"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a:t>
              </a:r>
            </a:p>
          </p:txBody>
        </p:sp>
      </p:grpSp>
      <p:grpSp>
        <p:nvGrpSpPr>
          <p:cNvPr id="39" name="Group 38">
            <a:extLst>
              <a:ext uri="{FF2B5EF4-FFF2-40B4-BE49-F238E27FC236}">
                <a16:creationId xmlns:a16="http://schemas.microsoft.com/office/drawing/2014/main" id="{931ABC5E-F274-4AF3-9DB2-2232A68D6DFE}"/>
              </a:ext>
            </a:extLst>
          </p:cNvPr>
          <p:cNvGrpSpPr/>
          <p:nvPr/>
        </p:nvGrpSpPr>
        <p:grpSpPr>
          <a:xfrm>
            <a:off x="2192756" y="1892597"/>
            <a:ext cx="974716" cy="650337"/>
            <a:chOff x="2192756" y="1892597"/>
            <a:chExt cx="974716" cy="650337"/>
          </a:xfrm>
        </p:grpSpPr>
        <p:sp>
          <p:nvSpPr>
            <p:cNvPr id="40" name="monitor">
              <a:extLst>
                <a:ext uri="{FF2B5EF4-FFF2-40B4-BE49-F238E27FC236}">
                  <a16:creationId xmlns:a16="http://schemas.microsoft.com/office/drawing/2014/main" id="{81CBA6EF-258D-4BBC-871C-9EE8D1DCDF4D}"/>
                </a:ext>
              </a:extLst>
            </p:cNvPr>
            <p:cNvSpPr>
              <a:spLocks noChangeAspect="1" noEditPoints="1"/>
            </p:cNvSpPr>
            <p:nvPr/>
          </p:nvSpPr>
          <p:spPr bwMode="auto">
            <a:xfrm>
              <a:off x="21927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41" name="TextBox 40">
              <a:extLst>
                <a:ext uri="{FF2B5EF4-FFF2-40B4-BE49-F238E27FC236}">
                  <a16:creationId xmlns:a16="http://schemas.microsoft.com/office/drawing/2014/main" id="{C184EEE6-B4C6-4A0F-83BA-C55791AAAD0F}"/>
                </a:ext>
              </a:extLst>
            </p:cNvPr>
            <p:cNvSpPr txBox="1"/>
            <p:nvPr/>
          </p:nvSpPr>
          <p:spPr>
            <a:xfrm>
              <a:off x="2342829" y="2024039"/>
              <a:ext cx="516103"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Av2</a:t>
              </a:r>
            </a:p>
          </p:txBody>
        </p:sp>
        <p:sp>
          <p:nvSpPr>
            <p:cNvPr id="42" name="Freeform: Shape 41">
              <a:extLst>
                <a:ext uri="{FF2B5EF4-FFF2-40B4-BE49-F238E27FC236}">
                  <a16:creationId xmlns:a16="http://schemas.microsoft.com/office/drawing/2014/main" id="{679974E7-70EE-4D05-99E0-3873FF0B4631}"/>
                </a:ext>
              </a:extLst>
            </p:cNvPr>
            <p:cNvSpPr/>
            <p:nvPr/>
          </p:nvSpPr>
          <p:spPr bwMode="auto">
            <a:xfrm>
              <a:off x="2683081"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43" name="Rectangle 42">
            <a:extLst>
              <a:ext uri="{FF2B5EF4-FFF2-40B4-BE49-F238E27FC236}">
                <a16:creationId xmlns:a16="http://schemas.microsoft.com/office/drawing/2014/main" id="{A9DE9FAC-1BCB-4A58-9848-4EA735C08329}"/>
              </a:ext>
            </a:extLst>
          </p:cNvPr>
          <p:cNvSpPr/>
          <p:nvPr/>
        </p:nvSpPr>
        <p:spPr bwMode="auto">
          <a:xfrm>
            <a:off x="5544712" y="2628006"/>
            <a:ext cx="2375596"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GENERAL PURPOSE</a:t>
            </a:r>
          </a:p>
        </p:txBody>
      </p:sp>
      <p:sp>
        <p:nvSpPr>
          <p:cNvPr id="44" name="Freeform: Shape 43">
            <a:extLst>
              <a:ext uri="{FF2B5EF4-FFF2-40B4-BE49-F238E27FC236}">
                <a16:creationId xmlns:a16="http://schemas.microsoft.com/office/drawing/2014/main" id="{3B556B9F-4147-4373-91F0-05D6C4EDB8CE}"/>
              </a:ext>
            </a:extLst>
          </p:cNvPr>
          <p:cNvSpPr/>
          <p:nvPr/>
        </p:nvSpPr>
        <p:spPr bwMode="auto">
          <a:xfrm>
            <a:off x="4984137" y="2562403"/>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45" name="Group 44">
            <a:extLst>
              <a:ext uri="{FF2B5EF4-FFF2-40B4-BE49-F238E27FC236}">
                <a16:creationId xmlns:a16="http://schemas.microsoft.com/office/drawing/2014/main" id="{EE8AF062-8625-49A1-9A1B-A0E33DC34135}"/>
              </a:ext>
            </a:extLst>
          </p:cNvPr>
          <p:cNvGrpSpPr/>
          <p:nvPr/>
        </p:nvGrpSpPr>
        <p:grpSpPr>
          <a:xfrm>
            <a:off x="5019244" y="1892597"/>
            <a:ext cx="974716" cy="650594"/>
            <a:chOff x="5019244" y="1892597"/>
            <a:chExt cx="974716" cy="650594"/>
          </a:xfrm>
        </p:grpSpPr>
        <p:sp>
          <p:nvSpPr>
            <p:cNvPr id="46" name="monitor">
              <a:extLst>
                <a:ext uri="{FF2B5EF4-FFF2-40B4-BE49-F238E27FC236}">
                  <a16:creationId xmlns:a16="http://schemas.microsoft.com/office/drawing/2014/main" id="{4375F58F-1508-4F33-A612-84126CDF7277}"/>
                </a:ext>
              </a:extLst>
            </p:cNvPr>
            <p:cNvSpPr>
              <a:spLocks noChangeAspect="1" noEditPoints="1"/>
            </p:cNvSpPr>
            <p:nvPr/>
          </p:nvSpPr>
          <p:spPr bwMode="auto">
            <a:xfrm>
              <a:off x="5019244"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47" name="TextBox 46">
              <a:extLst>
                <a:ext uri="{FF2B5EF4-FFF2-40B4-BE49-F238E27FC236}">
                  <a16:creationId xmlns:a16="http://schemas.microsoft.com/office/drawing/2014/main" id="{A109E0D3-32DF-4118-B15D-2C9D06B43E8F}"/>
                </a:ext>
              </a:extLst>
            </p:cNvPr>
            <p:cNvSpPr txBox="1"/>
            <p:nvPr/>
          </p:nvSpPr>
          <p:spPr>
            <a:xfrm>
              <a:off x="5335323" y="2024296"/>
              <a:ext cx="2164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a:t>
              </a:r>
            </a:p>
          </p:txBody>
        </p:sp>
        <p:sp>
          <p:nvSpPr>
            <p:cNvPr id="48" name="Freeform: Shape 47">
              <a:extLst>
                <a:ext uri="{FF2B5EF4-FFF2-40B4-BE49-F238E27FC236}">
                  <a16:creationId xmlns:a16="http://schemas.microsoft.com/office/drawing/2014/main" id="{6C613E25-55F0-4319-81FE-35AD867D72E1}"/>
                </a:ext>
              </a:extLst>
            </p:cNvPr>
            <p:cNvSpPr/>
            <p:nvPr/>
          </p:nvSpPr>
          <p:spPr bwMode="auto">
            <a:xfrm>
              <a:off x="5509569"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49" name="Group 48">
            <a:extLst>
              <a:ext uri="{FF2B5EF4-FFF2-40B4-BE49-F238E27FC236}">
                <a16:creationId xmlns:a16="http://schemas.microsoft.com/office/drawing/2014/main" id="{185D2015-FEA0-498D-8083-75A0CD91F86F}"/>
              </a:ext>
            </a:extLst>
          </p:cNvPr>
          <p:cNvGrpSpPr/>
          <p:nvPr/>
        </p:nvGrpSpPr>
        <p:grpSpPr>
          <a:xfrm>
            <a:off x="6194120" y="1892597"/>
            <a:ext cx="974716" cy="650594"/>
            <a:chOff x="6194120" y="1892597"/>
            <a:chExt cx="974716" cy="650594"/>
          </a:xfrm>
        </p:grpSpPr>
        <p:sp>
          <p:nvSpPr>
            <p:cNvPr id="50" name="monitor">
              <a:extLst>
                <a:ext uri="{FF2B5EF4-FFF2-40B4-BE49-F238E27FC236}">
                  <a16:creationId xmlns:a16="http://schemas.microsoft.com/office/drawing/2014/main" id="{03D6FF52-52B6-49FC-83EF-B262DB0FACD6}"/>
                </a:ext>
              </a:extLst>
            </p:cNvPr>
            <p:cNvSpPr>
              <a:spLocks noChangeAspect="1" noEditPoints="1"/>
            </p:cNvSpPr>
            <p:nvPr/>
          </p:nvSpPr>
          <p:spPr bwMode="auto">
            <a:xfrm>
              <a:off x="6194120"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51" name="TextBox 50">
              <a:extLst>
                <a:ext uri="{FF2B5EF4-FFF2-40B4-BE49-F238E27FC236}">
                  <a16:creationId xmlns:a16="http://schemas.microsoft.com/office/drawing/2014/main" id="{272B8689-3FA5-464D-91F3-259C04428A8C}"/>
                </a:ext>
              </a:extLst>
            </p:cNvPr>
            <p:cNvSpPr txBox="1"/>
            <p:nvPr/>
          </p:nvSpPr>
          <p:spPr>
            <a:xfrm>
              <a:off x="6349901"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Dv2</a:t>
              </a:r>
            </a:p>
          </p:txBody>
        </p:sp>
        <p:sp>
          <p:nvSpPr>
            <p:cNvPr id="52" name="Freeform: Shape 51">
              <a:extLst>
                <a:ext uri="{FF2B5EF4-FFF2-40B4-BE49-F238E27FC236}">
                  <a16:creationId xmlns:a16="http://schemas.microsoft.com/office/drawing/2014/main" id="{42F193A0-D8AD-4FE6-BA9B-604B59694F1C}"/>
                </a:ext>
              </a:extLst>
            </p:cNvPr>
            <p:cNvSpPr/>
            <p:nvPr/>
          </p:nvSpPr>
          <p:spPr bwMode="auto">
            <a:xfrm>
              <a:off x="6684445"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53" name="Group 52">
            <a:extLst>
              <a:ext uri="{FF2B5EF4-FFF2-40B4-BE49-F238E27FC236}">
                <a16:creationId xmlns:a16="http://schemas.microsoft.com/office/drawing/2014/main" id="{DA2E1A57-9D35-4F44-ADD1-E86935968B8B}"/>
              </a:ext>
            </a:extLst>
          </p:cNvPr>
          <p:cNvGrpSpPr/>
          <p:nvPr/>
        </p:nvGrpSpPr>
        <p:grpSpPr>
          <a:xfrm>
            <a:off x="7368997" y="1892597"/>
            <a:ext cx="974740" cy="650601"/>
            <a:chOff x="7368997" y="1892597"/>
            <a:chExt cx="974740" cy="650601"/>
          </a:xfrm>
        </p:grpSpPr>
        <p:sp>
          <p:nvSpPr>
            <p:cNvPr id="54" name="monitor">
              <a:extLst>
                <a:ext uri="{FF2B5EF4-FFF2-40B4-BE49-F238E27FC236}">
                  <a16:creationId xmlns:a16="http://schemas.microsoft.com/office/drawing/2014/main" id="{C762E4EC-640C-40B3-8A78-D228D48DE777}"/>
                </a:ext>
              </a:extLst>
            </p:cNvPr>
            <p:cNvSpPr>
              <a:spLocks noChangeAspect="1" noEditPoints="1"/>
            </p:cNvSpPr>
            <p:nvPr/>
          </p:nvSpPr>
          <p:spPr bwMode="auto">
            <a:xfrm>
              <a:off x="7368997" y="1892597"/>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55" name="TextBox 54">
              <a:extLst>
                <a:ext uri="{FF2B5EF4-FFF2-40B4-BE49-F238E27FC236}">
                  <a16:creationId xmlns:a16="http://schemas.microsoft.com/office/drawing/2014/main" id="{DF6B12AA-5B41-4685-B903-960968497BCB}"/>
                </a:ext>
              </a:extLst>
            </p:cNvPr>
            <p:cNvSpPr txBox="1"/>
            <p:nvPr/>
          </p:nvSpPr>
          <p:spPr>
            <a:xfrm>
              <a:off x="7524787"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Dv3</a:t>
              </a:r>
            </a:p>
          </p:txBody>
        </p:sp>
        <p:sp>
          <p:nvSpPr>
            <p:cNvPr id="56" name="Freeform: Shape 55">
              <a:extLst>
                <a:ext uri="{FF2B5EF4-FFF2-40B4-BE49-F238E27FC236}">
                  <a16:creationId xmlns:a16="http://schemas.microsoft.com/office/drawing/2014/main" id="{D820D83F-26ED-4FCC-953A-B9FE22343280}"/>
                </a:ext>
              </a:extLst>
            </p:cNvPr>
            <p:cNvSpPr/>
            <p:nvPr/>
          </p:nvSpPr>
          <p:spPr bwMode="auto">
            <a:xfrm>
              <a:off x="7859335" y="2275843"/>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58" name="Rectangle 57">
            <a:extLst>
              <a:ext uri="{FF2B5EF4-FFF2-40B4-BE49-F238E27FC236}">
                <a16:creationId xmlns:a16="http://schemas.microsoft.com/office/drawing/2014/main" id="{8547A8E8-5CEB-442C-B3CC-295FFB0A9E77}"/>
              </a:ext>
            </a:extLst>
          </p:cNvPr>
          <p:cNvSpPr/>
          <p:nvPr/>
        </p:nvSpPr>
        <p:spPr bwMode="auto">
          <a:xfrm>
            <a:off x="3479540" y="2628006"/>
            <a:ext cx="1348889"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BURSTABLE</a:t>
            </a:r>
          </a:p>
        </p:txBody>
      </p:sp>
      <p:sp>
        <p:nvSpPr>
          <p:cNvPr id="59" name="Freeform: Shape 58">
            <a:extLst>
              <a:ext uri="{FF2B5EF4-FFF2-40B4-BE49-F238E27FC236}">
                <a16:creationId xmlns:a16="http://schemas.microsoft.com/office/drawing/2014/main" id="{D327DB20-21E4-4C42-81D2-F9A86B0AC455}"/>
              </a:ext>
            </a:extLst>
          </p:cNvPr>
          <p:cNvSpPr/>
          <p:nvPr/>
        </p:nvSpPr>
        <p:spPr bwMode="auto">
          <a:xfrm>
            <a:off x="3575256" y="2562403"/>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0" name="Group 59">
            <a:extLst>
              <a:ext uri="{FF2B5EF4-FFF2-40B4-BE49-F238E27FC236}">
                <a16:creationId xmlns:a16="http://schemas.microsoft.com/office/drawing/2014/main" id="{033A4D25-8FC9-470D-AF1F-4C67373ECED8}"/>
              </a:ext>
            </a:extLst>
          </p:cNvPr>
          <p:cNvGrpSpPr/>
          <p:nvPr/>
        </p:nvGrpSpPr>
        <p:grpSpPr>
          <a:xfrm>
            <a:off x="3604940" y="1896842"/>
            <a:ext cx="974738" cy="650351"/>
            <a:chOff x="3489019" y="2410376"/>
            <a:chExt cx="1070557" cy="714281"/>
          </a:xfrm>
        </p:grpSpPr>
        <p:sp>
          <p:nvSpPr>
            <p:cNvPr id="61" name="monitor">
              <a:extLst>
                <a:ext uri="{FF2B5EF4-FFF2-40B4-BE49-F238E27FC236}">
                  <a16:creationId xmlns:a16="http://schemas.microsoft.com/office/drawing/2014/main" id="{66E81F9C-7DA2-44DE-82B2-2809C40B943D}"/>
                </a:ext>
              </a:extLst>
            </p:cNvPr>
            <p:cNvSpPr>
              <a:spLocks noChangeAspect="1" noEditPoints="1"/>
            </p:cNvSpPr>
            <p:nvPr/>
          </p:nvSpPr>
          <p:spPr bwMode="auto">
            <a:xfrm>
              <a:off x="3489019" y="2410376"/>
              <a:ext cx="932004" cy="71428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62" name="TextBox 61">
              <a:extLst>
                <a:ext uri="{FF2B5EF4-FFF2-40B4-BE49-F238E27FC236}">
                  <a16:creationId xmlns:a16="http://schemas.microsoft.com/office/drawing/2014/main" id="{6B255B62-A19D-42A4-9EC2-E776ACEDE07F}"/>
                </a:ext>
              </a:extLst>
            </p:cNvPr>
            <p:cNvSpPr txBox="1"/>
            <p:nvPr/>
          </p:nvSpPr>
          <p:spPr>
            <a:xfrm>
              <a:off x="3842541" y="2554740"/>
              <a:ext cx="200706" cy="357890"/>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B</a:t>
              </a:r>
            </a:p>
          </p:txBody>
        </p:sp>
        <p:sp>
          <p:nvSpPr>
            <p:cNvPr id="63" name="Freeform: Shape 62">
              <a:extLst>
                <a:ext uri="{FF2B5EF4-FFF2-40B4-BE49-F238E27FC236}">
                  <a16:creationId xmlns:a16="http://schemas.microsoft.com/office/drawing/2014/main" id="{7D678E24-8E1E-49AC-A629-3E02C600AFE4}"/>
                </a:ext>
              </a:extLst>
            </p:cNvPr>
            <p:cNvSpPr/>
            <p:nvPr/>
          </p:nvSpPr>
          <p:spPr bwMode="auto">
            <a:xfrm>
              <a:off x="4027557" y="2831021"/>
              <a:ext cx="532019" cy="29363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65" name="Rectangle 64">
            <a:extLst>
              <a:ext uri="{FF2B5EF4-FFF2-40B4-BE49-F238E27FC236}">
                <a16:creationId xmlns:a16="http://schemas.microsoft.com/office/drawing/2014/main" id="{82B66DD3-78B0-458E-8BA4-6C2771587308}"/>
              </a:ext>
            </a:extLst>
          </p:cNvPr>
          <p:cNvSpPr/>
          <p:nvPr/>
        </p:nvSpPr>
        <p:spPr bwMode="auto">
          <a:xfrm>
            <a:off x="9207027" y="2635840"/>
            <a:ext cx="224443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COMPUTE OPTIMIZED</a:t>
            </a:r>
          </a:p>
        </p:txBody>
      </p:sp>
      <p:sp>
        <p:nvSpPr>
          <p:cNvPr id="66" name="Freeform: Shape 65">
            <a:extLst>
              <a:ext uri="{FF2B5EF4-FFF2-40B4-BE49-F238E27FC236}">
                <a16:creationId xmlns:a16="http://schemas.microsoft.com/office/drawing/2014/main" id="{CD8FA948-D131-495E-9E5C-07A79A248768}"/>
              </a:ext>
            </a:extLst>
          </p:cNvPr>
          <p:cNvSpPr/>
          <p:nvPr/>
        </p:nvSpPr>
        <p:spPr bwMode="auto">
          <a:xfrm flipV="1">
            <a:off x="8726092" y="2516684"/>
            <a:ext cx="3034448" cy="4571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7" name="Group 66">
            <a:extLst>
              <a:ext uri="{FF2B5EF4-FFF2-40B4-BE49-F238E27FC236}">
                <a16:creationId xmlns:a16="http://schemas.microsoft.com/office/drawing/2014/main" id="{2D78206C-635D-4B8B-9D05-F8C31323D490}"/>
              </a:ext>
            </a:extLst>
          </p:cNvPr>
          <p:cNvGrpSpPr/>
          <p:nvPr/>
        </p:nvGrpSpPr>
        <p:grpSpPr>
          <a:xfrm>
            <a:off x="8761256" y="1892597"/>
            <a:ext cx="974717" cy="650594"/>
            <a:chOff x="8761256" y="1892597"/>
            <a:chExt cx="974717" cy="650594"/>
          </a:xfrm>
        </p:grpSpPr>
        <p:sp>
          <p:nvSpPr>
            <p:cNvPr id="68" name="monitor">
              <a:extLst>
                <a:ext uri="{FF2B5EF4-FFF2-40B4-BE49-F238E27FC236}">
                  <a16:creationId xmlns:a16="http://schemas.microsoft.com/office/drawing/2014/main" id="{CAA48804-AB27-465F-9155-8459D24867BE}"/>
                </a:ext>
              </a:extLst>
            </p:cNvPr>
            <p:cNvSpPr>
              <a:spLocks noChangeAspect="1" noEditPoints="1"/>
            </p:cNvSpPr>
            <p:nvPr/>
          </p:nvSpPr>
          <p:spPr bwMode="auto">
            <a:xfrm>
              <a:off x="87612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69" name="TextBox 68">
              <a:extLst>
                <a:ext uri="{FF2B5EF4-FFF2-40B4-BE49-F238E27FC236}">
                  <a16:creationId xmlns:a16="http://schemas.microsoft.com/office/drawing/2014/main" id="{31AC916E-BE6C-478F-A447-186873BD1547}"/>
                </a:ext>
              </a:extLst>
            </p:cNvPr>
            <p:cNvSpPr txBox="1"/>
            <p:nvPr/>
          </p:nvSpPr>
          <p:spPr>
            <a:xfrm>
              <a:off x="9109398" y="2024296"/>
              <a:ext cx="1522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a:t>
              </a:r>
            </a:p>
          </p:txBody>
        </p:sp>
        <p:sp>
          <p:nvSpPr>
            <p:cNvPr id="70" name="Freeform: Shape 69">
              <a:extLst>
                <a:ext uri="{FF2B5EF4-FFF2-40B4-BE49-F238E27FC236}">
                  <a16:creationId xmlns:a16="http://schemas.microsoft.com/office/drawing/2014/main" id="{D961DCF9-1D1F-48CA-B217-8927EE36C45E}"/>
                </a:ext>
              </a:extLst>
            </p:cNvPr>
            <p:cNvSpPr/>
            <p:nvPr/>
          </p:nvSpPr>
          <p:spPr bwMode="auto">
            <a:xfrm>
              <a:off x="9251582"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71" name="Group 70">
            <a:extLst>
              <a:ext uri="{FF2B5EF4-FFF2-40B4-BE49-F238E27FC236}">
                <a16:creationId xmlns:a16="http://schemas.microsoft.com/office/drawing/2014/main" id="{26FCFA31-5F42-46E8-8ABD-9217FB252EE1}"/>
              </a:ext>
            </a:extLst>
          </p:cNvPr>
          <p:cNvGrpSpPr/>
          <p:nvPr/>
        </p:nvGrpSpPr>
        <p:grpSpPr>
          <a:xfrm>
            <a:off x="9944600" y="1892597"/>
            <a:ext cx="974717" cy="650594"/>
            <a:chOff x="9944600" y="1892597"/>
            <a:chExt cx="974717" cy="650594"/>
          </a:xfrm>
        </p:grpSpPr>
        <p:sp>
          <p:nvSpPr>
            <p:cNvPr id="72" name="monitor">
              <a:extLst>
                <a:ext uri="{FF2B5EF4-FFF2-40B4-BE49-F238E27FC236}">
                  <a16:creationId xmlns:a16="http://schemas.microsoft.com/office/drawing/2014/main" id="{DAA3207E-6B6A-48E9-8917-697F060F9012}"/>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73" name="TextBox 72">
              <a:extLst>
                <a:ext uri="{FF2B5EF4-FFF2-40B4-BE49-F238E27FC236}">
                  <a16:creationId xmlns:a16="http://schemas.microsoft.com/office/drawing/2014/main" id="{F31E7830-8985-4576-9223-84AEE30C9310}"/>
                </a:ext>
              </a:extLst>
            </p:cNvPr>
            <p:cNvSpPr txBox="1"/>
            <p:nvPr/>
          </p:nvSpPr>
          <p:spPr>
            <a:xfrm>
              <a:off x="10132439" y="2024296"/>
              <a:ext cx="4728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Fv2</a:t>
              </a:r>
            </a:p>
          </p:txBody>
        </p:sp>
        <p:sp>
          <p:nvSpPr>
            <p:cNvPr id="74" name="Freeform: Shape 73">
              <a:extLst>
                <a:ext uri="{FF2B5EF4-FFF2-40B4-BE49-F238E27FC236}">
                  <a16:creationId xmlns:a16="http://schemas.microsoft.com/office/drawing/2014/main" id="{9C8723CA-628A-493D-B5CC-AC27AB848E88}"/>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pic>
        <p:nvPicPr>
          <p:cNvPr id="75" name="Picture 74">
            <a:extLst>
              <a:ext uri="{FF2B5EF4-FFF2-40B4-BE49-F238E27FC236}">
                <a16:creationId xmlns:a16="http://schemas.microsoft.com/office/drawing/2014/main" id="{3D935819-6B4F-406E-B7EC-DA369D4EAB7B}"/>
              </a:ext>
            </a:extLst>
          </p:cNvPr>
          <p:cNvPicPr>
            <a:picLocks noChangeAspect="1"/>
          </p:cNvPicPr>
          <p:nvPr/>
        </p:nvPicPr>
        <p:blipFill>
          <a:blip r:embed="rId3"/>
          <a:stretch>
            <a:fillRect/>
          </a:stretch>
        </p:blipFill>
        <p:spPr>
          <a:xfrm>
            <a:off x="9665661" y="1627711"/>
            <a:ext cx="554964" cy="554964"/>
          </a:xfrm>
          <a:prstGeom prst="rect">
            <a:avLst/>
          </a:prstGeom>
        </p:spPr>
      </p:pic>
      <p:sp>
        <p:nvSpPr>
          <p:cNvPr id="76" name="Rectangle 75">
            <a:extLst>
              <a:ext uri="{FF2B5EF4-FFF2-40B4-BE49-F238E27FC236}">
                <a16:creationId xmlns:a16="http://schemas.microsoft.com/office/drawing/2014/main" id="{FB8E471B-B5EC-4D82-8AAB-D939608117BE}"/>
              </a:ext>
            </a:extLst>
          </p:cNvPr>
          <p:cNvSpPr/>
          <p:nvPr/>
        </p:nvSpPr>
        <p:spPr bwMode="auto">
          <a:xfrm>
            <a:off x="6618403" y="4540370"/>
            <a:ext cx="2466454" cy="330679"/>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GRAPHICS INTENSIVE</a:t>
            </a:r>
          </a:p>
        </p:txBody>
      </p:sp>
      <p:sp>
        <p:nvSpPr>
          <p:cNvPr id="77" name="Freeform: Shape 76">
            <a:extLst>
              <a:ext uri="{FF2B5EF4-FFF2-40B4-BE49-F238E27FC236}">
                <a16:creationId xmlns:a16="http://schemas.microsoft.com/office/drawing/2014/main" id="{F5B9BAD0-5CAB-41F0-A79C-168F61F9ACA6}"/>
              </a:ext>
            </a:extLst>
          </p:cNvPr>
          <p:cNvSpPr/>
          <p:nvPr/>
        </p:nvSpPr>
        <p:spPr bwMode="auto">
          <a:xfrm>
            <a:off x="5558600" y="4436340"/>
            <a:ext cx="457907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78" name="Group 77">
            <a:extLst>
              <a:ext uri="{FF2B5EF4-FFF2-40B4-BE49-F238E27FC236}">
                <a16:creationId xmlns:a16="http://schemas.microsoft.com/office/drawing/2014/main" id="{FC809AA1-F3A6-4AFD-954E-43AF5CF35D6B}"/>
              </a:ext>
            </a:extLst>
          </p:cNvPr>
          <p:cNvGrpSpPr/>
          <p:nvPr/>
        </p:nvGrpSpPr>
        <p:grpSpPr>
          <a:xfrm>
            <a:off x="5590504" y="3767206"/>
            <a:ext cx="974716" cy="650344"/>
            <a:chOff x="6142928" y="4501551"/>
            <a:chExt cx="1070532" cy="714274"/>
          </a:xfrm>
        </p:grpSpPr>
        <p:sp>
          <p:nvSpPr>
            <p:cNvPr id="79" name="monitor">
              <a:extLst>
                <a:ext uri="{FF2B5EF4-FFF2-40B4-BE49-F238E27FC236}">
                  <a16:creationId xmlns:a16="http://schemas.microsoft.com/office/drawing/2014/main" id="{29AD3B5A-22B9-44E5-A01D-90C3AF31FCD5}"/>
                </a:ext>
              </a:extLst>
            </p:cNvPr>
            <p:cNvSpPr>
              <a:spLocks noChangeAspect="1" noEditPoints="1"/>
            </p:cNvSpPr>
            <p:nvPr/>
          </p:nvSpPr>
          <p:spPr bwMode="auto">
            <a:xfrm>
              <a:off x="6142928"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0" name="TextBox 79">
              <a:extLst>
                <a:ext uri="{FF2B5EF4-FFF2-40B4-BE49-F238E27FC236}">
                  <a16:creationId xmlns:a16="http://schemas.microsoft.com/office/drawing/2014/main" id="{8C9C26FD-B8F3-4947-8163-67D07F761F28}"/>
                </a:ext>
              </a:extLst>
            </p:cNvPr>
            <p:cNvSpPr txBox="1"/>
            <p:nvPr/>
          </p:nvSpPr>
          <p:spPr>
            <a:xfrm>
              <a:off x="6379164" y="4645915"/>
              <a:ext cx="45951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a:t>
              </a:r>
            </a:p>
          </p:txBody>
        </p:sp>
        <p:sp>
          <p:nvSpPr>
            <p:cNvPr id="81" name="Freeform: Shape 80">
              <a:extLst>
                <a:ext uri="{FF2B5EF4-FFF2-40B4-BE49-F238E27FC236}">
                  <a16:creationId xmlns:a16="http://schemas.microsoft.com/office/drawing/2014/main" id="{E7597589-30F8-484B-BB1A-5617561AC7EA}"/>
                </a:ext>
              </a:extLst>
            </p:cNvPr>
            <p:cNvSpPr/>
            <p:nvPr/>
          </p:nvSpPr>
          <p:spPr bwMode="auto">
            <a:xfrm>
              <a:off x="6681453"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2" name="Group 81">
            <a:extLst>
              <a:ext uri="{FF2B5EF4-FFF2-40B4-BE49-F238E27FC236}">
                <a16:creationId xmlns:a16="http://schemas.microsoft.com/office/drawing/2014/main" id="{2F7619C2-C775-4DDD-8D01-6756034B9DFC}"/>
              </a:ext>
            </a:extLst>
          </p:cNvPr>
          <p:cNvGrpSpPr/>
          <p:nvPr/>
        </p:nvGrpSpPr>
        <p:grpSpPr>
          <a:xfrm>
            <a:off x="6751022" y="3767206"/>
            <a:ext cx="974716" cy="650344"/>
            <a:chOff x="7745277" y="4501551"/>
            <a:chExt cx="1070532" cy="714274"/>
          </a:xfrm>
        </p:grpSpPr>
        <p:sp>
          <p:nvSpPr>
            <p:cNvPr id="83" name="monitor">
              <a:extLst>
                <a:ext uri="{FF2B5EF4-FFF2-40B4-BE49-F238E27FC236}">
                  <a16:creationId xmlns:a16="http://schemas.microsoft.com/office/drawing/2014/main" id="{11DF178D-9178-44A9-A582-9E570364D467}"/>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4" name="TextBox 83">
              <a:extLst>
                <a:ext uri="{FF2B5EF4-FFF2-40B4-BE49-F238E27FC236}">
                  <a16:creationId xmlns:a16="http://schemas.microsoft.com/office/drawing/2014/main" id="{6E2A0412-DEB6-4ADE-9BDD-A741AEC1DF92}"/>
                </a:ext>
              </a:extLst>
            </p:cNvPr>
            <p:cNvSpPr txBox="1"/>
            <p:nvPr/>
          </p:nvSpPr>
          <p:spPr>
            <a:xfrm>
              <a:off x="7977992" y="4645915"/>
              <a:ext cx="466554"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NV</a:t>
              </a:r>
            </a:p>
          </p:txBody>
        </p:sp>
        <p:sp>
          <p:nvSpPr>
            <p:cNvPr id="85" name="Freeform: Shape 84">
              <a:extLst>
                <a:ext uri="{FF2B5EF4-FFF2-40B4-BE49-F238E27FC236}">
                  <a16:creationId xmlns:a16="http://schemas.microsoft.com/office/drawing/2014/main" id="{24471132-7A60-4F22-B5B8-3565848DF3D0}"/>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6" name="Group 85">
            <a:extLst>
              <a:ext uri="{FF2B5EF4-FFF2-40B4-BE49-F238E27FC236}">
                <a16:creationId xmlns:a16="http://schemas.microsoft.com/office/drawing/2014/main" id="{A0B34AE3-7497-4059-84AC-714139ED596C}"/>
              </a:ext>
            </a:extLst>
          </p:cNvPr>
          <p:cNvGrpSpPr/>
          <p:nvPr/>
        </p:nvGrpSpPr>
        <p:grpSpPr>
          <a:xfrm>
            <a:off x="7911541" y="3767206"/>
            <a:ext cx="974716" cy="650344"/>
            <a:chOff x="7745277" y="4501551"/>
            <a:chExt cx="1070532" cy="714274"/>
          </a:xfrm>
        </p:grpSpPr>
        <p:sp>
          <p:nvSpPr>
            <p:cNvPr id="87" name="monitor">
              <a:extLst>
                <a:ext uri="{FF2B5EF4-FFF2-40B4-BE49-F238E27FC236}">
                  <a16:creationId xmlns:a16="http://schemas.microsoft.com/office/drawing/2014/main" id="{FFBFF42A-DAF1-4E31-B1CD-834A237A5D5B}"/>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8" name="TextBox 87">
              <a:extLst>
                <a:ext uri="{FF2B5EF4-FFF2-40B4-BE49-F238E27FC236}">
                  <a16:creationId xmlns:a16="http://schemas.microsoft.com/office/drawing/2014/main" id="{467A450F-1D8A-4768-80D8-DDC7D9F1107E}"/>
                </a:ext>
              </a:extLst>
            </p:cNvPr>
            <p:cNvSpPr txBox="1"/>
            <p:nvPr/>
          </p:nvSpPr>
          <p:spPr>
            <a:xfrm>
              <a:off x="7805456" y="4645915"/>
              <a:ext cx="811628"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NCv2</a:t>
              </a:r>
            </a:p>
          </p:txBody>
        </p:sp>
        <p:sp>
          <p:nvSpPr>
            <p:cNvPr id="89" name="Freeform: Shape 88">
              <a:extLst>
                <a:ext uri="{FF2B5EF4-FFF2-40B4-BE49-F238E27FC236}">
                  <a16:creationId xmlns:a16="http://schemas.microsoft.com/office/drawing/2014/main" id="{1BCB7C39-B7DF-49C3-BDA6-13E293C1637F}"/>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90" name="Group 89">
            <a:extLst>
              <a:ext uri="{FF2B5EF4-FFF2-40B4-BE49-F238E27FC236}">
                <a16:creationId xmlns:a16="http://schemas.microsoft.com/office/drawing/2014/main" id="{C4546D3F-0C36-4892-AE3E-6AF954662B9B}"/>
              </a:ext>
            </a:extLst>
          </p:cNvPr>
          <p:cNvGrpSpPr/>
          <p:nvPr/>
        </p:nvGrpSpPr>
        <p:grpSpPr>
          <a:xfrm>
            <a:off x="9072058" y="3767206"/>
            <a:ext cx="974716" cy="650344"/>
            <a:chOff x="7745277" y="4501551"/>
            <a:chExt cx="1070532" cy="714274"/>
          </a:xfrm>
        </p:grpSpPr>
        <p:sp>
          <p:nvSpPr>
            <p:cNvPr id="91" name="monitor">
              <a:extLst>
                <a:ext uri="{FF2B5EF4-FFF2-40B4-BE49-F238E27FC236}">
                  <a16:creationId xmlns:a16="http://schemas.microsoft.com/office/drawing/2014/main" id="{09E4B9B0-FBE4-4E33-A5E1-B107518A2663}"/>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2" name="TextBox 91">
              <a:extLst>
                <a:ext uri="{FF2B5EF4-FFF2-40B4-BE49-F238E27FC236}">
                  <a16:creationId xmlns:a16="http://schemas.microsoft.com/office/drawing/2014/main" id="{68893D13-8E2B-4C41-A3D2-A3A34FE6A0FC}"/>
                </a:ext>
              </a:extLst>
            </p:cNvPr>
            <p:cNvSpPr txBox="1"/>
            <p:nvPr/>
          </p:nvSpPr>
          <p:spPr>
            <a:xfrm>
              <a:off x="7965667" y="4645915"/>
              <a:ext cx="49120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ND</a:t>
              </a:r>
            </a:p>
          </p:txBody>
        </p:sp>
        <p:sp>
          <p:nvSpPr>
            <p:cNvPr id="93" name="Freeform: Shape 92">
              <a:extLst>
                <a:ext uri="{FF2B5EF4-FFF2-40B4-BE49-F238E27FC236}">
                  <a16:creationId xmlns:a16="http://schemas.microsoft.com/office/drawing/2014/main" id="{EA951497-7F16-4656-84E7-23ACD1D6A9A4}"/>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96" name="Rectangle 95">
            <a:extLst>
              <a:ext uri="{FF2B5EF4-FFF2-40B4-BE49-F238E27FC236}">
                <a16:creationId xmlns:a16="http://schemas.microsoft.com/office/drawing/2014/main" id="{0A93FA52-E91B-4AEB-BF2A-6E96D78F4369}"/>
              </a:ext>
            </a:extLst>
          </p:cNvPr>
          <p:cNvSpPr/>
          <p:nvPr/>
        </p:nvSpPr>
        <p:spPr bwMode="auto">
          <a:xfrm>
            <a:off x="9514623" y="5506545"/>
            <a:ext cx="2633172" cy="591899"/>
          </a:xfrm>
          <a:prstGeom prst="rect">
            <a:avLst/>
          </a:prstGeom>
          <a:no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PURPOSE-BUILT FOR </a:t>
            </a:r>
          </a:p>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SAP HANA (= dedicated physical machines)</a:t>
            </a:r>
          </a:p>
        </p:txBody>
      </p:sp>
      <p:grpSp>
        <p:nvGrpSpPr>
          <p:cNvPr id="97" name="Group 96">
            <a:extLst>
              <a:ext uri="{FF2B5EF4-FFF2-40B4-BE49-F238E27FC236}">
                <a16:creationId xmlns:a16="http://schemas.microsoft.com/office/drawing/2014/main" id="{834B266C-B4F0-4012-9F9E-BA266C108E76}"/>
              </a:ext>
            </a:extLst>
          </p:cNvPr>
          <p:cNvGrpSpPr/>
          <p:nvPr/>
        </p:nvGrpSpPr>
        <p:grpSpPr>
          <a:xfrm>
            <a:off x="8680520" y="5477618"/>
            <a:ext cx="1186932" cy="650344"/>
            <a:chOff x="5246726" y="5244860"/>
            <a:chExt cx="1186932" cy="650344"/>
          </a:xfrm>
        </p:grpSpPr>
        <p:sp>
          <p:nvSpPr>
            <p:cNvPr id="98" name="monitor">
              <a:extLst>
                <a:ext uri="{FF2B5EF4-FFF2-40B4-BE49-F238E27FC236}">
                  <a16:creationId xmlns:a16="http://schemas.microsoft.com/office/drawing/2014/main" id="{64C11C40-1449-4A35-ACCB-9E8EFA5C1F41}"/>
                </a:ext>
              </a:extLst>
            </p:cNvPr>
            <p:cNvSpPr>
              <a:spLocks noChangeAspect="1" noEditPoints="1"/>
            </p:cNvSpPr>
            <p:nvPr/>
          </p:nvSpPr>
          <p:spPr bwMode="auto">
            <a:xfrm>
              <a:off x="5246726" y="5244860"/>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9" name="Freeform: Shape 98">
              <a:extLst>
                <a:ext uri="{FF2B5EF4-FFF2-40B4-BE49-F238E27FC236}">
                  <a16:creationId xmlns:a16="http://schemas.microsoft.com/office/drawing/2014/main" id="{2F27E44D-1ED8-45E9-8121-209F75598944}"/>
                </a:ext>
              </a:extLst>
            </p:cNvPr>
            <p:cNvSpPr/>
            <p:nvPr/>
          </p:nvSpPr>
          <p:spPr bwMode="auto">
            <a:xfrm>
              <a:off x="5737051" y="562785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pic>
          <p:nvPicPr>
            <p:cNvPr id="100" name="Picture 99">
              <a:extLst>
                <a:ext uri="{FF2B5EF4-FFF2-40B4-BE49-F238E27FC236}">
                  <a16:creationId xmlns:a16="http://schemas.microsoft.com/office/drawing/2014/main" id="{1D370365-3418-42B5-B59B-CDB8BF783CF4}"/>
                </a:ext>
              </a:extLst>
            </p:cNvPr>
            <p:cNvPicPr>
              <a:picLocks noChangeAspect="1"/>
            </p:cNvPicPr>
            <p:nvPr/>
          </p:nvPicPr>
          <p:blipFill>
            <a:blip r:embed="rId4">
              <a:duotone>
                <a:prstClr val="black"/>
                <a:schemeClr val="accent5">
                  <a:tint val="45000"/>
                  <a:satMod val="400000"/>
                </a:schemeClr>
              </a:duotone>
            </a:blip>
            <a:stretch>
              <a:fillRect/>
            </a:stretch>
          </p:blipFill>
          <p:spPr>
            <a:xfrm>
              <a:off x="5272116" y="5271812"/>
              <a:ext cx="595694" cy="294540"/>
            </a:xfrm>
            <a:prstGeom prst="rect">
              <a:avLst/>
            </a:prstGeom>
          </p:spPr>
        </p:pic>
        <p:sp>
          <p:nvSpPr>
            <p:cNvPr id="101" name="TextBox 100">
              <a:extLst>
                <a:ext uri="{FF2B5EF4-FFF2-40B4-BE49-F238E27FC236}">
                  <a16:creationId xmlns:a16="http://schemas.microsoft.com/office/drawing/2014/main" id="{8A6E23DC-BD00-433D-A289-1CB3706DF10B}"/>
                </a:ext>
              </a:extLst>
            </p:cNvPr>
            <p:cNvSpPr txBox="1"/>
            <p:nvPr/>
          </p:nvSpPr>
          <p:spPr>
            <a:xfrm>
              <a:off x="5397477" y="5320921"/>
              <a:ext cx="103618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latin typeface="Segoe Pro Display" panose="020B0502040504020203" pitchFamily="34" charset="0"/>
                </a:rPr>
                <a:t>HANA</a:t>
              </a:r>
            </a:p>
          </p:txBody>
        </p:sp>
      </p:grpSp>
      <p:grpSp>
        <p:nvGrpSpPr>
          <p:cNvPr id="104" name="Group 103">
            <a:extLst>
              <a:ext uri="{FF2B5EF4-FFF2-40B4-BE49-F238E27FC236}">
                <a16:creationId xmlns:a16="http://schemas.microsoft.com/office/drawing/2014/main" id="{3262B210-D182-4DB5-814E-76D641B60E82}"/>
              </a:ext>
            </a:extLst>
          </p:cNvPr>
          <p:cNvGrpSpPr/>
          <p:nvPr/>
        </p:nvGrpSpPr>
        <p:grpSpPr>
          <a:xfrm>
            <a:off x="10961131" y="1899297"/>
            <a:ext cx="974717" cy="650594"/>
            <a:chOff x="9944600" y="1892597"/>
            <a:chExt cx="974717" cy="650594"/>
          </a:xfrm>
        </p:grpSpPr>
        <p:sp>
          <p:nvSpPr>
            <p:cNvPr id="105" name="monitor">
              <a:extLst>
                <a:ext uri="{FF2B5EF4-FFF2-40B4-BE49-F238E27FC236}">
                  <a16:creationId xmlns:a16="http://schemas.microsoft.com/office/drawing/2014/main" id="{4B495A8A-593E-4AD5-95D8-DD502A819B25}"/>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106" name="TextBox 105">
              <a:extLst>
                <a:ext uri="{FF2B5EF4-FFF2-40B4-BE49-F238E27FC236}">
                  <a16:creationId xmlns:a16="http://schemas.microsoft.com/office/drawing/2014/main" id="{19669425-42A6-4199-84BF-C16E8B755FBC}"/>
                </a:ext>
              </a:extLst>
            </p:cNvPr>
            <p:cNvSpPr txBox="1"/>
            <p:nvPr/>
          </p:nvSpPr>
          <p:spPr>
            <a:xfrm>
              <a:off x="10067517" y="2024296"/>
              <a:ext cx="602730"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Fsv2</a:t>
              </a:r>
            </a:p>
          </p:txBody>
        </p:sp>
        <p:sp>
          <p:nvSpPr>
            <p:cNvPr id="107" name="Freeform: Shape 106">
              <a:extLst>
                <a:ext uri="{FF2B5EF4-FFF2-40B4-BE49-F238E27FC236}">
                  <a16:creationId xmlns:a16="http://schemas.microsoft.com/office/drawing/2014/main" id="{BC4D2438-F03C-4E17-A79E-8F8527E13E6F}"/>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 name="Rectangle 2">
            <a:extLst>
              <a:ext uri="{FF2B5EF4-FFF2-40B4-BE49-F238E27FC236}">
                <a16:creationId xmlns:a16="http://schemas.microsoft.com/office/drawing/2014/main" id="{DF7DBA38-67B8-4071-A05A-970C50F04642}"/>
              </a:ext>
            </a:extLst>
          </p:cNvPr>
          <p:cNvSpPr/>
          <p:nvPr/>
        </p:nvSpPr>
        <p:spPr>
          <a:xfrm>
            <a:off x="408435" y="5731200"/>
            <a:ext cx="4165450" cy="480131"/>
          </a:xfrm>
          <a:prstGeom prst="rect">
            <a:avLst/>
          </a:prstGeom>
        </p:spPr>
        <p:txBody>
          <a:bodyPr wrap="square">
            <a:spAutoFit/>
          </a:bodyPr>
          <a:lstStyle/>
          <a:p>
            <a:pPr>
              <a:lnSpc>
                <a:spcPct val="90000"/>
              </a:lnSpc>
              <a:spcBef>
                <a:spcPct val="20000"/>
              </a:spcBef>
              <a:buSzPct val="80000"/>
            </a:pPr>
            <a:r>
              <a:rPr lang="en-US" sz="1400" dirty="0">
                <a:solidFill>
                  <a:schemeClr val="bg1"/>
                </a:solidFill>
              </a:rPr>
              <a:t>Some families support SSD and will append a “S” to their name, though compute costs are identical</a:t>
            </a:r>
          </a:p>
        </p:txBody>
      </p:sp>
    </p:spTree>
    <p:extLst>
      <p:ext uri="{BB962C8B-B14F-4D97-AF65-F5344CB8AC3E}">
        <p14:creationId xmlns:p14="http://schemas.microsoft.com/office/powerpoint/2010/main" val="946617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1000"/>
                                        <p:tgtEl>
                                          <p:spTgt spid="58"/>
                                        </p:tgtEl>
                                      </p:cBhvr>
                                    </p:animEffect>
                                    <p:anim calcmode="lin" valueType="num">
                                      <p:cBhvr>
                                        <p:cTn id="103" dur="1000" fill="hold"/>
                                        <p:tgtEl>
                                          <p:spTgt spid="58"/>
                                        </p:tgtEl>
                                        <p:attrNameLst>
                                          <p:attrName>ppt_x</p:attrName>
                                        </p:attrNameLst>
                                      </p:cBhvr>
                                      <p:tavLst>
                                        <p:tav tm="0">
                                          <p:val>
                                            <p:strVal val="#ppt_x"/>
                                          </p:val>
                                        </p:tav>
                                        <p:tav tm="100000">
                                          <p:val>
                                            <p:strVal val="#ppt_x"/>
                                          </p:val>
                                        </p:tav>
                                      </p:tavLst>
                                    </p:anim>
                                    <p:anim calcmode="lin" valueType="num">
                                      <p:cBhvr>
                                        <p:cTn id="104" dur="1000" fill="hold"/>
                                        <p:tgtEl>
                                          <p:spTgt spid="5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1000"/>
                                        <p:tgtEl>
                                          <p:spTgt spid="59"/>
                                        </p:tgtEl>
                                      </p:cBhvr>
                                    </p:animEffect>
                                    <p:anim calcmode="lin" valueType="num">
                                      <p:cBhvr>
                                        <p:cTn id="108" dur="1000" fill="hold"/>
                                        <p:tgtEl>
                                          <p:spTgt spid="59"/>
                                        </p:tgtEl>
                                        <p:attrNameLst>
                                          <p:attrName>ppt_x</p:attrName>
                                        </p:attrNameLst>
                                      </p:cBhvr>
                                      <p:tavLst>
                                        <p:tav tm="0">
                                          <p:val>
                                            <p:strVal val="#ppt_x"/>
                                          </p:val>
                                        </p:tav>
                                        <p:tav tm="100000">
                                          <p:val>
                                            <p:strVal val="#ppt_x"/>
                                          </p:val>
                                        </p:tav>
                                      </p:tavLst>
                                    </p:anim>
                                    <p:anim calcmode="lin" valueType="num">
                                      <p:cBhvr>
                                        <p:cTn id="109" dur="1000" fill="hold"/>
                                        <p:tgtEl>
                                          <p:spTgt spid="59"/>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1000"/>
                                        <p:tgtEl>
                                          <p:spTgt spid="60"/>
                                        </p:tgtEl>
                                      </p:cBhvr>
                                    </p:animEffect>
                                    <p:anim calcmode="lin" valueType="num">
                                      <p:cBhvr>
                                        <p:cTn id="113" dur="1000" fill="hold"/>
                                        <p:tgtEl>
                                          <p:spTgt spid="60"/>
                                        </p:tgtEl>
                                        <p:attrNameLst>
                                          <p:attrName>ppt_x</p:attrName>
                                        </p:attrNameLst>
                                      </p:cBhvr>
                                      <p:tavLst>
                                        <p:tav tm="0">
                                          <p:val>
                                            <p:strVal val="#ppt_x"/>
                                          </p:val>
                                        </p:tav>
                                        <p:tav tm="100000">
                                          <p:val>
                                            <p:strVal val="#ppt_x"/>
                                          </p:val>
                                        </p:tav>
                                      </p:tavLst>
                                    </p:anim>
                                    <p:anim calcmode="lin" valueType="num">
                                      <p:cBhvr>
                                        <p:cTn id="114" dur="1000" fill="hold"/>
                                        <p:tgtEl>
                                          <p:spTgt spid="6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1000"/>
                                        <p:tgtEl>
                                          <p:spTgt spid="65"/>
                                        </p:tgtEl>
                                      </p:cBhvr>
                                    </p:animEffect>
                                    <p:anim calcmode="lin" valueType="num">
                                      <p:cBhvr>
                                        <p:cTn id="118" dur="1000" fill="hold"/>
                                        <p:tgtEl>
                                          <p:spTgt spid="65"/>
                                        </p:tgtEl>
                                        <p:attrNameLst>
                                          <p:attrName>ppt_x</p:attrName>
                                        </p:attrNameLst>
                                      </p:cBhvr>
                                      <p:tavLst>
                                        <p:tav tm="0">
                                          <p:val>
                                            <p:strVal val="#ppt_x"/>
                                          </p:val>
                                        </p:tav>
                                        <p:tav tm="100000">
                                          <p:val>
                                            <p:strVal val="#ppt_x"/>
                                          </p:val>
                                        </p:tav>
                                      </p:tavLst>
                                    </p:anim>
                                    <p:anim calcmode="lin" valueType="num">
                                      <p:cBhvr>
                                        <p:cTn id="119" dur="1000" fill="hold"/>
                                        <p:tgtEl>
                                          <p:spTgt spid="6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1000"/>
                                        <p:tgtEl>
                                          <p:spTgt spid="66"/>
                                        </p:tgtEl>
                                      </p:cBhvr>
                                    </p:animEffect>
                                    <p:anim calcmode="lin" valueType="num">
                                      <p:cBhvr>
                                        <p:cTn id="123" dur="1000" fill="hold"/>
                                        <p:tgtEl>
                                          <p:spTgt spid="66"/>
                                        </p:tgtEl>
                                        <p:attrNameLst>
                                          <p:attrName>ppt_x</p:attrName>
                                        </p:attrNameLst>
                                      </p:cBhvr>
                                      <p:tavLst>
                                        <p:tav tm="0">
                                          <p:val>
                                            <p:strVal val="#ppt_x"/>
                                          </p:val>
                                        </p:tav>
                                        <p:tav tm="100000">
                                          <p:val>
                                            <p:strVal val="#ppt_x"/>
                                          </p:val>
                                        </p:tav>
                                      </p:tavLst>
                                    </p:anim>
                                    <p:anim calcmode="lin" valueType="num">
                                      <p:cBhvr>
                                        <p:cTn id="124" dur="1000" fill="hold"/>
                                        <p:tgtEl>
                                          <p:spTgt spid="66"/>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1000"/>
                                        <p:tgtEl>
                                          <p:spTgt spid="67"/>
                                        </p:tgtEl>
                                      </p:cBhvr>
                                    </p:animEffect>
                                    <p:anim calcmode="lin" valueType="num">
                                      <p:cBhvr>
                                        <p:cTn id="128" dur="1000" fill="hold"/>
                                        <p:tgtEl>
                                          <p:spTgt spid="67"/>
                                        </p:tgtEl>
                                        <p:attrNameLst>
                                          <p:attrName>ppt_x</p:attrName>
                                        </p:attrNameLst>
                                      </p:cBhvr>
                                      <p:tavLst>
                                        <p:tav tm="0">
                                          <p:val>
                                            <p:strVal val="#ppt_x"/>
                                          </p:val>
                                        </p:tav>
                                        <p:tav tm="100000">
                                          <p:val>
                                            <p:strVal val="#ppt_x"/>
                                          </p:val>
                                        </p:tav>
                                      </p:tavLst>
                                    </p:anim>
                                    <p:anim calcmode="lin" valueType="num">
                                      <p:cBhvr>
                                        <p:cTn id="129" dur="1000" fill="hold"/>
                                        <p:tgtEl>
                                          <p:spTgt spid="67"/>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1000"/>
                                        <p:tgtEl>
                                          <p:spTgt spid="71"/>
                                        </p:tgtEl>
                                      </p:cBhvr>
                                    </p:animEffect>
                                    <p:anim calcmode="lin" valueType="num">
                                      <p:cBhvr>
                                        <p:cTn id="133" dur="1000" fill="hold"/>
                                        <p:tgtEl>
                                          <p:spTgt spid="71"/>
                                        </p:tgtEl>
                                        <p:attrNameLst>
                                          <p:attrName>ppt_x</p:attrName>
                                        </p:attrNameLst>
                                      </p:cBhvr>
                                      <p:tavLst>
                                        <p:tav tm="0">
                                          <p:val>
                                            <p:strVal val="#ppt_x"/>
                                          </p:val>
                                        </p:tav>
                                        <p:tav tm="100000">
                                          <p:val>
                                            <p:strVal val="#ppt_x"/>
                                          </p:val>
                                        </p:tav>
                                      </p:tavLst>
                                    </p:anim>
                                    <p:anim calcmode="lin" valueType="num">
                                      <p:cBhvr>
                                        <p:cTn id="134" dur="1000" fill="hold"/>
                                        <p:tgtEl>
                                          <p:spTgt spid="71"/>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fade">
                                      <p:cBhvr>
                                        <p:cTn id="137" dur="1000"/>
                                        <p:tgtEl>
                                          <p:spTgt spid="75"/>
                                        </p:tgtEl>
                                      </p:cBhvr>
                                    </p:animEffect>
                                    <p:anim calcmode="lin" valueType="num">
                                      <p:cBhvr>
                                        <p:cTn id="138" dur="1000" fill="hold"/>
                                        <p:tgtEl>
                                          <p:spTgt spid="75"/>
                                        </p:tgtEl>
                                        <p:attrNameLst>
                                          <p:attrName>ppt_x</p:attrName>
                                        </p:attrNameLst>
                                      </p:cBhvr>
                                      <p:tavLst>
                                        <p:tav tm="0">
                                          <p:val>
                                            <p:strVal val="#ppt_x"/>
                                          </p:val>
                                        </p:tav>
                                        <p:tav tm="100000">
                                          <p:val>
                                            <p:strVal val="#ppt_x"/>
                                          </p:val>
                                        </p:tav>
                                      </p:tavLst>
                                    </p:anim>
                                    <p:anim calcmode="lin" valueType="num">
                                      <p:cBhvr>
                                        <p:cTn id="139" dur="1000" fill="hold"/>
                                        <p:tgtEl>
                                          <p:spTgt spid="7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76"/>
                                        </p:tgtEl>
                                        <p:attrNameLst>
                                          <p:attrName>style.visibility</p:attrName>
                                        </p:attrNameLst>
                                      </p:cBhvr>
                                      <p:to>
                                        <p:strVal val="visible"/>
                                      </p:to>
                                    </p:set>
                                    <p:animEffect transition="in" filter="fade">
                                      <p:cBhvr>
                                        <p:cTn id="142" dur="1000"/>
                                        <p:tgtEl>
                                          <p:spTgt spid="76"/>
                                        </p:tgtEl>
                                      </p:cBhvr>
                                    </p:animEffect>
                                    <p:anim calcmode="lin" valueType="num">
                                      <p:cBhvr>
                                        <p:cTn id="143" dur="1000" fill="hold"/>
                                        <p:tgtEl>
                                          <p:spTgt spid="76"/>
                                        </p:tgtEl>
                                        <p:attrNameLst>
                                          <p:attrName>ppt_x</p:attrName>
                                        </p:attrNameLst>
                                      </p:cBhvr>
                                      <p:tavLst>
                                        <p:tav tm="0">
                                          <p:val>
                                            <p:strVal val="#ppt_x"/>
                                          </p:val>
                                        </p:tav>
                                        <p:tav tm="100000">
                                          <p:val>
                                            <p:strVal val="#ppt_x"/>
                                          </p:val>
                                        </p:tav>
                                      </p:tavLst>
                                    </p:anim>
                                    <p:anim calcmode="lin" valueType="num">
                                      <p:cBhvr>
                                        <p:cTn id="144" dur="1000" fill="hold"/>
                                        <p:tgtEl>
                                          <p:spTgt spid="7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fade">
                                      <p:cBhvr>
                                        <p:cTn id="147" dur="1000"/>
                                        <p:tgtEl>
                                          <p:spTgt spid="77"/>
                                        </p:tgtEl>
                                      </p:cBhvr>
                                    </p:animEffect>
                                    <p:anim calcmode="lin" valueType="num">
                                      <p:cBhvr>
                                        <p:cTn id="148" dur="1000" fill="hold"/>
                                        <p:tgtEl>
                                          <p:spTgt spid="77"/>
                                        </p:tgtEl>
                                        <p:attrNameLst>
                                          <p:attrName>ppt_x</p:attrName>
                                        </p:attrNameLst>
                                      </p:cBhvr>
                                      <p:tavLst>
                                        <p:tav tm="0">
                                          <p:val>
                                            <p:strVal val="#ppt_x"/>
                                          </p:val>
                                        </p:tav>
                                        <p:tav tm="100000">
                                          <p:val>
                                            <p:strVal val="#ppt_x"/>
                                          </p:val>
                                        </p:tav>
                                      </p:tavLst>
                                    </p:anim>
                                    <p:anim calcmode="lin" valueType="num">
                                      <p:cBhvr>
                                        <p:cTn id="149" dur="1000" fill="hold"/>
                                        <p:tgtEl>
                                          <p:spTgt spid="77"/>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1000"/>
                                        <p:tgtEl>
                                          <p:spTgt spid="78"/>
                                        </p:tgtEl>
                                      </p:cBhvr>
                                    </p:animEffect>
                                    <p:anim calcmode="lin" valueType="num">
                                      <p:cBhvr>
                                        <p:cTn id="153" dur="1000" fill="hold"/>
                                        <p:tgtEl>
                                          <p:spTgt spid="78"/>
                                        </p:tgtEl>
                                        <p:attrNameLst>
                                          <p:attrName>ppt_x</p:attrName>
                                        </p:attrNameLst>
                                      </p:cBhvr>
                                      <p:tavLst>
                                        <p:tav tm="0">
                                          <p:val>
                                            <p:strVal val="#ppt_x"/>
                                          </p:val>
                                        </p:tav>
                                        <p:tav tm="100000">
                                          <p:val>
                                            <p:strVal val="#ppt_x"/>
                                          </p:val>
                                        </p:tav>
                                      </p:tavLst>
                                    </p:anim>
                                    <p:anim calcmode="lin" valueType="num">
                                      <p:cBhvr>
                                        <p:cTn id="154" dur="1000" fill="hold"/>
                                        <p:tgtEl>
                                          <p:spTgt spid="78"/>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1000"/>
                                        <p:tgtEl>
                                          <p:spTgt spid="82"/>
                                        </p:tgtEl>
                                      </p:cBhvr>
                                    </p:animEffect>
                                    <p:anim calcmode="lin" valueType="num">
                                      <p:cBhvr>
                                        <p:cTn id="158" dur="1000" fill="hold"/>
                                        <p:tgtEl>
                                          <p:spTgt spid="82"/>
                                        </p:tgtEl>
                                        <p:attrNameLst>
                                          <p:attrName>ppt_x</p:attrName>
                                        </p:attrNameLst>
                                      </p:cBhvr>
                                      <p:tavLst>
                                        <p:tav tm="0">
                                          <p:val>
                                            <p:strVal val="#ppt_x"/>
                                          </p:val>
                                        </p:tav>
                                        <p:tav tm="100000">
                                          <p:val>
                                            <p:strVal val="#ppt_x"/>
                                          </p:val>
                                        </p:tav>
                                      </p:tavLst>
                                    </p:anim>
                                    <p:anim calcmode="lin" valueType="num">
                                      <p:cBhvr>
                                        <p:cTn id="159" dur="1000" fill="hold"/>
                                        <p:tgtEl>
                                          <p:spTgt spid="82"/>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6"/>
                                        </p:tgtEl>
                                        <p:attrNameLst>
                                          <p:attrName>style.visibility</p:attrName>
                                        </p:attrNameLst>
                                      </p:cBhvr>
                                      <p:to>
                                        <p:strVal val="visible"/>
                                      </p:to>
                                    </p:set>
                                    <p:animEffect transition="in" filter="fade">
                                      <p:cBhvr>
                                        <p:cTn id="162" dur="1000"/>
                                        <p:tgtEl>
                                          <p:spTgt spid="86"/>
                                        </p:tgtEl>
                                      </p:cBhvr>
                                    </p:animEffect>
                                    <p:anim calcmode="lin" valueType="num">
                                      <p:cBhvr>
                                        <p:cTn id="163" dur="1000" fill="hold"/>
                                        <p:tgtEl>
                                          <p:spTgt spid="86"/>
                                        </p:tgtEl>
                                        <p:attrNameLst>
                                          <p:attrName>ppt_x</p:attrName>
                                        </p:attrNameLst>
                                      </p:cBhvr>
                                      <p:tavLst>
                                        <p:tav tm="0">
                                          <p:val>
                                            <p:strVal val="#ppt_x"/>
                                          </p:val>
                                        </p:tav>
                                        <p:tav tm="100000">
                                          <p:val>
                                            <p:strVal val="#ppt_x"/>
                                          </p:val>
                                        </p:tav>
                                      </p:tavLst>
                                    </p:anim>
                                    <p:anim calcmode="lin" valueType="num">
                                      <p:cBhvr>
                                        <p:cTn id="164" dur="1000" fill="hold"/>
                                        <p:tgtEl>
                                          <p:spTgt spid="86"/>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Effect transition="in" filter="fade">
                                      <p:cBhvr>
                                        <p:cTn id="172" dur="1000"/>
                                        <p:tgtEl>
                                          <p:spTgt spid="104"/>
                                        </p:tgtEl>
                                      </p:cBhvr>
                                    </p:animEffect>
                                    <p:anim calcmode="lin" valueType="num">
                                      <p:cBhvr>
                                        <p:cTn id="173" dur="1000" fill="hold"/>
                                        <p:tgtEl>
                                          <p:spTgt spid="104"/>
                                        </p:tgtEl>
                                        <p:attrNameLst>
                                          <p:attrName>ppt_x</p:attrName>
                                        </p:attrNameLst>
                                      </p:cBhvr>
                                      <p:tavLst>
                                        <p:tav tm="0">
                                          <p:val>
                                            <p:strVal val="#ppt_x"/>
                                          </p:val>
                                        </p:tav>
                                        <p:tav tm="100000">
                                          <p:val>
                                            <p:strVal val="#ppt_x"/>
                                          </p:val>
                                        </p:tav>
                                      </p:tavLst>
                                    </p:anim>
                                    <p:anim calcmode="lin" valueType="num">
                                      <p:cBhvr>
                                        <p:cTn id="174"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96"/>
                                        </p:tgtEl>
                                        <p:attrNameLst>
                                          <p:attrName>style.visibility</p:attrName>
                                        </p:attrNameLst>
                                      </p:cBhvr>
                                      <p:to>
                                        <p:strVal val="visible"/>
                                      </p:to>
                                    </p:set>
                                    <p:anim calcmode="lin" valueType="num">
                                      <p:cBhvr additive="base">
                                        <p:cTn id="179" dur="500" fill="hold"/>
                                        <p:tgtEl>
                                          <p:spTgt spid="96"/>
                                        </p:tgtEl>
                                        <p:attrNameLst>
                                          <p:attrName>ppt_x</p:attrName>
                                        </p:attrNameLst>
                                      </p:cBhvr>
                                      <p:tavLst>
                                        <p:tav tm="0">
                                          <p:val>
                                            <p:strVal val="#ppt_x"/>
                                          </p:val>
                                        </p:tav>
                                        <p:tav tm="100000">
                                          <p:val>
                                            <p:strVal val="#ppt_x"/>
                                          </p:val>
                                        </p:tav>
                                      </p:tavLst>
                                    </p:anim>
                                    <p:anim calcmode="lin" valueType="num">
                                      <p:cBhvr additive="base">
                                        <p:cTn id="180" dur="500" fill="hold"/>
                                        <p:tgtEl>
                                          <p:spTgt spid="96"/>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7"/>
                                        </p:tgtEl>
                                        <p:attrNameLst>
                                          <p:attrName>style.visibility</p:attrName>
                                        </p:attrNameLst>
                                      </p:cBhvr>
                                      <p:to>
                                        <p:strVal val="visible"/>
                                      </p:to>
                                    </p:set>
                                    <p:anim calcmode="lin" valueType="num">
                                      <p:cBhvr additive="base">
                                        <p:cTn id="183" dur="500" fill="hold"/>
                                        <p:tgtEl>
                                          <p:spTgt spid="97"/>
                                        </p:tgtEl>
                                        <p:attrNameLst>
                                          <p:attrName>ppt_x</p:attrName>
                                        </p:attrNameLst>
                                      </p:cBhvr>
                                      <p:tavLst>
                                        <p:tav tm="0">
                                          <p:val>
                                            <p:strVal val="#ppt_x"/>
                                          </p:val>
                                        </p:tav>
                                        <p:tav tm="100000">
                                          <p:val>
                                            <p:strVal val="#ppt_x"/>
                                          </p:val>
                                        </p:tav>
                                      </p:tavLst>
                                    </p:anim>
                                    <p:anim calcmode="lin" valueType="num">
                                      <p:cBhvr additive="base">
                                        <p:cTn id="18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7" grpId="0" animBg="1"/>
      <p:bldP spid="18" grpId="0" animBg="1"/>
      <p:bldP spid="33" grpId="0" animBg="1"/>
      <p:bldP spid="34" grpId="0" animBg="1"/>
      <p:bldP spid="43" grpId="0" animBg="1"/>
      <p:bldP spid="44" grpId="0" animBg="1"/>
      <p:bldP spid="58" grpId="0" animBg="1"/>
      <p:bldP spid="59" grpId="0" animBg="1"/>
      <p:bldP spid="65" grpId="0" animBg="1"/>
      <p:bldP spid="66" grpId="0" animBg="1"/>
      <p:bldP spid="76" grpId="0" animBg="1"/>
      <p:bldP spid="77" grpId="0" animBg="1"/>
      <p:bldP spid="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Considerations</a:t>
            </a:r>
          </a:p>
        </p:txBody>
      </p:sp>
      <p:sp>
        <p:nvSpPr>
          <p:cNvPr id="6" name="Text Placeholder 5">
            <a:extLst>
              <a:ext uri="{FF2B5EF4-FFF2-40B4-BE49-F238E27FC236}">
                <a16:creationId xmlns:a16="http://schemas.microsoft.com/office/drawing/2014/main" id="{073AE324-C8CB-4763-ADC7-C01AFF70FC47}"/>
              </a:ext>
            </a:extLst>
          </p:cNvPr>
          <p:cNvSpPr>
            <a:spLocks noGrp="1"/>
          </p:cNvSpPr>
          <p:nvPr>
            <p:ph type="body" sz="quarter" idx="10"/>
          </p:nvPr>
        </p:nvSpPr>
        <p:spPr>
          <a:xfrm>
            <a:off x="585216" y="1447799"/>
            <a:ext cx="5310537" cy="2979277"/>
          </a:xfrm>
        </p:spPr>
        <p:txBody>
          <a:bodyPr/>
          <a:lstStyle/>
          <a:p>
            <a:r>
              <a:rPr lang="en-US" sz="2400" dirty="0"/>
              <a:t>Azure Compute Unit (ACU) provides a way of comparing CPU performance of Azure VMs</a:t>
            </a:r>
          </a:p>
          <a:p>
            <a:r>
              <a:rPr lang="en-US" sz="2400" dirty="0"/>
              <a:t>Scale Starts with a Standard A_1 being 100 ACU</a:t>
            </a:r>
          </a:p>
          <a:p>
            <a:r>
              <a:rPr lang="en-US" sz="2400" dirty="0"/>
              <a:t>Example:  </a:t>
            </a:r>
          </a:p>
          <a:p>
            <a:r>
              <a:rPr lang="en-US" sz="2400" dirty="0"/>
              <a:t>G1-G5 are 180% to 240% Faster than A1 – A4s</a:t>
            </a:r>
          </a:p>
          <a:p>
            <a:endParaRPr lang="en-US" sz="2400" dirty="0"/>
          </a:p>
        </p:txBody>
      </p:sp>
      <p:graphicFrame>
        <p:nvGraphicFramePr>
          <p:cNvPr id="4" name="Table 3"/>
          <p:cNvGraphicFramePr>
            <a:graphicFrameLocks noGrp="1"/>
          </p:cNvGraphicFramePr>
          <p:nvPr/>
        </p:nvGraphicFramePr>
        <p:xfrm>
          <a:off x="6665322" y="492313"/>
          <a:ext cx="4973451" cy="5772272"/>
        </p:xfrm>
        <a:graphic>
          <a:graphicData uri="http://schemas.openxmlformats.org/drawingml/2006/table">
            <a:tbl>
              <a:tblPr firstRow="1" bandRow="1">
                <a:tableStyleId>{72833802-FEF1-4C79-8D5D-14CF1EAF98D9}</a:tableStyleId>
              </a:tblPr>
              <a:tblGrid>
                <a:gridCol w="2874724">
                  <a:extLst>
                    <a:ext uri="{9D8B030D-6E8A-4147-A177-3AD203B41FA5}">
                      <a16:colId xmlns:a16="http://schemas.microsoft.com/office/drawing/2014/main" val="20000"/>
                    </a:ext>
                  </a:extLst>
                </a:gridCol>
                <a:gridCol w="2098727">
                  <a:extLst>
                    <a:ext uri="{9D8B030D-6E8A-4147-A177-3AD203B41FA5}">
                      <a16:colId xmlns:a16="http://schemas.microsoft.com/office/drawing/2014/main" val="20001"/>
                    </a:ext>
                  </a:extLst>
                </a:gridCol>
              </a:tblGrid>
              <a:tr h="252281">
                <a:tc>
                  <a:txBody>
                    <a:bodyPr/>
                    <a:lstStyle/>
                    <a:p>
                      <a:pPr algn="ctr"/>
                      <a:r>
                        <a:rPr lang="en-US" sz="1200" dirty="0"/>
                        <a:t>SKU</a:t>
                      </a:r>
                      <a:r>
                        <a:rPr lang="en-US" sz="1200" baseline="0" dirty="0"/>
                        <a:t> Family</a:t>
                      </a:r>
                      <a:r>
                        <a:rPr lang="en-US" sz="1200" dirty="0"/>
                        <a:t> </a:t>
                      </a:r>
                    </a:p>
                  </a:txBody>
                  <a:tcPr marL="35543" marR="35543" marT="17772" marB="17772" anchor="ctr"/>
                </a:tc>
                <a:tc>
                  <a:txBody>
                    <a:bodyPr/>
                    <a:lstStyle/>
                    <a:p>
                      <a:pPr algn="ctr"/>
                      <a:r>
                        <a:rPr lang="it-IT" sz="1200" dirty="0"/>
                        <a:t>ACU/Core</a:t>
                      </a:r>
                    </a:p>
                  </a:txBody>
                  <a:tcPr marL="35543" marR="35543" marT="17772" marB="17772" anchor="ctr"/>
                </a:tc>
                <a:extLst>
                  <a:ext uri="{0D108BD9-81ED-4DB2-BD59-A6C34878D82A}">
                    <a16:rowId xmlns:a16="http://schemas.microsoft.com/office/drawing/2014/main" val="10000"/>
                  </a:ext>
                </a:extLst>
              </a:tr>
              <a:tr h="441944">
                <a:tc>
                  <a:txBody>
                    <a:bodyPr/>
                    <a:lstStyle/>
                    <a:p>
                      <a:pPr algn="ctr" fontAlgn="t"/>
                      <a:r>
                        <a:rPr lang="en-US" sz="1400" u="none" strike="noStrike" dirty="0">
                          <a:solidFill>
                            <a:schemeClr val="bg1"/>
                          </a:solidFill>
                          <a:effectLst/>
                        </a:rPr>
                        <a:t>A0</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50</a:t>
                      </a:r>
                    </a:p>
                  </a:txBody>
                  <a:tcPr marL="95250" marR="95250" marT="95250" marB="95250"/>
                </a:tc>
                <a:extLst>
                  <a:ext uri="{0D108BD9-81ED-4DB2-BD59-A6C34878D82A}">
                    <a16:rowId xmlns:a16="http://schemas.microsoft.com/office/drawing/2014/main" val="10001"/>
                  </a:ext>
                </a:extLst>
              </a:tr>
              <a:tr h="441944">
                <a:tc>
                  <a:txBody>
                    <a:bodyPr/>
                    <a:lstStyle/>
                    <a:p>
                      <a:pPr algn="ctr" fontAlgn="t"/>
                      <a:r>
                        <a:rPr lang="en-US" sz="1400" u="none" strike="noStrike" dirty="0">
                          <a:solidFill>
                            <a:schemeClr val="bg1"/>
                          </a:solidFill>
                          <a:effectLst/>
                        </a:rPr>
                        <a:t>A1-7, All A_V2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100</a:t>
                      </a:r>
                    </a:p>
                  </a:txBody>
                  <a:tcPr marL="95250" marR="95250" marT="95250" marB="95250"/>
                </a:tc>
                <a:extLst>
                  <a:ext uri="{0D108BD9-81ED-4DB2-BD59-A6C34878D82A}">
                    <a16:rowId xmlns:a16="http://schemas.microsoft.com/office/drawing/2014/main" val="10002"/>
                  </a:ext>
                </a:extLst>
              </a:tr>
              <a:tr h="441944">
                <a:tc>
                  <a:txBody>
                    <a:bodyPr/>
                    <a:lstStyle/>
                    <a:p>
                      <a:pPr algn="ctr" fontAlgn="t"/>
                      <a:r>
                        <a:rPr lang="en-US" sz="1400" u="none" strike="noStrike" dirty="0">
                          <a:solidFill>
                            <a:schemeClr val="bg1"/>
                          </a:solidFill>
                          <a:effectLst/>
                        </a:rPr>
                        <a:t>A8-A11</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225 *</a:t>
                      </a:r>
                    </a:p>
                  </a:txBody>
                  <a:tcPr marL="95250" marR="95250" marT="95250" marB="95250"/>
                </a:tc>
                <a:extLst>
                  <a:ext uri="{0D108BD9-81ED-4DB2-BD59-A6C34878D82A}">
                    <a16:rowId xmlns:a16="http://schemas.microsoft.com/office/drawing/2014/main" val="10004"/>
                  </a:ext>
                </a:extLst>
              </a:tr>
              <a:tr h="441944">
                <a:tc>
                  <a:txBody>
                    <a:bodyPr/>
                    <a:lstStyle/>
                    <a:p>
                      <a:pPr algn="ctr" fontAlgn="t"/>
                      <a:r>
                        <a:rPr lang="en-US" sz="1400" u="none" strike="noStrike" dirty="0">
                          <a:solidFill>
                            <a:schemeClr val="bg1"/>
                          </a:solidFill>
                          <a:effectLst/>
                        </a:rPr>
                        <a:t>D/DS 1-14</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160</a:t>
                      </a:r>
                    </a:p>
                  </a:txBody>
                  <a:tcPr marL="95250" marR="95250" marT="95250" marB="95250"/>
                </a:tc>
                <a:extLst>
                  <a:ext uri="{0D108BD9-81ED-4DB2-BD59-A6C34878D82A}">
                    <a16:rowId xmlns:a16="http://schemas.microsoft.com/office/drawing/2014/main" val="10005"/>
                  </a:ext>
                </a:extLst>
              </a:tr>
              <a:tr h="441944">
                <a:tc>
                  <a:txBody>
                    <a:bodyPr/>
                    <a:lstStyle/>
                    <a:p>
                      <a:pPr algn="ctr" fontAlgn="t"/>
                      <a:r>
                        <a:rPr lang="en-US" sz="1400" u="none" strike="noStrike" dirty="0">
                          <a:solidFill>
                            <a:schemeClr val="bg1"/>
                          </a:solidFill>
                          <a:effectLst/>
                        </a:rPr>
                        <a:t>D/DS 1-15v2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210 - 250 *</a:t>
                      </a:r>
                    </a:p>
                  </a:txBody>
                  <a:tcPr marL="95250" marR="95250" marT="95250" marB="95250"/>
                </a:tc>
                <a:extLst>
                  <a:ext uri="{0D108BD9-81ED-4DB2-BD59-A6C34878D82A}">
                    <a16:rowId xmlns:a16="http://schemas.microsoft.com/office/drawing/2014/main" val="10006"/>
                  </a:ext>
                </a:extLst>
              </a:tr>
              <a:tr h="441944">
                <a:tc>
                  <a:txBody>
                    <a:bodyPr/>
                    <a:lstStyle/>
                    <a:p>
                      <a:pPr algn="ctr" fontAlgn="t"/>
                      <a:r>
                        <a:rPr lang="en-US" sz="1400" u="none" strike="noStrike" kern="1200" dirty="0">
                          <a:solidFill>
                            <a:schemeClr val="bg1"/>
                          </a:solidFill>
                          <a:effectLst/>
                          <a:latin typeface="+mn-lt"/>
                          <a:ea typeface="+mn-ea"/>
                          <a:cs typeface="+mn-cs"/>
                        </a:rPr>
                        <a:t>D/Ds_v3</a:t>
                      </a:r>
                    </a:p>
                  </a:txBody>
                  <a:tcPr marL="95250" marR="95250" marT="95250" marB="95250"/>
                </a:tc>
                <a:tc>
                  <a:txBody>
                    <a:bodyPr/>
                    <a:lstStyle/>
                    <a:p>
                      <a:pPr algn="ctr" fontAlgn="t"/>
                      <a:r>
                        <a:rPr lang="en-US" sz="1400" dirty="0">
                          <a:solidFill>
                            <a:schemeClr val="bg1"/>
                          </a:solidFill>
                          <a:effectLst/>
                        </a:rPr>
                        <a:t>160-190 * **</a:t>
                      </a:r>
                    </a:p>
                  </a:txBody>
                  <a:tcPr marL="95250" marR="95250" marT="95250" marB="95250"/>
                </a:tc>
                <a:extLst>
                  <a:ext uri="{0D108BD9-81ED-4DB2-BD59-A6C34878D82A}">
                    <a16:rowId xmlns:a16="http://schemas.microsoft.com/office/drawing/2014/main" val="3627826726"/>
                  </a:ext>
                </a:extLst>
              </a:tr>
              <a:tr h="441944">
                <a:tc>
                  <a:txBody>
                    <a:bodyPr/>
                    <a:lstStyle/>
                    <a:p>
                      <a:pPr algn="ctr" fontAlgn="t"/>
                      <a:r>
                        <a:rPr lang="en-US" sz="1400" u="none" strike="noStrike" kern="1200" dirty="0">
                          <a:solidFill>
                            <a:schemeClr val="bg1"/>
                          </a:solidFill>
                          <a:effectLst/>
                          <a:latin typeface="+mn-lt"/>
                          <a:ea typeface="+mn-ea"/>
                          <a:cs typeface="+mn-cs"/>
                        </a:rPr>
                        <a:t>E/Es_v3</a:t>
                      </a:r>
                    </a:p>
                  </a:txBody>
                  <a:tcPr marL="95250" marR="95250" marT="95250" marB="95250"/>
                </a:tc>
                <a:tc>
                  <a:txBody>
                    <a:bodyPr/>
                    <a:lstStyle/>
                    <a:p>
                      <a:pPr algn="ctr" fontAlgn="t"/>
                      <a:r>
                        <a:rPr lang="en-US" sz="1400" dirty="0">
                          <a:solidFill>
                            <a:schemeClr val="bg1"/>
                          </a:solidFill>
                          <a:effectLst/>
                        </a:rPr>
                        <a:t>160-190* **</a:t>
                      </a:r>
                    </a:p>
                  </a:txBody>
                  <a:tcPr marL="95250" marR="95250" marT="95250" marB="95250"/>
                </a:tc>
                <a:extLst>
                  <a:ext uri="{0D108BD9-81ED-4DB2-BD59-A6C34878D82A}">
                    <a16:rowId xmlns:a16="http://schemas.microsoft.com/office/drawing/2014/main" val="3863356993"/>
                  </a:ext>
                </a:extLst>
              </a:tr>
              <a:tr h="441944">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F/Fs 1-F16</a:t>
                      </a:r>
                    </a:p>
                  </a:txBody>
                  <a:tcPr marL="95250" marR="95250" marT="95250" marB="95250"/>
                </a:tc>
                <a:tc>
                  <a:txBody>
                    <a:bodyPr/>
                    <a:lstStyle/>
                    <a:p>
                      <a:pPr algn="ctr" fontAlgn="t"/>
                      <a:r>
                        <a:rPr lang="en-US" sz="1400" dirty="0">
                          <a:solidFill>
                            <a:schemeClr val="bg1"/>
                          </a:solidFill>
                          <a:effectLst/>
                        </a:rPr>
                        <a:t>210</a:t>
                      </a:r>
                      <a:r>
                        <a:rPr lang="en-US" sz="1400" baseline="0" dirty="0">
                          <a:solidFill>
                            <a:schemeClr val="bg1"/>
                          </a:solidFill>
                          <a:effectLst/>
                        </a:rPr>
                        <a:t> – 250 *</a:t>
                      </a:r>
                      <a:endParaRPr lang="en-US" sz="1400" dirty="0">
                        <a:solidFill>
                          <a:schemeClr val="bg1"/>
                        </a:solidFill>
                        <a:effectLst/>
                      </a:endParaRPr>
                    </a:p>
                  </a:txBody>
                  <a:tcPr marL="95250" marR="95250" marT="95250" marB="95250"/>
                </a:tc>
                <a:extLst>
                  <a:ext uri="{0D108BD9-81ED-4DB2-BD59-A6C34878D82A}">
                    <a16:rowId xmlns:a16="http://schemas.microsoft.com/office/drawing/2014/main" val="1487646088"/>
                  </a:ext>
                </a:extLst>
              </a:tr>
              <a:tr h="441944">
                <a:tc>
                  <a:txBody>
                    <a:bodyPr/>
                    <a:lstStyle/>
                    <a:p>
                      <a:pPr algn="ctr" fontAlgn="t"/>
                      <a:r>
                        <a:rPr lang="en-US" sz="1400" u="none" strike="noStrike" dirty="0">
                          <a:solidFill>
                            <a:schemeClr val="bg1"/>
                          </a:solidFill>
                          <a:effectLst/>
                        </a:rPr>
                        <a:t>G/GS 1-5</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180 - 240 *</a:t>
                      </a:r>
                    </a:p>
                  </a:txBody>
                  <a:tcPr marL="95250" marR="95250" marT="95250" marB="95250"/>
                </a:tc>
                <a:extLst>
                  <a:ext uri="{0D108BD9-81ED-4DB2-BD59-A6C34878D82A}">
                    <a16:rowId xmlns:a16="http://schemas.microsoft.com/office/drawing/2014/main" val="10008"/>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H</a:t>
                      </a:r>
                    </a:p>
                  </a:txBody>
                  <a:tcPr marL="95250" marR="95250" marT="95250" marB="95250"/>
                </a:tc>
                <a:tc>
                  <a:txBody>
                    <a:bodyPr/>
                    <a:lstStyle/>
                    <a:p>
                      <a:pPr algn="ctr" fontAlgn="t"/>
                      <a:r>
                        <a:rPr lang="en-US" sz="1400" dirty="0">
                          <a:solidFill>
                            <a:schemeClr val="bg1"/>
                          </a:solidFill>
                          <a:effectLst/>
                        </a:rPr>
                        <a:t>290 – 300 *</a:t>
                      </a:r>
                    </a:p>
                  </a:txBody>
                  <a:tcPr marL="95250" marR="95250" marT="95250" marB="95250"/>
                </a:tc>
                <a:extLst>
                  <a:ext uri="{0D108BD9-81ED-4DB2-BD59-A6C34878D82A}">
                    <a16:rowId xmlns:a16="http://schemas.microsoft.com/office/drawing/2014/main" val="1690097"/>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L4s-L32s</a:t>
                      </a:r>
                    </a:p>
                  </a:txBody>
                  <a:tcPr marL="95250" marR="95250" marT="95250" marB="95250"/>
                </a:tc>
                <a:tc>
                  <a:txBody>
                    <a:bodyPr/>
                    <a:lstStyle/>
                    <a:p>
                      <a:pPr algn="ctr" fontAlgn="t"/>
                      <a:r>
                        <a:rPr lang="en-US" sz="1400" dirty="0">
                          <a:solidFill>
                            <a:schemeClr val="bg1"/>
                          </a:solidFill>
                          <a:effectLst/>
                        </a:rPr>
                        <a:t>180-240 *</a:t>
                      </a:r>
                    </a:p>
                  </a:txBody>
                  <a:tcPr marL="95250" marR="95250" marT="95250" marB="95250"/>
                </a:tc>
                <a:extLst>
                  <a:ext uri="{0D108BD9-81ED-4DB2-BD59-A6C34878D82A}">
                    <a16:rowId xmlns:a16="http://schemas.microsoft.com/office/drawing/2014/main" val="3387447749"/>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M</a:t>
                      </a:r>
                    </a:p>
                  </a:txBody>
                  <a:tcPr marL="95250" marR="95250" marT="95250" marB="95250"/>
                </a:tc>
                <a:tc>
                  <a:txBody>
                    <a:bodyPr/>
                    <a:lstStyle/>
                    <a:p>
                      <a:pPr algn="ctr" fontAlgn="t"/>
                      <a:r>
                        <a:rPr lang="en-US" sz="1400" dirty="0">
                          <a:solidFill>
                            <a:schemeClr val="bg1"/>
                          </a:solidFill>
                          <a:effectLst/>
                        </a:rPr>
                        <a:t>160-180 **</a:t>
                      </a:r>
                    </a:p>
                  </a:txBody>
                  <a:tcPr marL="95250" marR="95250" marT="95250" marB="95250"/>
                </a:tc>
                <a:extLst>
                  <a:ext uri="{0D108BD9-81ED-4DB2-BD59-A6C34878D82A}">
                    <a16:rowId xmlns:a16="http://schemas.microsoft.com/office/drawing/2014/main" val="1898417127"/>
                  </a:ext>
                </a:extLst>
              </a:tr>
            </a:tbl>
          </a:graphicData>
        </a:graphic>
      </p:graphicFrame>
      <p:sp>
        <p:nvSpPr>
          <p:cNvPr id="5" name="Rectangle 4"/>
          <p:cNvSpPr/>
          <p:nvPr/>
        </p:nvSpPr>
        <p:spPr>
          <a:xfrm>
            <a:off x="64066" y="5928536"/>
            <a:ext cx="753554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Segoe UI" panose="020B0502040204020203" pitchFamily="34" charset="0"/>
                <a:ea typeface="+mn-ea"/>
                <a:cs typeface="+mn-cs"/>
              </a:rPr>
              <a:t>* Use Intel® Turbo technology to increase CPU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dirty="0">
                <a:solidFill>
                  <a:schemeClr val="bg1"/>
                </a:solidFill>
                <a:latin typeface="Segoe UI" panose="020B0502040204020203" pitchFamily="34" charset="0"/>
              </a:rPr>
              <a:t>** Hyper-Threaded</a:t>
            </a:r>
          </a:p>
        </p:txBody>
      </p:sp>
    </p:spTree>
    <p:extLst>
      <p:ext uri="{BB962C8B-B14F-4D97-AF65-F5344CB8AC3E}">
        <p14:creationId xmlns:p14="http://schemas.microsoft.com/office/powerpoint/2010/main" val="1195929164"/>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5362</Words>
  <Application>Microsoft Macintosh PowerPoint</Application>
  <PresentationFormat>Widescreen</PresentationFormat>
  <Paragraphs>637</Paragraphs>
  <Slides>42</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Segoe Pro Display</vt:lpstr>
      <vt:lpstr>Segoe UI</vt:lpstr>
      <vt:lpstr>Segoe UI Light</vt:lpstr>
      <vt:lpstr>Segoe UI Semibold</vt:lpstr>
      <vt:lpstr>Segoe UI Semilight</vt:lpstr>
      <vt:lpstr>Wingdings</vt:lpstr>
      <vt:lpstr>Office Theme</vt:lpstr>
      <vt:lpstr>Session title</vt:lpstr>
      <vt:lpstr>PowerPoint Presentation</vt:lpstr>
      <vt:lpstr>Compute Service Types</vt:lpstr>
      <vt:lpstr>Azure Compute Options</vt:lpstr>
      <vt:lpstr>Choosing Compute</vt:lpstr>
      <vt:lpstr>VM Architecture Components</vt:lpstr>
      <vt:lpstr>Choosing the Right VM Type</vt:lpstr>
      <vt:lpstr>Choose the Optimal Compute Size</vt:lpstr>
      <vt:lpstr>Performance Considerations</vt:lpstr>
      <vt:lpstr>Managed Disks</vt:lpstr>
      <vt:lpstr>Disk Configuration Best Practices</vt:lpstr>
      <vt:lpstr>Azure Regions</vt:lpstr>
      <vt:lpstr>Regional Pairing</vt:lpstr>
      <vt:lpstr>Choosing Azure Region(s)</vt:lpstr>
      <vt:lpstr>Availability Options</vt:lpstr>
      <vt:lpstr>Availability Zones </vt:lpstr>
      <vt:lpstr>Azure App Service</vt:lpstr>
      <vt:lpstr>An end-to-end Application PaaS Platform</vt:lpstr>
      <vt:lpstr>Offering Differentiated Benefits</vt:lpstr>
      <vt:lpstr>App Service Plans</vt:lpstr>
      <vt:lpstr>App Service Plans</vt:lpstr>
      <vt:lpstr>App Service Environment</vt:lpstr>
      <vt:lpstr>App Service Environment – Dedicated environment</vt:lpstr>
      <vt:lpstr>App Service Environment – Virtual network support</vt:lpstr>
      <vt:lpstr>App Service on Windows</vt:lpstr>
      <vt:lpstr>App Service on Linux</vt:lpstr>
      <vt:lpstr>App Service on Containers</vt:lpstr>
      <vt:lpstr>What is Docker?</vt:lpstr>
      <vt:lpstr>Azure Container Ecosystem</vt:lpstr>
      <vt:lpstr>Cloud Evolution</vt:lpstr>
      <vt:lpstr>When to Use Serverless?</vt:lpstr>
      <vt:lpstr>Azure Serverless Platform</vt:lpstr>
      <vt:lpstr>Azure Functions</vt:lpstr>
      <vt:lpstr>Azure Functions</vt:lpstr>
      <vt:lpstr>Azure Functions Runtime</vt:lpstr>
      <vt:lpstr>Supported Language</vt:lpstr>
      <vt:lpstr>Dual Abstraction</vt:lpstr>
      <vt:lpstr>Platform and Scaling</vt:lpstr>
      <vt:lpstr>Scaling and Pricing</vt:lpstr>
      <vt:lpstr>App Service Features</vt:lpstr>
      <vt:lpstr>Custom Domains</vt:lpstr>
      <vt:lpstr>SSL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Nicolas Blank</dc:creator>
  <cp:lastModifiedBy>Warren du Toit (Britehouse)</cp:lastModifiedBy>
  <cp:revision>3</cp:revision>
  <dcterms:created xsi:type="dcterms:W3CDTF">2019-09-11T12:53:56Z</dcterms:created>
  <dcterms:modified xsi:type="dcterms:W3CDTF">2019-09-13T07:16:31Z</dcterms:modified>
</cp:coreProperties>
</file>