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iversity.ucsf.edu/resources/unconscious-bia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2g88Ju6nkc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Unconscious Bias</a:t>
            </a:r>
            <a:endParaRPr lang="en-US" dirty="0"/>
          </a:p>
        </p:txBody>
      </p:sp>
      <p:sp>
        <p:nvSpPr>
          <p:cNvPr id="3" name="Subtitle 2"/>
          <p:cNvSpPr>
            <a:spLocks noGrp="1"/>
          </p:cNvSpPr>
          <p:nvPr>
            <p:ph type="subTitle" idx="1"/>
          </p:nvPr>
        </p:nvSpPr>
        <p:spPr>
          <a:xfrm>
            <a:off x="810001" y="5280847"/>
            <a:ext cx="10572000" cy="1368606"/>
          </a:xfrm>
        </p:spPr>
        <p:txBody>
          <a:bodyPr>
            <a:normAutofit/>
          </a:bodyPr>
          <a:lstStyle/>
          <a:p>
            <a:r>
              <a:rPr lang="en-US" b="1" dirty="0" smtClean="0"/>
              <a:t>Unconscious </a:t>
            </a:r>
            <a:r>
              <a:rPr lang="en-US" b="1" dirty="0"/>
              <a:t>biases</a:t>
            </a:r>
            <a:r>
              <a:rPr lang="en-US" dirty="0"/>
              <a:t> are social stereotypes about certain groups of people that individuals form outside their own conscious awareness. Everyone </a:t>
            </a:r>
            <a:r>
              <a:rPr lang="en-US" dirty="0" smtClean="0"/>
              <a:t>holds </a:t>
            </a:r>
            <a:r>
              <a:rPr lang="en-US" b="1" dirty="0" smtClean="0"/>
              <a:t>unconscious</a:t>
            </a:r>
            <a:r>
              <a:rPr lang="en-US" dirty="0"/>
              <a:t> beliefs about various social and identity groups, and these </a:t>
            </a:r>
            <a:r>
              <a:rPr lang="en-US" b="1" dirty="0"/>
              <a:t>biases</a:t>
            </a:r>
            <a:r>
              <a:rPr lang="en-US" dirty="0"/>
              <a:t> stem from one's tendency to organize social worlds by categorizing.</a:t>
            </a:r>
          </a:p>
        </p:txBody>
      </p:sp>
      <p:sp>
        <p:nvSpPr>
          <p:cNvPr id="4" name="TextBox 3"/>
          <p:cNvSpPr txBox="1"/>
          <p:nvPr/>
        </p:nvSpPr>
        <p:spPr>
          <a:xfrm>
            <a:off x="8524008" y="6522495"/>
            <a:ext cx="3667992" cy="253916"/>
          </a:xfrm>
          <a:prstGeom prst="rect">
            <a:avLst/>
          </a:prstGeom>
          <a:noFill/>
        </p:spPr>
        <p:txBody>
          <a:bodyPr wrap="none" rtlCol="0">
            <a:spAutoFit/>
          </a:bodyPr>
          <a:lstStyle/>
          <a:p>
            <a:r>
              <a:rPr lang="en-US" sz="1050" dirty="0">
                <a:hlinkClick r:id="rId2"/>
              </a:rPr>
              <a:t>https://</a:t>
            </a:r>
            <a:r>
              <a:rPr lang="en-US" sz="1050" dirty="0" smtClean="0">
                <a:hlinkClick r:id="rId2"/>
              </a:rPr>
              <a:t>diversity.ucsf.edu/resources/unconscious-bias</a:t>
            </a:r>
            <a:r>
              <a:rPr lang="en-US" sz="1050" dirty="0" smtClean="0"/>
              <a:t> </a:t>
            </a:r>
            <a:endParaRPr lang="en-US" sz="1050" dirty="0"/>
          </a:p>
        </p:txBody>
      </p:sp>
    </p:spTree>
    <p:extLst>
      <p:ext uri="{BB962C8B-B14F-4D97-AF65-F5344CB8AC3E}">
        <p14:creationId xmlns:p14="http://schemas.microsoft.com/office/powerpoint/2010/main" val="1076360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bias come from?</a:t>
            </a:r>
            <a:endParaRPr lang="en-US" dirty="0"/>
          </a:p>
        </p:txBody>
      </p:sp>
      <p:sp>
        <p:nvSpPr>
          <p:cNvPr id="3" name="Content Placeholder 2"/>
          <p:cNvSpPr>
            <a:spLocks noGrp="1"/>
          </p:cNvSpPr>
          <p:nvPr>
            <p:ph idx="1"/>
          </p:nvPr>
        </p:nvSpPr>
        <p:spPr/>
        <p:txBody>
          <a:bodyPr/>
          <a:lstStyle/>
          <a:p>
            <a:r>
              <a:rPr lang="en-US" dirty="0"/>
              <a:t>A human brain - though capable of filtering, prioritizing, categorizing, </a:t>
            </a:r>
            <a:r>
              <a:rPr lang="en-US" dirty="0" smtClean="0"/>
              <a:t>and summarizing </a:t>
            </a:r>
            <a:r>
              <a:rPr lang="en-US" dirty="0"/>
              <a:t>huge amounts of information at a time - can only process </a:t>
            </a:r>
            <a:r>
              <a:rPr lang="en-US" dirty="0" smtClean="0"/>
              <a:t>about .000004</a:t>
            </a:r>
            <a:r>
              <a:rPr lang="en-US" dirty="0"/>
              <a:t>% of the information that it takes in. </a:t>
            </a:r>
            <a:endParaRPr lang="en-US" dirty="0" smtClean="0"/>
          </a:p>
          <a:p>
            <a:r>
              <a:rPr lang="en-US" dirty="0" smtClean="0"/>
              <a:t>We've </a:t>
            </a:r>
            <a:r>
              <a:rPr lang="en-US" dirty="0"/>
              <a:t>evolved to make up for </a:t>
            </a:r>
            <a:r>
              <a:rPr lang="en-US" dirty="0" smtClean="0"/>
              <a:t>this shortcoming </a:t>
            </a:r>
            <a:r>
              <a:rPr lang="en-US" dirty="0"/>
              <a:t>through bias, which allows our brains to make quick decisions </a:t>
            </a:r>
            <a:r>
              <a:rPr lang="en-US" dirty="0" smtClean="0"/>
              <a:t>about environmental </a:t>
            </a:r>
            <a:r>
              <a:rPr lang="en-US" dirty="0"/>
              <a:t>threats. Bias is what has allowed the survival of our species!</a:t>
            </a:r>
          </a:p>
        </p:txBody>
      </p:sp>
    </p:spTree>
    <p:extLst>
      <p:ext uri="{BB962C8B-B14F-4D97-AF65-F5344CB8AC3E}">
        <p14:creationId xmlns:p14="http://schemas.microsoft.com/office/powerpoint/2010/main" val="4251326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bias</a:t>
            </a:r>
            <a:endParaRPr lang="en-US" dirty="0"/>
          </a:p>
        </p:txBody>
      </p:sp>
      <p:sp>
        <p:nvSpPr>
          <p:cNvPr id="3" name="Content Placeholder 2"/>
          <p:cNvSpPr>
            <a:spLocks noGrp="1"/>
          </p:cNvSpPr>
          <p:nvPr>
            <p:ph idx="1"/>
          </p:nvPr>
        </p:nvSpPr>
        <p:spPr/>
        <p:txBody>
          <a:bodyPr>
            <a:normAutofit/>
          </a:bodyPr>
          <a:lstStyle/>
          <a:p>
            <a:r>
              <a:rPr lang="en-US" b="1" dirty="0"/>
              <a:t>Confirmation </a:t>
            </a:r>
            <a:r>
              <a:rPr lang="en-US" b="1" dirty="0" smtClean="0"/>
              <a:t>Bias - </a:t>
            </a:r>
            <a:r>
              <a:rPr lang="en-US" dirty="0" smtClean="0"/>
              <a:t>We </a:t>
            </a:r>
            <a:r>
              <a:rPr lang="en-US" dirty="0"/>
              <a:t>are more likely to remember evidence that supports our existing beliefs and to ignore evidence to the contrary.</a:t>
            </a:r>
          </a:p>
          <a:p>
            <a:r>
              <a:rPr lang="en-US" b="1" dirty="0" smtClean="0"/>
              <a:t>Anchoring</a:t>
            </a:r>
            <a:r>
              <a:rPr lang="en-US" b="1" dirty="0"/>
              <a:t> - </a:t>
            </a:r>
            <a:r>
              <a:rPr lang="en-US" dirty="0" smtClean="0"/>
              <a:t>We </a:t>
            </a:r>
            <a:r>
              <a:rPr lang="en-US" dirty="0"/>
              <a:t>tend to rely too heavily on first impressions, using our initial assessment of a person or situation to </a:t>
            </a:r>
            <a:r>
              <a:rPr lang="en-US" dirty="0" smtClean="0"/>
              <a:t>make decisions</a:t>
            </a:r>
            <a:r>
              <a:rPr lang="en-US" dirty="0"/>
              <a:t>, rather than all the available data.</a:t>
            </a:r>
          </a:p>
          <a:p>
            <a:r>
              <a:rPr lang="en-US" b="1" dirty="0"/>
              <a:t>Overconfidence </a:t>
            </a:r>
            <a:r>
              <a:rPr lang="en-US" b="1" dirty="0" smtClean="0"/>
              <a:t>Bias</a:t>
            </a:r>
            <a:r>
              <a:rPr lang="en-US" b="1" dirty="0"/>
              <a:t> - </a:t>
            </a:r>
            <a:r>
              <a:rPr lang="en-US" dirty="0" smtClean="0"/>
              <a:t>We </a:t>
            </a:r>
            <a:r>
              <a:rPr lang="en-US" dirty="0"/>
              <a:t>place too much weight on our own decision-making capabilities, knowledge, and opinions.</a:t>
            </a:r>
          </a:p>
          <a:p>
            <a:r>
              <a:rPr lang="en-US" b="1" dirty="0"/>
              <a:t>Gambler's </a:t>
            </a:r>
            <a:r>
              <a:rPr lang="en-US" b="1" dirty="0" smtClean="0"/>
              <a:t>Fallacy</a:t>
            </a:r>
            <a:r>
              <a:rPr lang="en-US" b="1" dirty="0"/>
              <a:t> - </a:t>
            </a:r>
            <a:r>
              <a:rPr lang="en-US" dirty="0" smtClean="0"/>
              <a:t>We </a:t>
            </a:r>
            <a:r>
              <a:rPr lang="en-US" dirty="0"/>
              <a:t>expect past events to influence the future, despite mathematical odds. For example, if you've flipped a </a:t>
            </a:r>
            <a:r>
              <a:rPr lang="en-US" dirty="0" smtClean="0"/>
              <a:t>coin eight </a:t>
            </a:r>
            <a:r>
              <a:rPr lang="en-US" dirty="0"/>
              <a:t>times and gotten heads each time, you are more likely to think to the ninth flip will be tails</a:t>
            </a:r>
            <a:r>
              <a:rPr lang="en-US" dirty="0" smtClean="0"/>
              <a:t>.</a:t>
            </a:r>
            <a:endParaRPr lang="en-US" dirty="0"/>
          </a:p>
        </p:txBody>
      </p:sp>
    </p:spTree>
    <p:extLst>
      <p:ext uri="{BB962C8B-B14F-4D97-AF65-F5344CB8AC3E}">
        <p14:creationId xmlns:p14="http://schemas.microsoft.com/office/powerpoint/2010/main" val="3308590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bias (continued)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Attribution Error - </a:t>
            </a:r>
            <a:r>
              <a:rPr lang="en-US" dirty="0"/>
              <a:t>When we do something poorly, we tend to credit the poor performance to external factors (thinking of ourselves as victim of circumstance). When others perform poorly, we tend to think it's because of their inherent bad traits or lack of skill. The opposite is also true - when we perform well, we think it's because of our natural talent or high skill, but when others do well, we credit external factors rather than the individual</a:t>
            </a:r>
            <a:r>
              <a:rPr lang="en-US" dirty="0" smtClean="0"/>
              <a:t>.</a:t>
            </a:r>
            <a:endParaRPr lang="en-US" b="1" dirty="0" smtClean="0"/>
          </a:p>
          <a:p>
            <a:r>
              <a:rPr lang="en-US" b="1" dirty="0" smtClean="0"/>
              <a:t>Horns </a:t>
            </a:r>
            <a:r>
              <a:rPr lang="en-US" b="1" dirty="0"/>
              <a:t>and </a:t>
            </a:r>
            <a:r>
              <a:rPr lang="en-US" b="1" dirty="0" smtClean="0"/>
              <a:t>Halos Bias </a:t>
            </a:r>
            <a:r>
              <a:rPr lang="en-US" dirty="0" smtClean="0"/>
              <a:t>- We </a:t>
            </a:r>
            <a:r>
              <a:rPr lang="en-US" dirty="0"/>
              <a:t>assume that someone is overwhelming good or overwhelming bad, based on one or two overarching behaviors</a:t>
            </a:r>
          </a:p>
          <a:p>
            <a:r>
              <a:rPr lang="en-US" b="1" dirty="0" err="1"/>
              <a:t>Recency</a:t>
            </a:r>
            <a:r>
              <a:rPr lang="en-US" b="1" dirty="0"/>
              <a:t> </a:t>
            </a:r>
            <a:r>
              <a:rPr lang="en-US" b="1" dirty="0" smtClean="0"/>
              <a:t>Bias</a:t>
            </a:r>
            <a:r>
              <a:rPr lang="en-US" dirty="0"/>
              <a:t> - </a:t>
            </a:r>
            <a:r>
              <a:rPr lang="en-US" dirty="0" smtClean="0"/>
              <a:t>We </a:t>
            </a:r>
            <a:r>
              <a:rPr lang="en-US" dirty="0"/>
              <a:t>allow recent trends and patterns to overshadow past actions or additional information and assume that the </a:t>
            </a:r>
            <a:r>
              <a:rPr lang="en-US" dirty="0" smtClean="0"/>
              <a:t>trends will </a:t>
            </a:r>
            <a:r>
              <a:rPr lang="en-US" dirty="0"/>
              <a:t>continue.</a:t>
            </a:r>
          </a:p>
          <a:p>
            <a:r>
              <a:rPr lang="en-US" b="1" dirty="0"/>
              <a:t>Contrast </a:t>
            </a:r>
            <a:r>
              <a:rPr lang="en-US" b="1" dirty="0" smtClean="0"/>
              <a:t>Error</a:t>
            </a:r>
            <a:r>
              <a:rPr lang="en-US" dirty="0"/>
              <a:t> - </a:t>
            </a:r>
            <a:r>
              <a:rPr lang="en-US" dirty="0" smtClean="0"/>
              <a:t>We </a:t>
            </a:r>
            <a:r>
              <a:rPr lang="en-US" dirty="0"/>
              <a:t>tend to compare data only to the most similar data and lose site of the bigger picture. For example, when </a:t>
            </a:r>
            <a:r>
              <a:rPr lang="en-US" dirty="0" smtClean="0"/>
              <a:t>the majority </a:t>
            </a:r>
            <a:r>
              <a:rPr lang="en-US" dirty="0"/>
              <a:t>of a team is low or high performance, an employee being rated in comparison may appear high (but </a:t>
            </a:r>
            <a:r>
              <a:rPr lang="en-US" dirty="0" smtClean="0"/>
              <a:t>only against </a:t>
            </a:r>
            <a:r>
              <a:rPr lang="en-US" dirty="0"/>
              <a:t>low-performing peers) or low (but only against high-performing peers).</a:t>
            </a:r>
          </a:p>
        </p:txBody>
      </p:sp>
    </p:spTree>
    <p:extLst>
      <p:ext uri="{BB962C8B-B14F-4D97-AF65-F5344CB8AC3E}">
        <p14:creationId xmlns:p14="http://schemas.microsoft.com/office/powerpoint/2010/main" val="186652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Does bias affect our team?</a:t>
            </a:r>
            <a:endParaRPr lang="en-US" dirty="0"/>
          </a:p>
        </p:txBody>
      </p:sp>
      <p:sp>
        <p:nvSpPr>
          <p:cNvPr id="3" name="Text Placeholder 2"/>
          <p:cNvSpPr>
            <a:spLocks noGrp="1"/>
          </p:cNvSpPr>
          <p:nvPr>
            <p:ph type="body" idx="1"/>
          </p:nvPr>
        </p:nvSpPr>
        <p:spPr>
          <a:xfrm>
            <a:off x="1283368" y="4443680"/>
            <a:ext cx="5461458" cy="713241"/>
          </a:xfrm>
        </p:spPr>
        <p:txBody>
          <a:bodyPr/>
          <a:lstStyle/>
          <a:p>
            <a:r>
              <a:rPr lang="en-US" dirty="0" smtClean="0"/>
              <a:t>If so, how?</a:t>
            </a:r>
            <a:endParaRPr lang="en-US" dirty="0"/>
          </a:p>
        </p:txBody>
      </p:sp>
      <p:sp>
        <p:nvSpPr>
          <p:cNvPr id="4" name="Text Placeholder 3"/>
          <p:cNvSpPr>
            <a:spLocks noGrp="1"/>
          </p:cNvSpPr>
          <p:nvPr>
            <p:ph type="body" sz="quarter" idx="16"/>
          </p:nvPr>
        </p:nvSpPr>
        <p:spPr/>
        <p:txBody>
          <a:bodyPr/>
          <a:lstStyle/>
          <a:p>
            <a:pPr marL="285750" indent="-285750">
              <a:buFont typeface="Arial" panose="020B0604020202020204" pitchFamily="34" charset="0"/>
              <a:buChar char="•"/>
            </a:pPr>
            <a:r>
              <a:rPr lang="en-US" dirty="0" smtClean="0"/>
              <a:t>What biases are we aware of?</a:t>
            </a:r>
          </a:p>
          <a:p>
            <a:pPr marL="285750" indent="-285750">
              <a:buFont typeface="Arial" panose="020B0604020202020204" pitchFamily="34" charset="0"/>
              <a:buChar char="•"/>
            </a:pPr>
            <a:r>
              <a:rPr lang="en-US" dirty="0" smtClean="0"/>
              <a:t>How does bias affect:</a:t>
            </a:r>
          </a:p>
          <a:p>
            <a:pPr marL="1028700" lvl="1">
              <a:buFont typeface="Arial" panose="020B0604020202020204" pitchFamily="34" charset="0"/>
              <a:buChar char="•"/>
            </a:pPr>
            <a:r>
              <a:rPr lang="en-US" dirty="0" smtClean="0"/>
              <a:t>Interviewing?</a:t>
            </a:r>
          </a:p>
          <a:p>
            <a:pPr marL="1028700" lvl="1">
              <a:buFont typeface="Arial" panose="020B0604020202020204" pitchFamily="34" charset="0"/>
              <a:buChar char="•"/>
            </a:pPr>
            <a:r>
              <a:rPr lang="en-US" dirty="0" smtClean="0"/>
              <a:t>Relationships?</a:t>
            </a:r>
          </a:p>
          <a:p>
            <a:pPr marL="1028700" lvl="1">
              <a:buFont typeface="Arial" panose="020B0604020202020204" pitchFamily="34" charset="0"/>
              <a:buChar char="•"/>
            </a:pPr>
            <a:r>
              <a:rPr lang="en-US" dirty="0" smtClean="0"/>
              <a:t>Career development?</a:t>
            </a:r>
          </a:p>
          <a:p>
            <a:pPr marL="1028700" lvl="1">
              <a:buFont typeface="Arial" panose="020B0604020202020204" pitchFamily="34" charset="0"/>
              <a:buChar char="•"/>
            </a:pPr>
            <a:r>
              <a:rPr lang="en-US" dirty="0" smtClean="0"/>
              <a:t>Decision making?</a:t>
            </a:r>
          </a:p>
          <a:p>
            <a:pPr marL="1028700" lvl="1">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30310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9" y="246662"/>
            <a:ext cx="10571998" cy="970450"/>
          </a:xfrm>
        </p:spPr>
        <p:txBody>
          <a:bodyPr/>
          <a:lstStyle/>
          <a:p>
            <a:r>
              <a:rPr lang="en-US" dirty="0" smtClean="0"/>
              <a:t>Inclusion starts with I</a:t>
            </a:r>
            <a:endParaRPr lang="en-US" dirty="0"/>
          </a:p>
        </p:txBody>
      </p:sp>
      <p:pic>
        <p:nvPicPr>
          <p:cNvPr id="4" name="2g88Ju6nkcg"/>
          <p:cNvPicPr>
            <a:picLocks noRot="1" noChangeAspect="1"/>
          </p:cNvPicPr>
          <p:nvPr>
            <a:videoFile r:link="rId1"/>
          </p:nvPr>
        </p:nvPicPr>
        <p:blipFill>
          <a:blip r:embed="rId3"/>
          <a:stretch>
            <a:fillRect/>
          </a:stretch>
        </p:blipFill>
        <p:spPr>
          <a:xfrm>
            <a:off x="1529952" y="1417638"/>
            <a:ext cx="9132093" cy="5136803"/>
          </a:xfrm>
          <a:prstGeom prst="rect">
            <a:avLst/>
          </a:prstGeom>
        </p:spPr>
      </p:pic>
    </p:spTree>
    <p:extLst>
      <p:ext uri="{BB962C8B-B14F-4D97-AF65-F5344CB8AC3E}">
        <p14:creationId xmlns:p14="http://schemas.microsoft.com/office/powerpoint/2010/main" val="1762145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What is CDK doing to reduce bias?</a:t>
            </a:r>
            <a:endParaRPr lang="en-US" dirty="0"/>
          </a:p>
        </p:txBody>
      </p:sp>
      <p:sp>
        <p:nvSpPr>
          <p:cNvPr id="3" name="Text Placeholder 2"/>
          <p:cNvSpPr>
            <a:spLocks noGrp="1"/>
          </p:cNvSpPr>
          <p:nvPr>
            <p:ph type="body" idx="1"/>
          </p:nvPr>
        </p:nvSpPr>
        <p:spPr>
          <a:xfrm>
            <a:off x="1283368" y="4443680"/>
            <a:ext cx="5461458" cy="2125562"/>
          </a:xfrm>
        </p:spPr>
        <p:txBody>
          <a:bodyPr/>
          <a:lstStyle/>
          <a:p>
            <a:pPr marL="285750" indent="-285750">
              <a:buFont typeface="Arial" panose="020B0604020202020204" pitchFamily="34" charset="0"/>
              <a:buChar char="•"/>
            </a:pPr>
            <a:r>
              <a:rPr lang="en-US" dirty="0" smtClean="0"/>
              <a:t>Included in LEAD training for all managers and leaders</a:t>
            </a:r>
          </a:p>
          <a:p>
            <a:pPr marL="285750" indent="-285750">
              <a:buFont typeface="Arial" panose="020B0604020202020204" pitchFamily="34" charset="0"/>
              <a:buChar char="•"/>
            </a:pPr>
            <a:r>
              <a:rPr lang="en-US" dirty="0" smtClean="0"/>
              <a:t>Reviewing how our benefits compare </a:t>
            </a:r>
          </a:p>
          <a:p>
            <a:pPr marL="285750" indent="-285750">
              <a:buFont typeface="Arial" panose="020B0604020202020204" pitchFamily="34" charset="0"/>
              <a:buChar char="•"/>
            </a:pPr>
            <a:r>
              <a:rPr lang="en-US" dirty="0" smtClean="0"/>
              <a:t>HR are reviewing how bias is changing and how it is being reduced and even eliminated in our culture</a:t>
            </a:r>
          </a:p>
        </p:txBody>
      </p:sp>
      <p:sp>
        <p:nvSpPr>
          <p:cNvPr id="5" name="Text Placeholder 4"/>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5100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bias</a:t>
            </a:r>
            <a:endParaRPr lang="en-US" dirty="0"/>
          </a:p>
        </p:txBody>
      </p:sp>
      <p:sp>
        <p:nvSpPr>
          <p:cNvPr id="3" name="Content Placeholder 2"/>
          <p:cNvSpPr>
            <a:spLocks noGrp="1"/>
          </p:cNvSpPr>
          <p:nvPr>
            <p:ph idx="1"/>
          </p:nvPr>
        </p:nvSpPr>
        <p:spPr>
          <a:xfrm>
            <a:off x="818712" y="2791781"/>
            <a:ext cx="10554574" cy="3636511"/>
          </a:xfrm>
        </p:spPr>
        <p:txBody>
          <a:bodyPr numCol="2">
            <a:normAutofit/>
          </a:bodyPr>
          <a:lstStyle/>
          <a:p>
            <a:r>
              <a:rPr lang="en-US" dirty="0" smtClean="0"/>
              <a:t>Use structure</a:t>
            </a:r>
          </a:p>
          <a:p>
            <a:pPr lvl="1"/>
            <a:r>
              <a:rPr lang="en-US" dirty="0" smtClean="0"/>
              <a:t>Predefined and consistent criteria</a:t>
            </a:r>
          </a:p>
          <a:p>
            <a:endParaRPr lang="en-US" dirty="0" smtClean="0"/>
          </a:p>
          <a:p>
            <a:endParaRPr lang="en-US" dirty="0" smtClean="0"/>
          </a:p>
          <a:p>
            <a:r>
              <a:rPr lang="en-US" dirty="0" smtClean="0"/>
              <a:t>Measure results</a:t>
            </a:r>
          </a:p>
          <a:p>
            <a:pPr lvl="1"/>
            <a:r>
              <a:rPr lang="en-US" dirty="0" smtClean="0"/>
              <a:t>Collect data and look for patterns</a:t>
            </a:r>
          </a:p>
          <a:p>
            <a:endParaRPr lang="en-US" dirty="0" smtClean="0"/>
          </a:p>
          <a:p>
            <a:endParaRPr lang="en-US" dirty="0" smtClean="0"/>
          </a:p>
          <a:p>
            <a:endParaRPr lang="en-US" dirty="0"/>
          </a:p>
          <a:p>
            <a:r>
              <a:rPr lang="en-US" dirty="0" smtClean="0"/>
              <a:t>Evaluate sublet messages</a:t>
            </a:r>
          </a:p>
          <a:p>
            <a:pPr lvl="1"/>
            <a:r>
              <a:rPr lang="en-US" dirty="0" smtClean="0"/>
              <a:t>Body language and comments</a:t>
            </a:r>
          </a:p>
          <a:p>
            <a:endParaRPr lang="en-US" dirty="0" smtClean="0"/>
          </a:p>
          <a:p>
            <a:endParaRPr lang="en-US" dirty="0" smtClean="0"/>
          </a:p>
          <a:p>
            <a:r>
              <a:rPr lang="en-US" dirty="0" smtClean="0"/>
              <a:t>Hold everyone accountable</a:t>
            </a:r>
          </a:p>
          <a:p>
            <a:pPr lvl="1"/>
            <a:r>
              <a:rPr lang="en-US" dirty="0" smtClean="0"/>
              <a:t>Challenge assumptions</a:t>
            </a:r>
          </a:p>
          <a:p>
            <a:pPr lvl="1"/>
            <a:r>
              <a:rPr lang="en-US" dirty="0" smtClean="0"/>
              <a:t>Respectfully call out bias</a:t>
            </a:r>
            <a:endParaRPr lang="en-US" dirty="0"/>
          </a:p>
        </p:txBody>
      </p:sp>
    </p:spTree>
    <p:extLst>
      <p:ext uri="{BB962C8B-B14F-4D97-AF65-F5344CB8AC3E}">
        <p14:creationId xmlns:p14="http://schemas.microsoft.com/office/powerpoint/2010/main" val="1504466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learn more?</a:t>
            </a:r>
            <a:endParaRPr lang="en-US" dirty="0"/>
          </a:p>
        </p:txBody>
      </p:sp>
      <p:sp>
        <p:nvSpPr>
          <p:cNvPr id="3" name="Content Placeholder 2"/>
          <p:cNvSpPr>
            <a:spLocks noGrp="1"/>
          </p:cNvSpPr>
          <p:nvPr>
            <p:ph idx="1"/>
          </p:nvPr>
        </p:nvSpPr>
        <p:spPr/>
        <p:txBody>
          <a:bodyPr/>
          <a:lstStyle/>
          <a:p>
            <a:r>
              <a:rPr lang="en-US" dirty="0" err="1" smtClean="0"/>
              <a:t>Sherbin</a:t>
            </a:r>
            <a:r>
              <a:rPr lang="en-US" dirty="0"/>
              <a:t>, Laura and </a:t>
            </a:r>
            <a:r>
              <a:rPr lang="en-US" dirty="0" err="1"/>
              <a:t>Ripa</a:t>
            </a:r>
            <a:r>
              <a:rPr lang="en-US" dirty="0"/>
              <a:t> Rashid, "Diversity Doesn't Stick Without Inclusion</a:t>
            </a:r>
            <a:r>
              <a:rPr lang="en-US" dirty="0" smtClean="0"/>
              <a:t>,“ </a:t>
            </a:r>
            <a:r>
              <a:rPr lang="en-US" i="1" dirty="0" smtClean="0"/>
              <a:t>Harvard </a:t>
            </a:r>
            <a:r>
              <a:rPr lang="en-US" i="1" dirty="0"/>
              <a:t>Business Review </a:t>
            </a:r>
            <a:r>
              <a:rPr lang="en-US" dirty="0"/>
              <a:t>(2017)</a:t>
            </a:r>
          </a:p>
          <a:p>
            <a:r>
              <a:rPr lang="en-US" i="1" dirty="0" smtClean="0"/>
              <a:t>Thinking </a:t>
            </a:r>
            <a:r>
              <a:rPr lang="en-US" i="1" dirty="0"/>
              <a:t>Fast and Slow, </a:t>
            </a:r>
            <a:r>
              <a:rPr lang="en-US" dirty="0"/>
              <a:t>Daniel </a:t>
            </a:r>
            <a:r>
              <a:rPr lang="en-US" dirty="0" err="1"/>
              <a:t>Kahneman</a:t>
            </a:r>
            <a:r>
              <a:rPr lang="en-US" dirty="0"/>
              <a:t> (2011)</a:t>
            </a:r>
          </a:p>
          <a:p>
            <a:r>
              <a:rPr lang="en-US" i="1" dirty="0" smtClean="0"/>
              <a:t>Blind </a:t>
            </a:r>
            <a:r>
              <a:rPr lang="en-US" i="1" dirty="0"/>
              <a:t>Spot, </a:t>
            </a:r>
            <a:r>
              <a:rPr lang="en-US" dirty="0" err="1"/>
              <a:t>Mahzarin</a:t>
            </a:r>
            <a:r>
              <a:rPr lang="en-US" dirty="0"/>
              <a:t> </a:t>
            </a:r>
            <a:r>
              <a:rPr lang="en-US" dirty="0" err="1"/>
              <a:t>Banaji</a:t>
            </a:r>
            <a:r>
              <a:rPr lang="en-US" dirty="0"/>
              <a:t> and Anthony Greenwald (2013)</a:t>
            </a:r>
          </a:p>
          <a:p>
            <a:r>
              <a:rPr lang="en-US" dirty="0" smtClean="0"/>
              <a:t>Test </a:t>
            </a:r>
            <a:r>
              <a:rPr lang="en-US" dirty="0"/>
              <a:t>your personal implicit associations: </a:t>
            </a:r>
            <a:r>
              <a:rPr lang="en-US" dirty="0">
                <a:hlinkClick r:id="rId2"/>
              </a:rPr>
              <a:t>https://</a:t>
            </a:r>
            <a:r>
              <a:rPr lang="en-US" dirty="0" smtClean="0">
                <a:hlinkClick r:id="rId2"/>
              </a:rPr>
              <a:t>implicit.harvard.edu/implicit/</a:t>
            </a:r>
            <a:r>
              <a:rPr lang="en-US" dirty="0" smtClean="0"/>
              <a:t> </a:t>
            </a:r>
          </a:p>
        </p:txBody>
      </p:sp>
    </p:spTree>
    <p:extLst>
      <p:ext uri="{BB962C8B-B14F-4D97-AF65-F5344CB8AC3E}">
        <p14:creationId xmlns:p14="http://schemas.microsoft.com/office/powerpoint/2010/main" val="3495564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325</TotalTime>
  <Words>576</Words>
  <Application>Microsoft Office PowerPoint</Application>
  <PresentationFormat>Widescreen</PresentationFormat>
  <Paragraphs>51</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Quotable</vt:lpstr>
      <vt:lpstr>Unconscious Bias</vt:lpstr>
      <vt:lpstr>Where does bias come from?</vt:lpstr>
      <vt:lpstr>Types of bias</vt:lpstr>
      <vt:lpstr>Types of bias (continued)</vt:lpstr>
      <vt:lpstr>Does bias affect our team?</vt:lpstr>
      <vt:lpstr>Inclusion starts with I</vt:lpstr>
      <vt:lpstr>What is CDK doing to reduce bias?</vt:lpstr>
      <vt:lpstr>Reducing bias</vt:lpstr>
      <vt:lpstr>Want to learn more?</vt:lpstr>
    </vt:vector>
  </TitlesOfParts>
  <Company>ADP Dealer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Unconscious Bias</dc:title>
  <dc:creator>Keefe, Matt</dc:creator>
  <cp:lastModifiedBy>Keefe, Matt</cp:lastModifiedBy>
  <cp:revision>7</cp:revision>
  <dcterms:created xsi:type="dcterms:W3CDTF">2019-10-14T20:30:51Z</dcterms:created>
  <dcterms:modified xsi:type="dcterms:W3CDTF">2019-10-15T16:02:44Z</dcterms:modified>
</cp:coreProperties>
</file>