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63" r:id="rId2"/>
    <p:sldId id="266" r:id="rId3"/>
    <p:sldId id="267" r:id="rId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Merriweather Sans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1VsdDcC4WlBM8+stxkkR+fgX8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99b08db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499b08db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01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99b08db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499b08db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99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99b08db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499b08db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55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s &amp; 2 photos">
  <p:cSld name="Title and bullets &amp; 2 phot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25125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862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52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2782020" y="1200151"/>
            <a:ext cx="3055500" cy="33942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8"/>
          <p:cNvSpPr>
            <a:spLocks noGrp="1"/>
          </p:cNvSpPr>
          <p:nvPr>
            <p:ph type="pic" idx="3"/>
          </p:nvPr>
        </p:nvSpPr>
        <p:spPr>
          <a:xfrm>
            <a:off x="5951940" y="1200151"/>
            <a:ext cx="3055500" cy="33942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8"/>
          <p:cNvSpPr txBox="1">
            <a:spLocks noGrp="1"/>
          </p:cNvSpPr>
          <p:nvPr>
            <p:ph type="body" idx="4"/>
          </p:nvPr>
        </p:nvSpPr>
        <p:spPr>
          <a:xfrm>
            <a:off x="876386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&amp; photo">
  <p:cSld name="Quote &amp; photo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44124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9"/>
          <p:cNvSpPr>
            <a:spLocks noGrp="1"/>
          </p:cNvSpPr>
          <p:nvPr>
            <p:ph type="pic" idx="2"/>
          </p:nvPr>
        </p:nvSpPr>
        <p:spPr>
          <a:xfrm>
            <a:off x="4591684" y="1200150"/>
            <a:ext cx="4416600" cy="33942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9"/>
          <p:cNvSpPr txBox="1">
            <a:spLocks noGrp="1"/>
          </p:cNvSpPr>
          <p:nvPr>
            <p:ph type="body" idx="3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>
            <a:spLocks noGrp="1"/>
          </p:cNvSpPr>
          <p:nvPr>
            <p:ph type="chart" idx="2"/>
          </p:nvPr>
        </p:nvSpPr>
        <p:spPr>
          <a:xfrm>
            <a:off x="149313" y="1200151"/>
            <a:ext cx="88581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2D72"/>
              </a:buClr>
              <a:buSzPts val="27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5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body" idx="1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content">
  <p:cSld name="Table and content">
    <p:bg>
      <p:bgPr>
        <a:solidFill>
          <a:srgbClr val="FCFCFC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body" idx="1"/>
          </p:nvPr>
        </p:nvSpPr>
        <p:spPr>
          <a:xfrm>
            <a:off x="149312" y="1201422"/>
            <a:ext cx="4392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None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1"/>
          <p:cNvSpPr txBox="1">
            <a:spLocks noGrp="1"/>
          </p:cNvSpPr>
          <p:nvPr>
            <p:ph type="body" idx="2"/>
          </p:nvPr>
        </p:nvSpPr>
        <p:spPr>
          <a:xfrm>
            <a:off x="149311" y="1666241"/>
            <a:ext cx="4392300" cy="29283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862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52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3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862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52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body" idx="4"/>
          </p:nvPr>
        </p:nvSpPr>
        <p:spPr>
          <a:xfrm>
            <a:off x="876386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blue">
  <p:cSld name="1 line blue">
    <p:bg>
      <p:bgPr>
        <a:solidFill>
          <a:srgbClr val="002D7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>
            <a:spLocks noGrp="1"/>
          </p:cNvSpPr>
          <p:nvPr>
            <p:ph type="title"/>
          </p:nvPr>
        </p:nvSpPr>
        <p:spPr>
          <a:xfrm>
            <a:off x="149313" y="214312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body" idx="1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dden title, big photo">
  <p:cSld name="Hidden title, big photo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>
            <a:spLocks noGrp="1"/>
          </p:cNvSpPr>
          <p:nvPr>
            <p:ph type="title"/>
          </p:nvPr>
        </p:nvSpPr>
        <p:spPr>
          <a:xfrm>
            <a:off x="149313" y="1116711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43"/>
          <p:cNvSpPr txBox="1">
            <a:spLocks noGrp="1"/>
          </p:cNvSpPr>
          <p:nvPr>
            <p:ph type="body" idx="1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4"/>
          <p:cNvSpPr>
            <a:spLocks noGrp="1"/>
          </p:cNvSpPr>
          <p:nvPr>
            <p:ph type="pic" idx="2"/>
          </p:nvPr>
        </p:nvSpPr>
        <p:spPr>
          <a:xfrm>
            <a:off x="0" y="965200"/>
            <a:ext cx="9144000" cy="41784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4"/>
          <p:cNvSpPr txBox="1">
            <a:spLocks noGrp="1"/>
          </p:cNvSpPr>
          <p:nvPr>
            <p:ph type="body" idx="1"/>
          </p:nvPr>
        </p:nvSpPr>
        <p:spPr>
          <a:xfrm>
            <a:off x="832291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">
  <p:cSld name="Title and 3 content">
    <p:bg>
      <p:bgPr>
        <a:solidFill>
          <a:srgbClr val="FCFCF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5"/>
          <p:cNvSpPr txBox="1">
            <a:spLocks noGrp="1"/>
          </p:cNvSpPr>
          <p:nvPr>
            <p:ph type="body" idx="1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2"/>
          </p:nvPr>
        </p:nvSpPr>
        <p:spPr>
          <a:xfrm>
            <a:off x="149313" y="1201422"/>
            <a:ext cx="28479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862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52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body" idx="3"/>
          </p:nvPr>
        </p:nvSpPr>
        <p:spPr>
          <a:xfrm>
            <a:off x="3148056" y="1200151"/>
            <a:ext cx="28479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862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52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5"/>
          <p:cNvSpPr txBox="1">
            <a:spLocks noGrp="1"/>
          </p:cNvSpPr>
          <p:nvPr>
            <p:ph type="body" idx="4"/>
          </p:nvPr>
        </p:nvSpPr>
        <p:spPr>
          <a:xfrm>
            <a:off x="6146799" y="1200151"/>
            <a:ext cx="28479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862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52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photo with captions">
  <p:cSld name="Title &amp; 3 photo with captio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6"/>
          <p:cNvSpPr>
            <a:spLocks noGrp="1"/>
          </p:cNvSpPr>
          <p:nvPr>
            <p:ph type="pic" idx="2"/>
          </p:nvPr>
        </p:nvSpPr>
        <p:spPr>
          <a:xfrm>
            <a:off x="143705" y="1203009"/>
            <a:ext cx="2858100" cy="30141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6"/>
          <p:cNvSpPr txBox="1">
            <a:spLocks noGrp="1"/>
          </p:cNvSpPr>
          <p:nvPr>
            <p:ph type="body" idx="1"/>
          </p:nvPr>
        </p:nvSpPr>
        <p:spPr>
          <a:xfrm>
            <a:off x="141692" y="4307206"/>
            <a:ext cx="2862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46"/>
          <p:cNvSpPr>
            <a:spLocks noGrp="1"/>
          </p:cNvSpPr>
          <p:nvPr>
            <p:ph type="pic" idx="3"/>
          </p:nvPr>
        </p:nvSpPr>
        <p:spPr>
          <a:xfrm>
            <a:off x="3149600" y="1203009"/>
            <a:ext cx="2858100" cy="30141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6"/>
          <p:cNvSpPr txBox="1">
            <a:spLocks noGrp="1"/>
          </p:cNvSpPr>
          <p:nvPr>
            <p:ph type="body" idx="4"/>
          </p:nvPr>
        </p:nvSpPr>
        <p:spPr>
          <a:xfrm>
            <a:off x="3149600" y="4307206"/>
            <a:ext cx="2858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46"/>
          <p:cNvSpPr>
            <a:spLocks noGrp="1"/>
          </p:cNvSpPr>
          <p:nvPr>
            <p:ph type="pic" idx="5"/>
          </p:nvPr>
        </p:nvSpPr>
        <p:spPr>
          <a:xfrm>
            <a:off x="6149427" y="1203009"/>
            <a:ext cx="2858100" cy="30141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6"/>
          <p:cNvSpPr txBox="1">
            <a:spLocks noGrp="1"/>
          </p:cNvSpPr>
          <p:nvPr>
            <p:ph type="body" idx="6"/>
          </p:nvPr>
        </p:nvSpPr>
        <p:spPr>
          <a:xfrm>
            <a:off x="6149428" y="4307206"/>
            <a:ext cx="2858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6"/>
          <p:cNvSpPr txBox="1">
            <a:spLocks noGrp="1"/>
          </p:cNvSpPr>
          <p:nvPr>
            <p:ph type="body" idx="7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photos with captions">
  <p:cSld name="Title and 2 photos with captio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7"/>
          <p:cNvSpPr>
            <a:spLocks noGrp="1"/>
          </p:cNvSpPr>
          <p:nvPr>
            <p:ph type="pic" idx="2"/>
          </p:nvPr>
        </p:nvSpPr>
        <p:spPr>
          <a:xfrm>
            <a:off x="149313" y="1203959"/>
            <a:ext cx="4398000" cy="30174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47"/>
          <p:cNvSpPr txBox="1">
            <a:spLocks noGrp="1"/>
          </p:cNvSpPr>
          <p:nvPr>
            <p:ph type="body" idx="1"/>
          </p:nvPr>
        </p:nvSpPr>
        <p:spPr>
          <a:xfrm>
            <a:off x="149313" y="4306824"/>
            <a:ext cx="4398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7"/>
          <p:cNvSpPr>
            <a:spLocks noGrp="1"/>
          </p:cNvSpPr>
          <p:nvPr>
            <p:ph type="pic" idx="3"/>
          </p:nvPr>
        </p:nvSpPr>
        <p:spPr>
          <a:xfrm>
            <a:off x="4617085" y="1203959"/>
            <a:ext cx="4398300" cy="30174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7"/>
          <p:cNvSpPr txBox="1">
            <a:spLocks noGrp="1"/>
          </p:cNvSpPr>
          <p:nvPr>
            <p:ph type="body" idx="4"/>
          </p:nvPr>
        </p:nvSpPr>
        <p:spPr>
          <a:xfrm>
            <a:off x="4617085" y="4306824"/>
            <a:ext cx="4390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47"/>
          <p:cNvSpPr txBox="1">
            <a:spLocks noGrp="1"/>
          </p:cNvSpPr>
          <p:nvPr>
            <p:ph type="body" idx="5"/>
          </p:nvPr>
        </p:nvSpPr>
        <p:spPr>
          <a:xfrm>
            <a:off x="884262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8"/>
          <p:cNvSpPr txBox="1">
            <a:spLocks noGrp="1"/>
          </p:cNvSpPr>
          <p:nvPr>
            <p:ph type="ftr" idx="11"/>
          </p:nvPr>
        </p:nvSpPr>
        <p:spPr>
          <a:xfrm>
            <a:off x="2362200" y="490061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48"/>
          <p:cNvSpPr txBox="1">
            <a:spLocks noGrp="1"/>
          </p:cNvSpPr>
          <p:nvPr>
            <p:ph type="sldNum" idx="12"/>
          </p:nvPr>
        </p:nvSpPr>
        <p:spPr>
          <a:xfrm>
            <a:off x="7010400" y="490061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457200" y="1956018"/>
            <a:ext cx="8229600" cy="6858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4500"/>
              <a:buNone/>
              <a:defRPr sz="3000" b="1">
                <a:solidFill>
                  <a:srgbClr val="313131"/>
                </a:solidFill>
              </a:defRPr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457200" y="3043045"/>
            <a:ext cx="8229600" cy="4302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None/>
              <a:defRPr sz="1800">
                <a:solidFill>
                  <a:srgbClr val="313131"/>
                </a:solidFill>
              </a:defRPr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/>
          <p:nvPr/>
        </p:nvSpPr>
        <p:spPr>
          <a:xfrm>
            <a:off x="457200" y="117260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585.726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31" descr="whiting.large.vertical.blu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1454" y="3705998"/>
            <a:ext cx="2322545" cy="155446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s">
  <p:cSld name="Title and bulle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2"/>
          </p:nvPr>
        </p:nvSpPr>
        <p:spPr>
          <a:xfrm>
            <a:off x="149313" y="1200151"/>
            <a:ext cx="88581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Char char="▪"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faculty">
  <p:cSld name="Two faculty">
    <p:bg>
      <p:bgPr>
        <a:solidFill>
          <a:srgbClr val="002D7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8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ubTitle" idx="1"/>
          </p:nvPr>
        </p:nvSpPr>
        <p:spPr>
          <a:xfrm>
            <a:off x="271463" y="3282951"/>
            <a:ext cx="28986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  <a:defRPr sz="1800">
                <a:solidFill>
                  <a:srgbClr val="FFE0B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>
            <a:spLocks noGrp="1"/>
          </p:cNvSpPr>
          <p:nvPr>
            <p:ph type="pic" idx="2"/>
          </p:nvPr>
        </p:nvSpPr>
        <p:spPr>
          <a:xfrm>
            <a:off x="325656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33"/>
          <p:cNvSpPr txBox="1">
            <a:spLocks noGrp="1"/>
          </p:cNvSpPr>
          <p:nvPr>
            <p:ph type="body" idx="3"/>
          </p:nvPr>
        </p:nvSpPr>
        <p:spPr>
          <a:xfrm>
            <a:off x="4684508" y="3287713"/>
            <a:ext cx="27222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rgbClr val="FFE0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>
            <a:spLocks noGrp="1"/>
          </p:cNvSpPr>
          <p:nvPr>
            <p:ph type="pic" idx="4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p33"/>
          <p:cNvSpPr txBox="1">
            <a:spLocks noGrp="1"/>
          </p:cNvSpPr>
          <p:nvPr>
            <p:ph type="body" idx="5"/>
          </p:nvPr>
        </p:nvSpPr>
        <p:spPr>
          <a:xfrm>
            <a:off x="271463" y="4659313"/>
            <a:ext cx="631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00"/>
              <a:buNone/>
              <a:defRPr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30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▪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2" name="Google Shape;92;p33"/>
          <p:cNvCxnSpPr/>
          <p:nvPr/>
        </p:nvCxnSpPr>
        <p:spPr>
          <a:xfrm>
            <a:off x="252413" y="3165475"/>
            <a:ext cx="6564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33" descr="Watermark of Johns Hopkins University shield logo.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26091" cy="1926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bg>
      <p:bgPr>
        <a:solidFill>
          <a:srgbClr val="002D7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>
            <a:spLocks noGrp="1"/>
          </p:cNvSpPr>
          <p:nvPr>
            <p:ph type="title"/>
          </p:nvPr>
        </p:nvSpPr>
        <p:spPr>
          <a:xfrm>
            <a:off x="256682" y="3258502"/>
            <a:ext cx="4886400" cy="12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0B3"/>
              </a:buClr>
              <a:buSzPts val="2200"/>
              <a:buFont typeface="Arial"/>
              <a:buNone/>
              <a:defRPr sz="2200">
                <a:solidFill>
                  <a:srgbClr val="FFE0B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/>
          <p:nvPr/>
        </p:nvSpPr>
        <p:spPr>
          <a:xfrm>
            <a:off x="98216" y="4715201"/>
            <a:ext cx="89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material in this video is subject to the copyright of the owners of the material and is being provided for educational purposes under</a:t>
            </a:r>
            <a:b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rules of fair use for registered students in this course only. No additional copies of the copyrighted work may be made or distributed.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34"/>
          <p:cNvCxnSpPr/>
          <p:nvPr/>
        </p:nvCxnSpPr>
        <p:spPr>
          <a:xfrm>
            <a:off x="256682" y="3165475"/>
            <a:ext cx="4910100" cy="1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" name="Google Shape;99;p34" descr="Watermark of Johns Hopkins University shield logo.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26091" cy="1926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&amp; Wide Image">
  <p:cSld name="Title &amp; Bullets &amp; Wide Imag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1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2"/>
          </p:nvPr>
        </p:nvSpPr>
        <p:spPr>
          <a:xfrm>
            <a:off x="149313" y="1200152"/>
            <a:ext cx="8858100" cy="15399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Char char="▪"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3"/>
          </p:nvPr>
        </p:nvSpPr>
        <p:spPr>
          <a:xfrm>
            <a:off x="149313" y="2929467"/>
            <a:ext cx="8858100" cy="16653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Char char="▪"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ntent">
  <p:cSld name="Two column content">
    <p:bg>
      <p:bgPr>
        <a:solidFill>
          <a:srgbClr val="FCFCFC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body" idx="1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2"/>
          </p:nvPr>
        </p:nvSpPr>
        <p:spPr>
          <a:xfrm>
            <a:off x="149313" y="1200151"/>
            <a:ext cx="43266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Char char="▪"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body" idx="3"/>
          </p:nvPr>
        </p:nvSpPr>
        <p:spPr>
          <a:xfrm>
            <a:off x="4684889" y="1200151"/>
            <a:ext cx="43227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Char char="▪"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&amp; 1 photo">
  <p:cSld name="Title &amp; bullets &amp; 1 phot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7"/>
          <p:cNvSpPr>
            <a:spLocks noGrp="1"/>
          </p:cNvSpPr>
          <p:nvPr>
            <p:ph type="pic" idx="2"/>
          </p:nvPr>
        </p:nvSpPr>
        <p:spPr>
          <a:xfrm>
            <a:off x="5222875" y="1200151"/>
            <a:ext cx="37845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7"/>
          <p:cNvSpPr txBox="1">
            <a:spLocks noGrp="1"/>
          </p:cNvSpPr>
          <p:nvPr>
            <p:ph type="body" idx="1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body" idx="3"/>
          </p:nvPr>
        </p:nvSpPr>
        <p:spPr>
          <a:xfrm>
            <a:off x="149314" y="1200151"/>
            <a:ext cx="49137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862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2D72"/>
              </a:buClr>
              <a:buSzPts val="2520"/>
              <a:buFont typeface="Noto Sans Symbols"/>
              <a:buChar char="▪"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520"/>
              <a:buFont typeface="Noto Sans Symbols"/>
              <a:buChar char="▪"/>
              <a:defRPr/>
            </a:lvl2pPr>
            <a:lvl3pPr marL="1371600" lvl="2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520"/>
              <a:buFont typeface="Arial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/content">
  <p:cSld name="Title and table/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body" idx="1"/>
          </p:nvPr>
        </p:nvSpPr>
        <p:spPr>
          <a:xfrm>
            <a:off x="149225" y="1078230"/>
            <a:ext cx="8858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None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body" idx="2"/>
          </p:nvPr>
        </p:nvSpPr>
        <p:spPr>
          <a:xfrm>
            <a:off x="149225" y="1533525"/>
            <a:ext cx="8858100" cy="29781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700"/>
              <a:buNone/>
              <a:defRPr/>
            </a:lvl1pPr>
            <a:lvl2pPr marL="914400" lvl="1" indent="-3886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3"/>
          </p:nvPr>
        </p:nvSpPr>
        <p:spPr>
          <a:xfrm>
            <a:off x="876387" y="4784089"/>
            <a:ext cx="8131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4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0" y="0"/>
            <a:ext cx="9144000" cy="965100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00" cy="33945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2D72"/>
              </a:buClr>
              <a:buSzPts val="27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86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5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/>
          <p:nvPr/>
        </p:nvSpPr>
        <p:spPr>
          <a:xfrm>
            <a:off x="149313" y="4790281"/>
            <a:ext cx="55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2D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1668">
          <p15:clr>
            <a:srgbClr val="F26B43"/>
          </p15:clr>
        </p15:guide>
        <p15:guide id="4" orient="horz" pos="1788">
          <p15:clr>
            <a:srgbClr val="F26B43"/>
          </p15:clr>
        </p15:guide>
        <p15:guide id="5" orient="horz" pos="28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499b08dba_1_22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 dirty="0">
                <a:latin typeface="Bookman Old Style"/>
                <a:ea typeface="Bookman Old Style"/>
                <a:cs typeface="Bookman Old Style"/>
                <a:sym typeface="Bookman Old Style"/>
              </a:rPr>
              <a:t>METHODOLOGY[2] – RECURRENT NEURAL NETWORK</a:t>
            </a:r>
            <a:endParaRPr dirty="0"/>
          </a:p>
        </p:txBody>
      </p:sp>
      <p:pic>
        <p:nvPicPr>
          <p:cNvPr id="1026" name="Picture 2" descr="What are Recurrent Neural Networks? | IBM">
            <a:extLst>
              <a:ext uri="{FF2B5EF4-FFF2-40B4-BE49-F238E27FC236}">
                <a16:creationId xmlns:a16="http://schemas.microsoft.com/office/drawing/2014/main" id="{05AB73AE-AA5E-9D42-B09B-542512EFA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27" y="1777763"/>
            <a:ext cx="3965386" cy="224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0D3B91-F8DC-F64D-9F9D-119D92EAA6BB}"/>
              </a:ext>
            </a:extLst>
          </p:cNvPr>
          <p:cNvSpPr txBox="1"/>
          <p:nvPr/>
        </p:nvSpPr>
        <p:spPr>
          <a:xfrm>
            <a:off x="6152063" y="3777670"/>
            <a:ext cx="2681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Via IBM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BF6AC-C0A0-F349-A32D-A8EA78AC7D44}"/>
              </a:ext>
            </a:extLst>
          </p:cNvPr>
          <p:cNvSpPr txBox="1"/>
          <p:nvPr/>
        </p:nvSpPr>
        <p:spPr>
          <a:xfrm>
            <a:off x="310896" y="1097280"/>
            <a:ext cx="450799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Recurrent Neural Networks (RNNs) “remember” information from previous inputs to influence later inputs and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Commonly used with natural language data or time series, where order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Our models: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Two linear hidden layers with Leaky </a:t>
            </a:r>
            <a:r>
              <a:rPr lang="en-US" dirty="0" err="1"/>
              <a:t>ReLU</a:t>
            </a:r>
            <a:r>
              <a:rPr lang="en-US" dirty="0"/>
              <a:t> activation functions, batch normalization between layers, and one linear output layer.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Reserved 20% of data for test set, ~last two years, and 16% for validation set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 and dropout regularization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r>
              <a:rPr lang="en-US" dirty="0"/>
              <a:t>Feature extraction: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100 lags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One-hot encoded information about time interval (day of week, month of year, etc.)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9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499b08dba_1_22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 dirty="0">
                <a:latin typeface="Bookman Old Style"/>
                <a:ea typeface="Bookman Old Style"/>
                <a:cs typeface="Bookman Old Style"/>
                <a:sym typeface="Bookman Old Style"/>
              </a:rPr>
              <a:t>METHODOLOGY[2] – RECURRENT NEURAL NETWORK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BF6AC-C0A0-F349-A32D-A8EA78AC7D44}"/>
              </a:ext>
            </a:extLst>
          </p:cNvPr>
          <p:cNvSpPr txBox="1"/>
          <p:nvPr/>
        </p:nvSpPr>
        <p:spPr>
          <a:xfrm>
            <a:off x="310896" y="1097280"/>
            <a:ext cx="4507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Performance on test set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B65BDB1-B0A5-B84A-BB03-0F364381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67" y="1677405"/>
            <a:ext cx="3937396" cy="258072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CA2FECE-14E0-B04F-A71D-35FA42F1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55" y="1677406"/>
            <a:ext cx="3749953" cy="25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3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499b08dba_1_22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 dirty="0">
                <a:latin typeface="Bookman Old Style"/>
                <a:ea typeface="Bookman Old Style"/>
                <a:cs typeface="Bookman Old Style"/>
                <a:sym typeface="Bookman Old Style"/>
              </a:rPr>
              <a:t>METHODOLOGY[2] – RECURRENT NEURAL NETWORK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4A962-2354-024E-91C9-E300CD2A74C6}"/>
              </a:ext>
            </a:extLst>
          </p:cNvPr>
          <p:cNvSpPr txBox="1"/>
          <p:nvPr/>
        </p:nvSpPr>
        <p:spPr>
          <a:xfrm>
            <a:off x="351522" y="1048055"/>
            <a:ext cx="41902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dirty="0"/>
              <a:t>Forecasting: what went wrong?</a:t>
            </a:r>
          </a:p>
          <a:p>
            <a:pPr lvl="2"/>
            <a:endParaRPr lang="en-US" sz="1600" b="1" dirty="0"/>
          </a:p>
          <a:p>
            <a:pPr lvl="2"/>
            <a:r>
              <a:rPr lang="en-US" dirty="0"/>
              <a:t>Overfitting on test set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Validation loss stayed relatively constant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Loss function never “converged”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Forecasts closer to earlier years than later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Lack of useful features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Model learned seasonality of green energy production, but not overarching trends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Learned to cut out noise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Wrong assumptions about the data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Independence between means of production allowed for simplicity of model and outputs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4E7CFD08-339D-BB4C-8D27-E061C77F3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50" y="978629"/>
            <a:ext cx="3376527" cy="240852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E1594EE-9B4A-5646-B82C-0F0052369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766" y="3454411"/>
            <a:ext cx="4542884" cy="17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5823"/>
      </p:ext>
    </p:extLst>
  </p:cSld>
  <p:clrMapOvr>
    <a:masterClrMapping/>
  </p:clrMapOvr>
</p:sld>
</file>

<file path=ppt/theme/theme1.xml><?xml version="1.0" encoding="utf-8"?>
<a:theme xmlns:a="http://schemas.openxmlformats.org/drawingml/2006/main" name="Biomimetics_Hamilton_Module1_LectureA_EPtemplat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199</Words>
  <Application>Microsoft Macintosh PowerPoint</Application>
  <PresentationFormat>On-screen Show (16:9)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Merriweather Sans</vt:lpstr>
      <vt:lpstr>Arial</vt:lpstr>
      <vt:lpstr>Bookman Old Style</vt:lpstr>
      <vt:lpstr>Noto Sans Symbols</vt:lpstr>
      <vt:lpstr>Georgia</vt:lpstr>
      <vt:lpstr>Arimo</vt:lpstr>
      <vt:lpstr>Biomimetics_Hamilton_Module1_LectureA_EPtemplate</vt:lpstr>
      <vt:lpstr>METHODOLOGY[2] – RECURRENT NEURAL NETWORK</vt:lpstr>
      <vt:lpstr>METHODOLOGY[2] – RECURRENT NEURAL NETWORK</vt:lpstr>
      <vt:lpstr>METHODOLOGY[2] – RECURRENT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Matthew Kilgariff</cp:lastModifiedBy>
  <cp:revision>8</cp:revision>
  <dcterms:modified xsi:type="dcterms:W3CDTF">2022-03-08T16:19:00Z</dcterms:modified>
</cp:coreProperties>
</file>