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262A2C-3E2A-4AC4-AF83-AA891BE83B7F}">
  <a:tblStyle styleId="{65262A2C-3E2A-4AC4-AF83-AA891BE83B7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57D461C-C675-4ABA-9B5B-CE18FEC0C70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Aleena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eb33310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eb33310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eb33310c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eb33310c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eb33310c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eb33310c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a:p>
            <a:pPr indent="0" lvl="0" marL="0" rtl="0" algn="l">
              <a:spcBef>
                <a:spcPts val="0"/>
              </a:spcBef>
              <a:spcAft>
                <a:spcPts val="0"/>
              </a:spcAft>
              <a:buNone/>
            </a:pPr>
            <a:r>
              <a:rPr lang="en"/>
              <a:t>Merge heatmapData and merged_df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eb33310c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eb33310c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Emerson</a:t>
            </a:r>
            <a:endParaRPr>
              <a:solidFill>
                <a:schemeClr val="dk1"/>
              </a:solidFill>
            </a:endParaRPr>
          </a:p>
          <a:p>
            <a:pPr indent="0" lvl="0" marL="0" rtl="0" algn="l">
              <a:spcBef>
                <a:spcPts val="0"/>
              </a:spcBef>
              <a:spcAft>
                <a:spcPts val="0"/>
              </a:spcAft>
              <a:buNone/>
            </a:pPr>
            <a:r>
              <a:rPr lang="en">
                <a:solidFill>
                  <a:schemeClr val="dk1"/>
                </a:solidFill>
              </a:rPr>
              <a:t> Create heatmap for CaseRate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eb33310c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eb33310c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Emerson </a:t>
            </a:r>
            <a:endParaRPr>
              <a:solidFill>
                <a:schemeClr val="dk1"/>
              </a:solidFill>
            </a:endParaRPr>
          </a:p>
          <a:p>
            <a:pPr indent="0" lvl="0" marL="0" rtl="0" algn="l">
              <a:spcBef>
                <a:spcPts val="0"/>
              </a:spcBef>
              <a:spcAft>
                <a:spcPts val="0"/>
              </a:spcAft>
              <a:buNone/>
            </a:pPr>
            <a:r>
              <a:rPr lang="en">
                <a:solidFill>
                  <a:schemeClr val="dk1"/>
                </a:solidFill>
              </a:rPr>
              <a:t>Create heatmap for DeathRate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eb33310c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eb33310c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Paul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eb33310c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eb33310c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Paul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eb33310c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eb33310c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Paul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eb33310c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eb33310c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Paul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5ecd7638e9db4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5ecd7638e9db4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eb3331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eb3331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Aleena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eb33310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eb33310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eb33310c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eb33310c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eb33310c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eb33310c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d011b137acbb8b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d011b137acbb8b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eb33310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eb33310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Emerson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ebabcce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ebabcce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ebabcce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ebabcce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ebabcce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ebabcce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eb33310c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eb33310c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eb33310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eb33310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eb33310c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eb33310c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Aleena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eb33310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eb33310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Aleena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eb33310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eb33310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eb33310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eb33310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eb33310c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eb33310c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eb33310c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eb33310c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eb33310c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eb33310c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census.gov/data/tables/time-series/demo/popest/2010s-counties-total.html" TargetMode="External"/><Relationship Id="rId4" Type="http://schemas.openxmlformats.org/officeDocument/2006/relationships/hyperlink" Target="https://hub.arcgis.com/datasets/48f9af87daa241c4b267c5931ad3b226_0/data?orderBy=FIP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nytimes/covid-19-data/blob/bde13b021e99c6b4a63fb66a6144e889cc635e31/mask-use/README.md" TargetMode="External"/><Relationship Id="rId4" Type="http://schemas.openxmlformats.org/officeDocument/2006/relationships/hyperlink" Target="https://github.com/nytimes/covid-19-data/blob/master/README.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nytimes/covid-19-data/blob/master/README.md" TargetMode="External"/><Relationship Id="rId4" Type="http://schemas.openxmlformats.org/officeDocument/2006/relationships/hyperlink" Target="https://github.com/btskinner/spatial/blob/master/data/county_centers.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ensus.gov/data/tables/time-series/demo/popest/2010s-counties-total.html" TargetMode="External"/><Relationship Id="rId4" Type="http://schemas.openxmlformats.org/officeDocument/2006/relationships/hyperlink" Target="https://github.com/nytimes/covid-19-data/blob/master/README.md" TargetMode="External"/><Relationship Id="rId5" Type="http://schemas.openxmlformats.org/officeDocument/2006/relationships/hyperlink" Target="https://hub.arcgis.com/datasets/48f9af87daa241c4b267c5931ad3b226_0/data?orderBy=FIPS" TargetMode="External"/><Relationship Id="rId6" Type="http://schemas.openxmlformats.org/officeDocument/2006/relationships/hyperlink" Target="https://github.com/btskinner/spatial/blob/master/data/county_centers.csv" TargetMode="External"/><Relationship Id="rId7" Type="http://schemas.openxmlformats.org/officeDocument/2006/relationships/hyperlink" Target="https://github.com/nytimes/covid-19-data/blob/bde13b021e99c6b4a63fb66a6144e889cc635e31/mask-use/README.m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t>Self-reported mask-wearing and COVID-19 by county</a:t>
            </a:r>
            <a:endParaRPr sz="3780"/>
          </a:p>
        </p:txBody>
      </p:sp>
      <p:sp>
        <p:nvSpPr>
          <p:cNvPr id="55" name="Google Shape;55;p13"/>
          <p:cNvSpPr txBox="1"/>
          <p:nvPr>
            <p:ph idx="1" type="subTitle"/>
          </p:nvPr>
        </p:nvSpPr>
        <p:spPr>
          <a:xfrm>
            <a:off x="311700" y="2834125"/>
            <a:ext cx="8520600" cy="13770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Clr>
                <a:schemeClr val="dk1"/>
              </a:buClr>
              <a:buSzPts val="605"/>
              <a:buFont typeface="Arial"/>
              <a:buNone/>
            </a:pPr>
            <a:r>
              <a:rPr i="1" lang="en" sz="1804">
                <a:solidFill>
                  <a:schemeClr val="dk1"/>
                </a:solidFill>
              </a:rPr>
              <a:t>Aleena Ghumman</a:t>
            </a:r>
            <a:endParaRPr i="1" sz="1804">
              <a:solidFill>
                <a:schemeClr val="dk1"/>
              </a:solidFill>
            </a:endParaRPr>
          </a:p>
          <a:p>
            <a:pPr indent="0" lvl="0" marL="0" rtl="0" algn="ctr">
              <a:lnSpc>
                <a:spcPct val="105000"/>
              </a:lnSpc>
              <a:spcBef>
                <a:spcPts val="0"/>
              </a:spcBef>
              <a:spcAft>
                <a:spcPts val="0"/>
              </a:spcAft>
              <a:buClr>
                <a:schemeClr val="dk1"/>
              </a:buClr>
              <a:buSzPts val="605"/>
              <a:buFont typeface="Arial"/>
              <a:buNone/>
            </a:pPr>
            <a:r>
              <a:rPr i="1" lang="en" sz="1804">
                <a:solidFill>
                  <a:schemeClr val="dk1"/>
                </a:solidFill>
              </a:rPr>
              <a:t>Emerson Williams-Molett</a:t>
            </a:r>
            <a:endParaRPr i="1" sz="1804">
              <a:solidFill>
                <a:schemeClr val="dk1"/>
              </a:solidFill>
            </a:endParaRPr>
          </a:p>
          <a:p>
            <a:pPr indent="0" lvl="0" marL="0" rtl="0" algn="ctr">
              <a:lnSpc>
                <a:spcPct val="105000"/>
              </a:lnSpc>
              <a:spcBef>
                <a:spcPts val="0"/>
              </a:spcBef>
              <a:spcAft>
                <a:spcPts val="0"/>
              </a:spcAft>
              <a:buClr>
                <a:schemeClr val="dk1"/>
              </a:buClr>
              <a:buSzPts val="605"/>
              <a:buFont typeface="Arial"/>
              <a:buNone/>
            </a:pPr>
            <a:r>
              <a:rPr i="1" lang="en" sz="1804">
                <a:solidFill>
                  <a:schemeClr val="dk1"/>
                </a:solidFill>
              </a:rPr>
              <a:t>Paul Bernhardt</a:t>
            </a:r>
            <a:endParaRPr i="1" sz="1804">
              <a:solidFill>
                <a:schemeClr val="dk1"/>
              </a:solidFill>
            </a:endParaRPr>
          </a:p>
          <a:p>
            <a:pPr indent="0" lvl="0" marL="0" rtl="0" algn="ctr">
              <a:lnSpc>
                <a:spcPct val="105000"/>
              </a:lnSpc>
              <a:spcBef>
                <a:spcPts val="0"/>
              </a:spcBef>
              <a:spcAft>
                <a:spcPts val="0"/>
              </a:spcAft>
              <a:buClr>
                <a:schemeClr val="dk1"/>
              </a:buClr>
              <a:buSzPts val="605"/>
              <a:buFont typeface="Arial"/>
              <a:buNone/>
            </a:pPr>
            <a:r>
              <a:rPr i="1" lang="en" sz="1804">
                <a:solidFill>
                  <a:schemeClr val="dk1"/>
                </a:solidFill>
              </a:rPr>
              <a:t>Matt Killeen</a:t>
            </a:r>
            <a:endParaRPr i="1" sz="1804">
              <a:solidFill>
                <a:schemeClr val="dk1"/>
              </a:solidFill>
            </a:endParaRPr>
          </a:p>
          <a:p>
            <a:pPr indent="0" lvl="0" marL="0" rtl="0" algn="l">
              <a:lnSpc>
                <a:spcPct val="90000"/>
              </a:lnSpc>
              <a:spcBef>
                <a:spcPts val="0"/>
              </a:spcBef>
              <a:spcAft>
                <a:spcPts val="0"/>
              </a:spcAft>
              <a:buSzPts val="605"/>
              <a:buNone/>
            </a:pPr>
            <a:r>
              <a:t/>
            </a:r>
            <a:endParaRPr sz="27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None/>
            </a:pPr>
            <a:r>
              <a:rPr lang="en" sz="1700">
                <a:solidFill>
                  <a:schemeClr val="dk1"/>
                </a:solidFill>
              </a:rPr>
              <a:t>What steps did we take to analyze the data and answer each question we asked in our proposal?</a:t>
            </a:r>
            <a:endParaRPr sz="1700">
              <a:solidFill>
                <a:schemeClr val="dk1"/>
              </a:solidFill>
            </a:endParaRPr>
          </a:p>
          <a:p>
            <a:pPr indent="0" lvl="0" marL="0" marR="0" rtl="0" algn="l">
              <a:lnSpc>
                <a:spcPct val="115000"/>
              </a:lnSpc>
              <a:spcBef>
                <a:spcPts val="1200"/>
              </a:spcBef>
              <a:spcAft>
                <a:spcPts val="1200"/>
              </a:spcAft>
              <a:buNone/>
            </a:pPr>
            <a:br>
              <a:rPr lang="en" sz="1700">
                <a:solidFill>
                  <a:schemeClr val="dk1"/>
                </a:solidFill>
              </a:rPr>
            </a:br>
            <a:r>
              <a:rPr i="1" lang="en" sz="1700">
                <a:solidFill>
                  <a:schemeClr val="dk1"/>
                </a:solidFill>
              </a:rPr>
              <a:t>We calculated Pearson’s correlation and create scatter plots with regression analysis.</a:t>
            </a:r>
            <a:endParaRPr i="1"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rotWithShape="1">
          <a:blip r:embed="rId3">
            <a:alphaModFix/>
          </a:blip>
          <a:srcRect b="4222" l="4222" r="8165" t="5156"/>
          <a:stretch/>
        </p:blipFill>
        <p:spPr>
          <a:xfrm>
            <a:off x="190100" y="588375"/>
            <a:ext cx="8191901" cy="4154926"/>
          </a:xfrm>
          <a:prstGeom prst="rect">
            <a:avLst/>
          </a:prstGeom>
          <a:noFill/>
          <a:ln>
            <a:noFill/>
          </a:ln>
        </p:spPr>
      </p:pic>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18" name="Google Shape;118;p23"/>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Mask-wearing scores by state</a:t>
            </a:r>
            <a:endParaRPr sz="1700">
              <a:solidFill>
                <a:schemeClr val="dk1"/>
              </a:solidFill>
            </a:endParaRPr>
          </a:p>
        </p:txBody>
      </p:sp>
      <p:pic>
        <p:nvPicPr>
          <p:cNvPr id="119" name="Google Shape;119;p23"/>
          <p:cNvPicPr preferRelativeResize="0"/>
          <p:nvPr/>
        </p:nvPicPr>
        <p:blipFill rotWithShape="1">
          <a:blip r:embed="rId3">
            <a:alphaModFix/>
          </a:blip>
          <a:srcRect b="71258" l="7185" r="84681" t="14721"/>
          <a:stretch/>
        </p:blipFill>
        <p:spPr>
          <a:xfrm>
            <a:off x="6596075" y="176225"/>
            <a:ext cx="1007100" cy="867949"/>
          </a:xfrm>
          <a:prstGeom prst="rect">
            <a:avLst/>
          </a:prstGeom>
          <a:noFill/>
          <a:ln>
            <a:noFill/>
          </a:ln>
        </p:spPr>
      </p:pic>
      <p:pic>
        <p:nvPicPr>
          <p:cNvPr id="120" name="Google Shape;120;p23"/>
          <p:cNvPicPr preferRelativeResize="0"/>
          <p:nvPr/>
        </p:nvPicPr>
        <p:blipFill rotWithShape="1">
          <a:blip r:embed="rId3">
            <a:alphaModFix/>
          </a:blip>
          <a:srcRect b="71258" l="64645" r="22555" t="14721"/>
          <a:stretch/>
        </p:blipFill>
        <p:spPr>
          <a:xfrm>
            <a:off x="7310350" y="176225"/>
            <a:ext cx="1584799" cy="867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26" name="Google Shape;126;p24"/>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Mask-wearing scores (by County)</a:t>
            </a:r>
            <a:endParaRPr sz="1700">
              <a:solidFill>
                <a:schemeClr val="dk1"/>
              </a:solidFill>
            </a:endParaRPr>
          </a:p>
        </p:txBody>
      </p:sp>
      <p:pic>
        <p:nvPicPr>
          <p:cNvPr id="127" name="Google Shape;127;p24"/>
          <p:cNvPicPr preferRelativeResize="0"/>
          <p:nvPr/>
        </p:nvPicPr>
        <p:blipFill>
          <a:blip r:embed="rId3">
            <a:alphaModFix/>
          </a:blip>
          <a:stretch>
            <a:fillRect/>
          </a:stretch>
        </p:blipFill>
        <p:spPr>
          <a:xfrm>
            <a:off x="1456964" y="980163"/>
            <a:ext cx="6230074" cy="3335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33" name="Google Shape;133;p25"/>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COVID cases per 100,000 pop. (by County)</a:t>
            </a:r>
            <a:endParaRPr sz="1700">
              <a:solidFill>
                <a:schemeClr val="dk1"/>
              </a:solidFill>
            </a:endParaRPr>
          </a:p>
        </p:txBody>
      </p:sp>
      <p:pic>
        <p:nvPicPr>
          <p:cNvPr id="134" name="Google Shape;134;p25"/>
          <p:cNvPicPr preferRelativeResize="0"/>
          <p:nvPr/>
        </p:nvPicPr>
        <p:blipFill>
          <a:blip r:embed="rId3">
            <a:alphaModFix/>
          </a:blip>
          <a:stretch>
            <a:fillRect/>
          </a:stretch>
        </p:blipFill>
        <p:spPr>
          <a:xfrm>
            <a:off x="1477138" y="980176"/>
            <a:ext cx="6189730" cy="333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40" name="Google Shape;140;p26"/>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COVID deaths per 100,000 pop. (by County)</a:t>
            </a:r>
            <a:endParaRPr sz="1700">
              <a:solidFill>
                <a:schemeClr val="dk1"/>
              </a:solidFill>
            </a:endParaRPr>
          </a:p>
        </p:txBody>
      </p:sp>
      <p:pic>
        <p:nvPicPr>
          <p:cNvPr id="141" name="Google Shape;141;p26"/>
          <p:cNvPicPr preferRelativeResize="0"/>
          <p:nvPr/>
        </p:nvPicPr>
        <p:blipFill>
          <a:blip r:embed="rId3">
            <a:alphaModFix/>
          </a:blip>
          <a:stretch>
            <a:fillRect/>
          </a:stretch>
        </p:blipFill>
        <p:spPr>
          <a:xfrm>
            <a:off x="1471137" y="990475"/>
            <a:ext cx="6201725" cy="331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47" name="Google Shape;147;p27"/>
          <p:cNvSpPr txBox="1"/>
          <p:nvPr>
            <p:ph idx="1" type="body"/>
          </p:nvPr>
        </p:nvSpPr>
        <p:spPr>
          <a:xfrm>
            <a:off x="311700" y="1347550"/>
            <a:ext cx="2723100" cy="3221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1200"/>
              </a:spcBef>
              <a:spcAft>
                <a:spcPts val="0"/>
              </a:spcAft>
              <a:buNone/>
            </a:pPr>
            <a:r>
              <a:rPr lang="en" sz="1700">
                <a:solidFill>
                  <a:schemeClr val="dk1"/>
                </a:solidFill>
              </a:rPr>
              <a:t>Role of FIPS* and the </a:t>
            </a:r>
            <a:r>
              <a:rPr b="1" lang="en" sz="1700">
                <a:solidFill>
                  <a:schemeClr val="dk1"/>
                </a:solidFill>
                <a:latin typeface="Courier New"/>
                <a:ea typeface="Courier New"/>
                <a:cs typeface="Courier New"/>
                <a:sym typeface="Courier New"/>
              </a:rPr>
              <a:t>GBDf</a:t>
            </a:r>
            <a:r>
              <a:rPr lang="en" sz="1700">
                <a:solidFill>
                  <a:schemeClr val="dk1"/>
                </a:solidFill>
              </a:rPr>
              <a:t>**</a:t>
            </a:r>
            <a:endParaRPr b="1" sz="1700">
              <a:solidFill>
                <a:schemeClr val="dk1"/>
              </a:solidFill>
              <a:latin typeface="Courier New"/>
              <a:ea typeface="Courier New"/>
              <a:cs typeface="Courier New"/>
              <a:sym typeface="Courier New"/>
            </a:endParaRPr>
          </a:p>
          <a:p>
            <a:pPr indent="0" lvl="0" marL="0" marR="0" rtl="0" algn="l">
              <a:lnSpc>
                <a:spcPct val="115000"/>
              </a:lnSpc>
              <a:spcBef>
                <a:spcPts val="1200"/>
              </a:spcBef>
              <a:spcAft>
                <a:spcPts val="0"/>
              </a:spcAft>
              <a:buNone/>
            </a:pPr>
            <a:r>
              <a:t/>
            </a:r>
            <a:endParaRPr b="1" sz="1700">
              <a:solidFill>
                <a:schemeClr val="dk1"/>
              </a:solidFill>
              <a:latin typeface="Courier New"/>
              <a:ea typeface="Courier New"/>
              <a:cs typeface="Courier New"/>
              <a:sym typeface="Courier New"/>
            </a:endParaRPr>
          </a:p>
          <a:p>
            <a:pPr indent="0" lvl="0" marL="0" marR="0" rtl="0" algn="l">
              <a:lnSpc>
                <a:spcPct val="115000"/>
              </a:lnSpc>
              <a:spcBef>
                <a:spcPts val="1200"/>
              </a:spcBef>
              <a:spcAft>
                <a:spcPts val="0"/>
              </a:spcAft>
              <a:buNone/>
            </a:pPr>
            <a:r>
              <a:t/>
            </a:r>
            <a:endParaRPr b="1" sz="1700">
              <a:solidFill>
                <a:schemeClr val="dk1"/>
              </a:solidFill>
              <a:latin typeface="Courier New"/>
              <a:ea typeface="Courier New"/>
              <a:cs typeface="Courier New"/>
              <a:sym typeface="Courier New"/>
            </a:endParaRPr>
          </a:p>
          <a:p>
            <a:pPr indent="0" lvl="0" marL="0" marR="0" rtl="0" algn="l">
              <a:lnSpc>
                <a:spcPct val="115000"/>
              </a:lnSpc>
              <a:spcBef>
                <a:spcPts val="1200"/>
              </a:spcBef>
              <a:spcAft>
                <a:spcPts val="0"/>
              </a:spcAft>
              <a:buNone/>
            </a:pPr>
            <a:r>
              <a:t/>
            </a:r>
            <a:endParaRPr b="1" sz="17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700">
                <a:solidFill>
                  <a:schemeClr val="dk1"/>
                </a:solidFill>
              </a:rPr>
              <a:t>* Federal Information</a:t>
            </a:r>
            <a:br>
              <a:rPr lang="en" sz="1700">
                <a:solidFill>
                  <a:schemeClr val="dk1"/>
                </a:solidFill>
              </a:rPr>
            </a:br>
            <a:r>
              <a:rPr lang="en" sz="1700">
                <a:solidFill>
                  <a:schemeClr val="dk1"/>
                </a:solidFill>
              </a:rPr>
              <a:t>  Processing System</a:t>
            </a:r>
            <a:endParaRPr sz="1700">
              <a:solidFill>
                <a:schemeClr val="dk1"/>
              </a:solidFill>
            </a:endParaRPr>
          </a:p>
          <a:p>
            <a:pPr indent="0" lvl="0" marL="0" rtl="0" algn="l">
              <a:spcBef>
                <a:spcPts val="1200"/>
              </a:spcBef>
              <a:spcAft>
                <a:spcPts val="1200"/>
              </a:spcAft>
              <a:buNone/>
            </a:pPr>
            <a:r>
              <a:rPr lang="en" sz="1700">
                <a:solidFill>
                  <a:schemeClr val="dk1"/>
                </a:solidFill>
              </a:rPr>
              <a:t>** Great Big Dataframe</a:t>
            </a:r>
            <a:endParaRPr sz="1700">
              <a:solidFill>
                <a:schemeClr val="dk1"/>
              </a:solidFill>
            </a:endParaRPr>
          </a:p>
        </p:txBody>
      </p:sp>
      <p:pic>
        <p:nvPicPr>
          <p:cNvPr id="148" name="Google Shape;148;p27"/>
          <p:cNvPicPr preferRelativeResize="0"/>
          <p:nvPr/>
        </p:nvPicPr>
        <p:blipFill>
          <a:blip r:embed="rId3">
            <a:alphaModFix/>
          </a:blip>
          <a:stretch>
            <a:fillRect/>
          </a:stretch>
        </p:blipFill>
        <p:spPr>
          <a:xfrm>
            <a:off x="3034800" y="1289225"/>
            <a:ext cx="5797499" cy="315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54" name="Google Shape;154;p28"/>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Mask-wearing score vs COVID cases and mask-wearing score vs COVID deaths</a:t>
            </a:r>
            <a:endParaRPr sz="1700">
              <a:solidFill>
                <a:schemeClr val="dk1"/>
              </a:solidFill>
            </a:endParaRPr>
          </a:p>
        </p:txBody>
      </p:sp>
      <p:pic>
        <p:nvPicPr>
          <p:cNvPr id="155" name="Google Shape;155;p28"/>
          <p:cNvPicPr preferRelativeResize="0"/>
          <p:nvPr/>
        </p:nvPicPr>
        <p:blipFill>
          <a:blip r:embed="rId3">
            <a:alphaModFix/>
          </a:blip>
          <a:stretch>
            <a:fillRect/>
          </a:stretch>
        </p:blipFill>
        <p:spPr>
          <a:xfrm>
            <a:off x="4653528" y="933450"/>
            <a:ext cx="3995173" cy="3586524"/>
          </a:xfrm>
          <a:prstGeom prst="rect">
            <a:avLst/>
          </a:prstGeom>
          <a:noFill/>
          <a:ln>
            <a:noFill/>
          </a:ln>
        </p:spPr>
      </p:pic>
      <p:pic>
        <p:nvPicPr>
          <p:cNvPr id="156" name="Google Shape;156;p28"/>
          <p:cNvPicPr preferRelativeResize="0"/>
          <p:nvPr/>
        </p:nvPicPr>
        <p:blipFill>
          <a:blip r:embed="rId4">
            <a:alphaModFix/>
          </a:blip>
          <a:stretch>
            <a:fillRect/>
          </a:stretch>
        </p:blipFill>
        <p:spPr>
          <a:xfrm>
            <a:off x="517725" y="933450"/>
            <a:ext cx="3995173" cy="35865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827575" y="873075"/>
            <a:ext cx="3394686" cy="3653575"/>
          </a:xfrm>
          <a:prstGeom prst="rect">
            <a:avLst/>
          </a:prstGeom>
          <a:noFill/>
          <a:ln>
            <a:noFill/>
          </a:ln>
        </p:spPr>
      </p:pic>
      <p:pic>
        <p:nvPicPr>
          <p:cNvPr id="162" name="Google Shape;162;p29"/>
          <p:cNvPicPr preferRelativeResize="0"/>
          <p:nvPr/>
        </p:nvPicPr>
        <p:blipFill>
          <a:blip r:embed="rId4">
            <a:alphaModFix/>
          </a:blip>
          <a:stretch>
            <a:fillRect/>
          </a:stretch>
        </p:blipFill>
        <p:spPr>
          <a:xfrm>
            <a:off x="4536289" y="873075"/>
            <a:ext cx="3394686" cy="3653575"/>
          </a:xfrm>
          <a:prstGeom prst="rect">
            <a:avLst/>
          </a:prstGeom>
          <a:noFill/>
          <a:ln>
            <a:noFill/>
          </a:ln>
        </p:spPr>
      </p:pic>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64" name="Google Shape;164;p29"/>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Population density</a:t>
            </a:r>
            <a:r>
              <a:rPr lang="en" sz="1700">
                <a:solidFill>
                  <a:schemeClr val="dk1"/>
                </a:solidFill>
              </a:rPr>
              <a:t> vs COVID cases and p</a:t>
            </a:r>
            <a:r>
              <a:rPr lang="en" sz="1700">
                <a:solidFill>
                  <a:schemeClr val="dk1"/>
                </a:solidFill>
              </a:rPr>
              <a:t>opulation density</a:t>
            </a:r>
            <a:r>
              <a:rPr lang="en" sz="1700">
                <a:solidFill>
                  <a:schemeClr val="dk1"/>
                </a:solidFill>
              </a:rPr>
              <a:t> vs COVID deaths</a:t>
            </a:r>
            <a:endParaRPr sz="17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493200" y="892050"/>
            <a:ext cx="3768416" cy="3615625"/>
          </a:xfrm>
          <a:prstGeom prst="rect">
            <a:avLst/>
          </a:prstGeom>
          <a:noFill/>
          <a:ln>
            <a:noFill/>
          </a:ln>
        </p:spPr>
      </p:pic>
      <p:pic>
        <p:nvPicPr>
          <p:cNvPr id="170" name="Google Shape;170;p30"/>
          <p:cNvPicPr preferRelativeResize="0"/>
          <p:nvPr/>
        </p:nvPicPr>
        <p:blipFill>
          <a:blip r:embed="rId4">
            <a:alphaModFix/>
          </a:blip>
          <a:stretch>
            <a:fillRect/>
          </a:stretch>
        </p:blipFill>
        <p:spPr>
          <a:xfrm>
            <a:off x="4449510" y="892050"/>
            <a:ext cx="3768416" cy="3615625"/>
          </a:xfrm>
          <a:prstGeom prst="rect">
            <a:avLst/>
          </a:prstGeom>
          <a:noFill/>
          <a:ln>
            <a:noFill/>
          </a:ln>
        </p:spPr>
      </p:pic>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72" name="Google Shape;172;p30"/>
          <p:cNvSpPr txBox="1"/>
          <p:nvPr/>
        </p:nvSpPr>
        <p:spPr>
          <a:xfrm>
            <a:off x="0" y="4379050"/>
            <a:ext cx="91440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Mask-wearing scores vs population density: full view (left) and “zoomed in” (right)</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700">
                <a:solidFill>
                  <a:schemeClr val="dk1"/>
                </a:solidFill>
              </a:rPr>
              <a:t>How strong were the correlations?</a:t>
            </a:r>
            <a:endParaRPr sz="1700">
              <a:solidFill>
                <a:schemeClr val="dk1"/>
              </a:solidFill>
            </a:endParaRPr>
          </a:p>
        </p:txBody>
      </p:sp>
      <p:graphicFrame>
        <p:nvGraphicFramePr>
          <p:cNvPr id="179" name="Google Shape;179;p31"/>
          <p:cNvGraphicFramePr/>
          <p:nvPr/>
        </p:nvGraphicFramePr>
        <p:xfrm>
          <a:off x="2374675" y="2465200"/>
          <a:ext cx="3000000" cy="3000000"/>
        </p:xfrm>
        <a:graphic>
          <a:graphicData uri="http://schemas.openxmlformats.org/drawingml/2006/table">
            <a:tbl>
              <a:tblPr>
                <a:noFill/>
                <a:tableStyleId>{457D461C-C675-4ABA-9B5B-CE18FEC0C70F}</a:tableStyleId>
              </a:tblPr>
              <a:tblGrid>
                <a:gridCol w="2307150"/>
                <a:gridCol w="1706825"/>
                <a:gridCol w="1849250"/>
              </a:tblGrid>
              <a:tr h="441925">
                <a:tc>
                  <a:txBody>
                    <a:bodyPr/>
                    <a:lstStyle/>
                    <a:p>
                      <a:pPr indent="0" lvl="0" marL="0" marR="0" rtl="0" algn="ctr">
                        <a:lnSpc>
                          <a:spcPct val="115000"/>
                        </a:lnSpc>
                        <a:spcBef>
                          <a:spcPts val="1200"/>
                        </a:spcBef>
                        <a:spcAft>
                          <a:spcPts val="1200"/>
                        </a:spcAft>
                        <a:buNone/>
                      </a:pPr>
                      <a:r>
                        <a:t/>
                      </a:r>
                      <a:endParaRPr sz="1700">
                        <a:solidFill>
                          <a:schemeClr val="dk1"/>
                        </a:solidFill>
                      </a:endParaRPr>
                    </a:p>
                  </a:txBody>
                  <a:tcPr marT="91425" marB="91425" marR="91425" marL="91425" anchor="ctr"/>
                </a:tc>
                <a:tc>
                  <a:txBody>
                    <a:bodyPr/>
                    <a:lstStyle/>
                    <a:p>
                      <a:pPr indent="0" lvl="0" marL="0" marR="0" rtl="0" algn="ctr">
                        <a:lnSpc>
                          <a:spcPct val="115000"/>
                        </a:lnSpc>
                        <a:spcBef>
                          <a:spcPts val="1200"/>
                        </a:spcBef>
                        <a:spcAft>
                          <a:spcPts val="1200"/>
                        </a:spcAft>
                        <a:buNone/>
                      </a:pPr>
                      <a:r>
                        <a:rPr lang="en" sz="1700">
                          <a:solidFill>
                            <a:schemeClr val="dk1"/>
                          </a:solidFill>
                        </a:rPr>
                        <a:t>COVID cases</a:t>
                      </a:r>
                      <a:endParaRPr sz="1700">
                        <a:solidFill>
                          <a:schemeClr val="dk1"/>
                        </a:solidFill>
                      </a:endParaRPr>
                    </a:p>
                  </a:txBody>
                  <a:tcPr marT="91425" marB="91425" marR="91425" marL="91425" anchor="ctr"/>
                </a:tc>
                <a:tc>
                  <a:txBody>
                    <a:bodyPr/>
                    <a:lstStyle/>
                    <a:p>
                      <a:pPr indent="0" lvl="0" marL="0" marR="0" rtl="0" algn="ctr">
                        <a:lnSpc>
                          <a:spcPct val="115000"/>
                        </a:lnSpc>
                        <a:spcBef>
                          <a:spcPts val="1200"/>
                        </a:spcBef>
                        <a:spcAft>
                          <a:spcPts val="1200"/>
                        </a:spcAft>
                        <a:buNone/>
                      </a:pPr>
                      <a:r>
                        <a:rPr lang="en" sz="1700">
                          <a:solidFill>
                            <a:schemeClr val="dk1"/>
                          </a:solidFill>
                        </a:rPr>
                        <a:t>COVID deaths</a:t>
                      </a:r>
                      <a:endParaRPr sz="1700">
                        <a:solidFill>
                          <a:schemeClr val="dk1"/>
                        </a:solidFill>
                      </a:endParaRPr>
                    </a:p>
                  </a:txBody>
                  <a:tcPr marT="91425" marB="91425" marR="91425" marL="91425" anchor="ctr"/>
                </a:tc>
              </a:tr>
              <a:tr h="441925">
                <a:tc>
                  <a:txBody>
                    <a:bodyPr/>
                    <a:lstStyle/>
                    <a:p>
                      <a:pPr indent="0" lvl="0" marL="0" marR="0" rtl="0" algn="l">
                        <a:lnSpc>
                          <a:spcPct val="115000"/>
                        </a:lnSpc>
                        <a:spcBef>
                          <a:spcPts val="1200"/>
                        </a:spcBef>
                        <a:spcAft>
                          <a:spcPts val="1200"/>
                        </a:spcAft>
                        <a:buNone/>
                      </a:pPr>
                      <a:r>
                        <a:rPr lang="en" sz="1700">
                          <a:solidFill>
                            <a:schemeClr val="dk1"/>
                          </a:solidFill>
                        </a:rPr>
                        <a:t>Mask-wearing score</a:t>
                      </a:r>
                      <a:endParaRPr sz="1700">
                        <a:solidFill>
                          <a:schemeClr val="dk1"/>
                        </a:solidFill>
                      </a:endParaRPr>
                    </a:p>
                  </a:txBody>
                  <a:tcPr marT="91425" marB="91425" marR="91425" marL="91425" anchor="ctr"/>
                </a:tc>
                <a:tc>
                  <a:txBody>
                    <a:bodyPr/>
                    <a:lstStyle/>
                    <a:p>
                      <a:pPr indent="0" lvl="0" marL="0" marR="0" rtl="0" algn="r">
                        <a:lnSpc>
                          <a:spcPct val="115000"/>
                        </a:lnSpc>
                        <a:spcBef>
                          <a:spcPts val="1200"/>
                        </a:spcBef>
                        <a:spcAft>
                          <a:spcPts val="1200"/>
                        </a:spcAft>
                        <a:buNone/>
                      </a:pPr>
                      <a:r>
                        <a:rPr b="1" lang="en" sz="1700">
                          <a:solidFill>
                            <a:schemeClr val="dk1"/>
                          </a:solidFill>
                        </a:rPr>
                        <a:t>0.1137</a:t>
                      </a:r>
                      <a:endParaRPr b="1" sz="1700">
                        <a:solidFill>
                          <a:schemeClr val="dk1"/>
                        </a:solidFill>
                      </a:endParaRPr>
                    </a:p>
                  </a:txBody>
                  <a:tcPr marT="91425" marB="91425" marR="91425" marL="91425" anchor="ctr"/>
                </a:tc>
                <a:tc>
                  <a:txBody>
                    <a:bodyPr/>
                    <a:lstStyle/>
                    <a:p>
                      <a:pPr indent="0" lvl="0" marL="0" marR="0" rtl="0" algn="r">
                        <a:lnSpc>
                          <a:spcPct val="115000"/>
                        </a:lnSpc>
                        <a:spcBef>
                          <a:spcPts val="1200"/>
                        </a:spcBef>
                        <a:spcAft>
                          <a:spcPts val="1200"/>
                        </a:spcAft>
                        <a:buNone/>
                      </a:pPr>
                      <a:r>
                        <a:rPr lang="en" sz="1700">
                          <a:solidFill>
                            <a:schemeClr val="dk1"/>
                          </a:solidFill>
                        </a:rPr>
                        <a:t>0.2065</a:t>
                      </a:r>
                      <a:endParaRPr sz="1700">
                        <a:solidFill>
                          <a:schemeClr val="dk1"/>
                        </a:solidFill>
                      </a:endParaRPr>
                    </a:p>
                  </a:txBody>
                  <a:tcPr marT="91425" marB="91425" marR="91425" marL="91425" anchor="ctr"/>
                </a:tc>
              </a:tr>
              <a:tr h="441925">
                <a:tc>
                  <a:txBody>
                    <a:bodyPr/>
                    <a:lstStyle/>
                    <a:p>
                      <a:pPr indent="0" lvl="0" marL="0" marR="0" rtl="0" algn="l">
                        <a:lnSpc>
                          <a:spcPct val="115000"/>
                        </a:lnSpc>
                        <a:spcBef>
                          <a:spcPts val="1200"/>
                        </a:spcBef>
                        <a:spcAft>
                          <a:spcPts val="1200"/>
                        </a:spcAft>
                        <a:buNone/>
                      </a:pPr>
                      <a:r>
                        <a:rPr lang="en" sz="1700">
                          <a:solidFill>
                            <a:schemeClr val="dk1"/>
                          </a:solidFill>
                        </a:rPr>
                        <a:t>Population density</a:t>
                      </a:r>
                      <a:endParaRPr sz="1700">
                        <a:solidFill>
                          <a:schemeClr val="dk1"/>
                        </a:solidFill>
                      </a:endParaRPr>
                    </a:p>
                  </a:txBody>
                  <a:tcPr marT="91425" marB="91425" marR="91425" marL="91425" anchor="ctr"/>
                </a:tc>
                <a:tc>
                  <a:txBody>
                    <a:bodyPr/>
                    <a:lstStyle/>
                    <a:p>
                      <a:pPr indent="0" lvl="0" marL="0" marR="0" rtl="0" algn="r">
                        <a:lnSpc>
                          <a:spcPct val="115000"/>
                        </a:lnSpc>
                        <a:spcBef>
                          <a:spcPts val="1200"/>
                        </a:spcBef>
                        <a:spcAft>
                          <a:spcPts val="1200"/>
                        </a:spcAft>
                        <a:buNone/>
                      </a:pPr>
                      <a:r>
                        <a:rPr lang="en" sz="1700">
                          <a:solidFill>
                            <a:schemeClr val="dk1"/>
                          </a:solidFill>
                        </a:rPr>
                        <a:t>0.1420</a:t>
                      </a:r>
                      <a:endParaRPr sz="1700">
                        <a:solidFill>
                          <a:schemeClr val="dk1"/>
                        </a:solidFill>
                      </a:endParaRPr>
                    </a:p>
                  </a:txBody>
                  <a:tcPr marT="91425" marB="91425" marR="91425" marL="91425" anchor="ctr"/>
                </a:tc>
                <a:tc>
                  <a:txBody>
                    <a:bodyPr/>
                    <a:lstStyle/>
                    <a:p>
                      <a:pPr indent="0" lvl="0" marL="0" marR="0" rtl="0" algn="r">
                        <a:lnSpc>
                          <a:spcPct val="115000"/>
                        </a:lnSpc>
                        <a:spcBef>
                          <a:spcPts val="1200"/>
                        </a:spcBef>
                        <a:spcAft>
                          <a:spcPts val="1200"/>
                        </a:spcAft>
                        <a:buNone/>
                      </a:pPr>
                      <a:r>
                        <a:rPr lang="en" sz="1700">
                          <a:solidFill>
                            <a:schemeClr val="dk1"/>
                          </a:solidFill>
                        </a:rPr>
                        <a:t>0.2766</a:t>
                      </a:r>
                      <a:endParaRPr sz="1700">
                        <a:solidFill>
                          <a:schemeClr val="dk1"/>
                        </a:solidFill>
                      </a:endParaRPr>
                    </a:p>
                  </a:txBody>
                  <a:tcPr marT="91425" marB="91425" marR="91425" marL="91425" anchor="ctr"/>
                </a:tc>
              </a:tr>
              <a:tr h="441925">
                <a:tc>
                  <a:txBody>
                    <a:bodyPr/>
                    <a:lstStyle/>
                    <a:p>
                      <a:pPr indent="0" lvl="0" marL="0" marR="0" rtl="0" algn="l">
                        <a:lnSpc>
                          <a:spcPct val="115000"/>
                        </a:lnSpc>
                        <a:spcBef>
                          <a:spcPts val="1200"/>
                        </a:spcBef>
                        <a:spcAft>
                          <a:spcPts val="1200"/>
                        </a:spcAft>
                        <a:buNone/>
                      </a:pPr>
                      <a:r>
                        <a:t/>
                      </a:r>
                      <a:endParaRPr sz="1700">
                        <a:solidFill>
                          <a:schemeClr val="dk1"/>
                        </a:solidFill>
                      </a:endParaRPr>
                    </a:p>
                  </a:txBody>
                  <a:tcPr marT="91425" marB="91425" marR="91425" marL="91425" anchor="ctr"/>
                </a:tc>
                <a:tc gridSpan="2">
                  <a:txBody>
                    <a:bodyPr/>
                    <a:lstStyle/>
                    <a:p>
                      <a:pPr indent="0" lvl="0" marL="0" rtl="0" algn="ctr">
                        <a:lnSpc>
                          <a:spcPct val="115000"/>
                        </a:lnSpc>
                        <a:spcBef>
                          <a:spcPts val="1200"/>
                        </a:spcBef>
                        <a:spcAft>
                          <a:spcPts val="1200"/>
                        </a:spcAft>
                        <a:buNone/>
                      </a:pPr>
                      <a:r>
                        <a:rPr lang="en" sz="1700">
                          <a:solidFill>
                            <a:schemeClr val="dk1"/>
                          </a:solidFill>
                        </a:rPr>
                        <a:t>r-values</a:t>
                      </a:r>
                      <a:endParaRPr sz="1700">
                        <a:solidFill>
                          <a:schemeClr val="dk1"/>
                        </a:solidFill>
                      </a:endParaRPr>
                    </a:p>
                  </a:txBody>
                  <a:tcPr marT="91425" marB="91425" marR="91425" marL="91425" anchor="ct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None/>
            </a:pPr>
            <a:r>
              <a:rPr lang="en" sz="1700">
                <a:solidFill>
                  <a:schemeClr val="dk1"/>
                </a:solidFill>
              </a:rPr>
              <a:t>Core message of our project:</a:t>
            </a:r>
            <a:br>
              <a:rPr lang="en" sz="1700">
                <a:solidFill>
                  <a:schemeClr val="dk1"/>
                </a:solidFill>
              </a:rPr>
            </a:br>
            <a:r>
              <a:rPr lang="en" sz="1700">
                <a:solidFill>
                  <a:schemeClr val="dk1"/>
                </a:solidFill>
              </a:rPr>
              <a:t>We aim to determine the correlation between self-reported mask-wearing behavior per U.S. county and COVID-19 case and death rates per county as of July 14, 2020.</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H</a:t>
            </a:r>
            <a:r>
              <a:rPr lang="en" sz="1700">
                <a:solidFill>
                  <a:schemeClr val="dk1"/>
                </a:solidFill>
              </a:rPr>
              <a:t>ypothesis:</a:t>
            </a:r>
            <a:br>
              <a:rPr lang="en" sz="1700">
                <a:solidFill>
                  <a:schemeClr val="dk1"/>
                </a:solidFill>
              </a:rPr>
            </a:br>
            <a:r>
              <a:rPr lang="en" sz="1700">
                <a:solidFill>
                  <a:schemeClr val="dk1"/>
                </a:solidFill>
              </a:rPr>
              <a:t>COVID cases and deaths will be lower in counties with higher mask-wearing scores.</a:t>
            </a:r>
            <a:endParaRPr sz="1700">
              <a:solidFill>
                <a:schemeClr val="dk1"/>
              </a:solidFill>
            </a:endParaRPr>
          </a:p>
          <a:p>
            <a:pPr indent="0" lvl="0" marL="0" marR="0" rtl="0" algn="l">
              <a:lnSpc>
                <a:spcPct val="115000"/>
              </a:lnSpc>
              <a:spcBef>
                <a:spcPts val="1200"/>
              </a:spcBef>
              <a:spcAft>
                <a:spcPts val="1200"/>
              </a:spcAft>
              <a:buNone/>
            </a:pPr>
            <a:br>
              <a:rPr lang="en" sz="1700">
                <a:solidFill>
                  <a:schemeClr val="dk1"/>
                </a:solidFill>
              </a:rPr>
            </a:br>
            <a:r>
              <a:rPr lang="en" sz="1700">
                <a:solidFill>
                  <a:schemeClr val="dk1"/>
                </a:solidFill>
              </a:rPr>
              <a:t>Describe the questions we asked, and why we asked them.</a:t>
            </a:r>
            <a:br>
              <a:rPr lang="en" sz="1700">
                <a:solidFill>
                  <a:schemeClr val="dk1"/>
                </a:solidFill>
              </a:rPr>
            </a:br>
            <a:r>
              <a:rPr lang="en" sz="1700">
                <a:solidFill>
                  <a:schemeClr val="dk1"/>
                </a:solidFill>
              </a:rPr>
              <a:t>Describe whether we were able to answer these questions to our satisfaction, and briefly summarize our findings.</a:t>
            </a:r>
            <a:endParaRPr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85" name="Google Shape;185;p32"/>
          <p:cNvSpPr txBox="1"/>
          <p:nvPr>
            <p:ph idx="1" type="body"/>
          </p:nvPr>
        </p:nvSpPr>
        <p:spPr>
          <a:xfrm>
            <a:off x="311700" y="1172313"/>
            <a:ext cx="8520600" cy="34164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1200"/>
              </a:spcBef>
              <a:spcAft>
                <a:spcPts val="0"/>
              </a:spcAft>
              <a:buNone/>
            </a:pPr>
            <a:r>
              <a:rPr lang="en" sz="1700">
                <a:solidFill>
                  <a:schemeClr val="dk1"/>
                </a:solidFill>
              </a:rPr>
              <a:t>Discuss our findings.</a:t>
            </a:r>
            <a:endParaRPr sz="1700">
              <a:solidFill>
                <a:schemeClr val="dk1"/>
              </a:solidFill>
            </a:endParaRPr>
          </a:p>
          <a:p>
            <a:pPr indent="0" lvl="0" marL="0" marR="0" rtl="0" algn="l">
              <a:lnSpc>
                <a:spcPct val="115000"/>
              </a:lnSpc>
              <a:spcBef>
                <a:spcPts val="1200"/>
              </a:spcBef>
              <a:spcAft>
                <a:spcPts val="0"/>
              </a:spcAft>
              <a:buNone/>
            </a:pPr>
            <a:r>
              <a:rPr lang="en" sz="1700">
                <a:solidFill>
                  <a:schemeClr val="dk1"/>
                </a:solidFill>
              </a:rPr>
              <a:t>The </a:t>
            </a:r>
            <a:r>
              <a:rPr i="1" lang="en" sz="1700">
                <a:solidFill>
                  <a:schemeClr val="dk1"/>
                </a:solidFill>
              </a:rPr>
              <a:t>NYT</a:t>
            </a:r>
            <a:r>
              <a:rPr lang="en" sz="1700">
                <a:solidFill>
                  <a:schemeClr val="dk1"/>
                </a:solidFill>
              </a:rPr>
              <a:t> survey asked “</a:t>
            </a:r>
            <a:r>
              <a:rPr i="1" lang="en" sz="1700">
                <a:solidFill>
                  <a:schemeClr val="dk1"/>
                </a:solidFill>
              </a:rPr>
              <a:t>How often do you wear a mask in public when you expect to be within six feet of another person?”</a:t>
            </a:r>
            <a:endParaRPr i="1" sz="1700">
              <a:solidFill>
                <a:schemeClr val="dk1"/>
              </a:solidFill>
            </a:endParaRPr>
          </a:p>
          <a:p>
            <a:pPr indent="0" lvl="0" marL="0" marR="0" rtl="0" algn="l">
              <a:lnSpc>
                <a:spcPct val="115000"/>
              </a:lnSpc>
              <a:spcBef>
                <a:spcPts val="1200"/>
              </a:spcBef>
              <a:spcAft>
                <a:spcPts val="1200"/>
              </a:spcAft>
              <a:buNone/>
            </a:pPr>
            <a:br>
              <a:rPr lang="en" sz="1700">
                <a:solidFill>
                  <a:schemeClr val="dk1"/>
                </a:solidFill>
              </a:rPr>
            </a:br>
            <a:r>
              <a:rPr lang="en" sz="1700">
                <a:solidFill>
                  <a:schemeClr val="dk1"/>
                </a:solidFill>
              </a:rPr>
              <a:t>Did we find what we expected to find? </a:t>
            </a:r>
            <a:r>
              <a:rPr i="1" lang="en" sz="1700">
                <a:solidFill>
                  <a:schemeClr val="dk1"/>
                </a:solidFill>
              </a:rPr>
              <a:t>No!</a:t>
            </a:r>
            <a:br>
              <a:rPr lang="en" sz="1700">
                <a:solidFill>
                  <a:schemeClr val="dk1"/>
                </a:solidFill>
              </a:rPr>
            </a:br>
            <a:r>
              <a:rPr lang="en" sz="1700">
                <a:solidFill>
                  <a:schemeClr val="dk1"/>
                </a:solidFill>
              </a:rPr>
              <a:t>If not, why not?</a:t>
            </a:r>
            <a:br>
              <a:rPr lang="en" sz="1700">
                <a:solidFill>
                  <a:schemeClr val="dk1"/>
                </a:solidFill>
              </a:rPr>
            </a:br>
            <a:r>
              <a:rPr lang="en" sz="1700">
                <a:solidFill>
                  <a:schemeClr val="dk1"/>
                </a:solidFill>
              </a:rPr>
              <a:t>-Possible self-reporting bias in the survey data.</a:t>
            </a:r>
            <a:br>
              <a:rPr lang="en" sz="1700">
                <a:solidFill>
                  <a:schemeClr val="dk1"/>
                </a:solidFill>
              </a:rPr>
            </a:br>
            <a:r>
              <a:rPr lang="en" sz="1700">
                <a:solidFill>
                  <a:schemeClr val="dk1"/>
                </a:solidFill>
              </a:rPr>
              <a:t>-Interpretation of “Never”, “Rarely”, “Sometimes”, “Frequently” and “Always”.</a:t>
            </a:r>
            <a:br>
              <a:rPr lang="en" sz="1700">
                <a:solidFill>
                  <a:schemeClr val="dk1"/>
                </a:solidFill>
              </a:rPr>
            </a:br>
            <a:r>
              <a:rPr lang="en" sz="1700">
                <a:solidFill>
                  <a:schemeClr val="dk1"/>
                </a:solidFill>
              </a:rPr>
              <a:t>-We thought we would see increased mask-wearing accompany decreased COVID case rates.</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None/>
            </a:pPr>
            <a:r>
              <a:rPr lang="en" sz="1700">
                <a:solidFill>
                  <a:schemeClr val="dk1"/>
                </a:solidFill>
              </a:rPr>
              <a:t>What inferences or general conclusions can you draw from your analysis?</a:t>
            </a:r>
            <a:endParaRPr sz="1700">
              <a:solidFill>
                <a:schemeClr val="dk1"/>
              </a:solidFill>
            </a:endParaRPr>
          </a:p>
          <a:p>
            <a:pPr indent="0" lvl="0" marL="0" marR="0" rtl="0" algn="l">
              <a:lnSpc>
                <a:spcPct val="115000"/>
              </a:lnSpc>
              <a:spcBef>
                <a:spcPts val="1200"/>
              </a:spcBef>
              <a:spcAft>
                <a:spcPts val="0"/>
              </a:spcAft>
              <a:buNone/>
            </a:pPr>
            <a:r>
              <a:rPr lang="en" sz="1700">
                <a:solidFill>
                  <a:schemeClr val="dk1"/>
                </a:solidFill>
              </a:rPr>
              <a:t>-We actually saw the opposite (increased mask-wearing accompanies increased COVID case rates per 100,000 pop.), but weakly so:  an r-value of only </a:t>
            </a:r>
            <a:r>
              <a:rPr b="1" lang="en" sz="1700">
                <a:solidFill>
                  <a:schemeClr val="dk1"/>
                </a:solidFill>
              </a:rPr>
              <a:t>0.1137</a:t>
            </a:r>
            <a:r>
              <a:rPr lang="en" sz="1700">
                <a:solidFill>
                  <a:schemeClr val="dk1"/>
                </a:solidFill>
              </a:rPr>
              <a:t>.</a:t>
            </a:r>
            <a:endParaRPr sz="1700">
              <a:solidFill>
                <a:schemeClr val="dk1"/>
              </a:solidFill>
            </a:endParaRPr>
          </a:p>
          <a:p>
            <a:pPr indent="0" lvl="0" marL="0" marR="0" rtl="0" algn="l">
              <a:lnSpc>
                <a:spcPct val="115000"/>
              </a:lnSpc>
              <a:spcBef>
                <a:spcPts val="1200"/>
              </a:spcBef>
              <a:spcAft>
                <a:spcPts val="1200"/>
              </a:spcAft>
              <a:buNone/>
            </a:pPr>
            <a:r>
              <a:rPr lang="en" sz="1700">
                <a:solidFill>
                  <a:schemeClr val="dk1"/>
                </a:solidFill>
              </a:rPr>
              <a:t>-The strongest correlation we found, between population density and COVID death rates per 100,000 pop., was still rather weak:  an r-value of </a:t>
            </a:r>
            <a:r>
              <a:rPr b="1" lang="en" sz="1700">
                <a:solidFill>
                  <a:schemeClr val="dk1"/>
                </a:solidFill>
              </a:rPr>
              <a:t>0.</a:t>
            </a:r>
            <a:r>
              <a:rPr b="1" lang="en" sz="1700">
                <a:solidFill>
                  <a:schemeClr val="dk1"/>
                </a:solidFill>
              </a:rPr>
              <a:t>2766</a:t>
            </a:r>
            <a:r>
              <a:rPr lang="en" sz="1700">
                <a:solidFill>
                  <a:schemeClr val="dk1"/>
                </a:solidFill>
              </a:rPr>
              <a:t>.</a:t>
            </a:r>
            <a:endParaRPr sz="1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Post mortem</a:t>
            </a:r>
            <a:endParaRPr i="1"/>
          </a:p>
        </p:txBody>
      </p:sp>
      <p:sp>
        <p:nvSpPr>
          <p:cNvPr id="197" name="Google Shape;19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700">
                <a:solidFill>
                  <a:schemeClr val="dk1"/>
                </a:solidFill>
              </a:rPr>
              <a:t>Difficulties that arose</a:t>
            </a:r>
            <a:br>
              <a:rPr lang="en" sz="1700">
                <a:solidFill>
                  <a:schemeClr val="dk1"/>
                </a:solidFill>
              </a:rPr>
            </a:br>
            <a:r>
              <a:rPr lang="en" sz="1700">
                <a:solidFill>
                  <a:schemeClr val="dk1"/>
                </a:solidFill>
              </a:rPr>
              <a:t>There’s a great deal of editorial control in some minor-seeming changes to the values </a:t>
            </a:r>
            <a:r>
              <a:rPr lang="en" sz="1700">
                <a:solidFill>
                  <a:schemeClr val="dk1"/>
                </a:solidFill>
              </a:rPr>
              <a:t> </a:t>
            </a:r>
            <a:r>
              <a:rPr b="1" lang="en" sz="1700">
                <a:solidFill>
                  <a:schemeClr val="dk1"/>
                </a:solidFill>
                <a:latin typeface="Courier New"/>
                <a:ea typeface="Courier New"/>
                <a:cs typeface="Courier New"/>
                <a:sym typeface="Courier New"/>
              </a:rPr>
              <a:t>max_intensity</a:t>
            </a:r>
            <a:r>
              <a:rPr lang="en" sz="1700">
                <a:solidFill>
                  <a:schemeClr val="dk1"/>
                </a:solidFill>
              </a:rPr>
              <a:t> and </a:t>
            </a:r>
            <a:r>
              <a:rPr b="1" lang="en" sz="1700">
                <a:solidFill>
                  <a:schemeClr val="dk1"/>
                </a:solidFill>
                <a:latin typeface="Courier New"/>
                <a:ea typeface="Courier New"/>
                <a:cs typeface="Courier New"/>
                <a:sym typeface="Courier New"/>
              </a:rPr>
              <a:t>point_radius</a:t>
            </a:r>
            <a:r>
              <a:rPr lang="en" sz="1700">
                <a:solidFill>
                  <a:schemeClr val="dk1"/>
                </a:solidFill>
              </a:rPr>
              <a:t> in Google heatmap layers.</a:t>
            </a:r>
            <a:br>
              <a:rPr lang="en" sz="1700">
                <a:solidFill>
                  <a:schemeClr val="dk1"/>
                </a:solidFill>
              </a:rPr>
            </a:br>
            <a:br>
              <a:rPr lang="en" sz="1700">
                <a:solidFill>
                  <a:schemeClr val="dk1"/>
                </a:solidFill>
              </a:rPr>
            </a:br>
            <a:r>
              <a:rPr lang="en" sz="1700">
                <a:solidFill>
                  <a:schemeClr val="dk1"/>
                </a:solidFill>
              </a:rPr>
              <a:t>How we dealt with them</a:t>
            </a:r>
            <a:br>
              <a:rPr lang="en" sz="1700">
                <a:solidFill>
                  <a:schemeClr val="dk1"/>
                </a:solidFill>
              </a:rPr>
            </a:br>
            <a:r>
              <a:rPr lang="en" sz="1700">
                <a:solidFill>
                  <a:schemeClr val="dk1"/>
                </a:solidFill>
              </a:rPr>
              <a:t>We tinkered and compared and discussed.</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
              <a:t>Post mortem</a:t>
            </a:r>
            <a:endParaRPr i="1"/>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1700">
                <a:solidFill>
                  <a:schemeClr val="dk1"/>
                </a:solidFill>
              </a:rPr>
              <a:t>Additional questions that came up, but which you didn't have time to answer</a:t>
            </a:r>
            <a:br>
              <a:rPr lang="en" sz="1700">
                <a:solidFill>
                  <a:schemeClr val="dk1"/>
                </a:solidFill>
              </a:rPr>
            </a:br>
            <a:r>
              <a:rPr lang="en" sz="1700">
                <a:solidFill>
                  <a:schemeClr val="dk1"/>
                </a:solidFill>
              </a:rPr>
              <a:t>What would you research next, if you had two more weeks?</a:t>
            </a:r>
            <a:br>
              <a:rPr lang="en" sz="1700">
                <a:solidFill>
                  <a:schemeClr val="dk1"/>
                </a:solidFill>
              </a:rPr>
            </a:br>
            <a:endParaRPr sz="1700">
              <a:solidFill>
                <a:schemeClr val="dk1"/>
              </a:solidFill>
            </a:endParaRPr>
          </a:p>
          <a:p>
            <a:pPr indent="0" lvl="0" marL="0" rtl="0" algn="l">
              <a:spcBef>
                <a:spcPts val="1200"/>
              </a:spcBef>
              <a:spcAft>
                <a:spcPts val="0"/>
              </a:spcAft>
              <a:buNone/>
            </a:pPr>
            <a:r>
              <a:rPr lang="en" sz="1700">
                <a:solidFill>
                  <a:schemeClr val="dk1"/>
                </a:solidFill>
              </a:rPr>
              <a:t>-We remain interested to investigate what correlations might exist between median household income by county and </a:t>
            </a:r>
            <a:r>
              <a:rPr lang="en" sz="1700">
                <a:solidFill>
                  <a:schemeClr val="dk1"/>
                </a:solidFill>
              </a:rPr>
              <a:t>the data we have.</a:t>
            </a:r>
            <a:endParaRPr sz="1700">
              <a:solidFill>
                <a:schemeClr val="dk1"/>
              </a:solidFill>
            </a:endParaRPr>
          </a:p>
          <a:p>
            <a:pPr indent="0" lvl="0" marL="0" rtl="0" algn="l">
              <a:spcBef>
                <a:spcPts val="1200"/>
              </a:spcBef>
              <a:spcAft>
                <a:spcPts val="0"/>
              </a:spcAft>
              <a:buNone/>
            </a:pPr>
            <a:r>
              <a:rPr lang="en" sz="1700">
                <a:solidFill>
                  <a:schemeClr val="dk1"/>
                </a:solidFill>
              </a:rPr>
              <a:t>-What happened next? It’s been longer now since the mask-wearing survey that it had been from the beginning of the pandemic until the survey. Did counties with low mask-wearing scores in July 2020 go on to have subsequently higher COVID case and death rates?</a:t>
            </a:r>
            <a:endParaRPr sz="1700">
              <a:solidFill>
                <a:schemeClr val="dk1"/>
              </a:solidFill>
            </a:endParaRPr>
          </a:p>
          <a:p>
            <a:pPr indent="0" lvl="0" marL="0" rtl="0" algn="l">
              <a:spcBef>
                <a:spcPts val="1200"/>
              </a:spcBef>
              <a:spcAft>
                <a:spcPts val="0"/>
              </a:spcAft>
              <a:buNone/>
            </a:pPr>
            <a:r>
              <a:rPr lang="en" sz="1700">
                <a:solidFill>
                  <a:schemeClr val="dk1"/>
                </a:solidFill>
              </a:rPr>
              <a:t>-What additional statistical analysis could be done on the data we have?</a:t>
            </a:r>
            <a:endParaRPr sz="1700">
              <a:solidFill>
                <a:schemeClr val="dk1"/>
              </a:solidFill>
            </a:endParaRPr>
          </a:p>
          <a:p>
            <a:pPr indent="0" lvl="0" marL="0" rtl="0" algn="l">
              <a:spcBef>
                <a:spcPts val="1200"/>
              </a:spcBef>
              <a:spcAft>
                <a:spcPts val="1200"/>
              </a:spcAft>
              <a:buNone/>
            </a:pPr>
            <a:r>
              <a:rPr lang="en" sz="1700">
                <a:solidFill>
                  <a:schemeClr val="dk1"/>
                </a:solidFill>
              </a:rPr>
              <a:t>-What would an animated heat map of cases and deaths by county per day look like?</a:t>
            </a:r>
            <a:endParaRPr sz="1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aphicFrame>
        <p:nvGraphicFramePr>
          <p:cNvPr id="208" name="Google Shape;208;p36"/>
          <p:cNvGraphicFramePr/>
          <p:nvPr/>
        </p:nvGraphicFramePr>
        <p:xfrm>
          <a:off x="5925663" y="1017732"/>
          <a:ext cx="3000000" cy="3000000"/>
        </p:xfrm>
        <a:graphic>
          <a:graphicData uri="http://schemas.openxmlformats.org/drawingml/2006/table">
            <a:tbl>
              <a:tblPr>
                <a:noFill/>
                <a:tableStyleId>{457D461C-C675-4ABA-9B5B-CE18FEC0C70F}</a:tableStyleId>
              </a:tblPr>
              <a:tblGrid>
                <a:gridCol w="630050"/>
                <a:gridCol w="2541725"/>
              </a:tblGrid>
              <a:tr h="418825">
                <a:tc gridSpan="2">
                  <a:txBody>
                    <a:bodyPr/>
                    <a:lstStyle/>
                    <a:p>
                      <a:pPr indent="0" lvl="0" marL="0" rtl="0" algn="l">
                        <a:spcBef>
                          <a:spcPts val="0"/>
                        </a:spcBef>
                        <a:spcAft>
                          <a:spcPts val="0"/>
                        </a:spcAft>
                        <a:buClr>
                          <a:schemeClr val="dk1"/>
                        </a:buClr>
                        <a:buSzPts val="1100"/>
                        <a:buFont typeface="Arial"/>
                        <a:buNone/>
                      </a:pPr>
                      <a:r>
                        <a:rPr lang="en" sz="1500">
                          <a:solidFill>
                            <a:schemeClr val="dk1"/>
                          </a:solidFill>
                        </a:rPr>
                        <a:t>COVID deaths per 100,000 pop.</a:t>
                      </a:r>
                      <a:endParaRPr sz="1500"/>
                    </a:p>
                  </a:txBody>
                  <a:tcPr marT="91425" marB="91425" marR="91425" marL="91425"/>
                </a:tc>
                <a:tc hMerge="1"/>
              </a:tr>
              <a:tr h="3675375">
                <a:tc>
                  <a:txBody>
                    <a:bodyPr/>
                    <a:lstStyle/>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44</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63</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274</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290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299</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329</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388</a:t>
                      </a:r>
                      <a:endParaRPr/>
                    </a:p>
                  </a:txBody>
                  <a:tcPr marT="91425" marB="91425" marR="91425" marL="91425"/>
                </a:tc>
                <a:tc>
                  <a:txBody>
                    <a:bodyPr/>
                    <a:lstStyle/>
                    <a:p>
                      <a:pPr indent="0" lvl="0" marL="0" rtl="0" algn="l">
                        <a:spcBef>
                          <a:spcPts val="0"/>
                        </a:spcBef>
                        <a:spcAft>
                          <a:spcPts val="0"/>
                        </a:spcAft>
                        <a:buNone/>
                      </a:pPr>
                      <a:r>
                        <a:rPr lang="en"/>
                        <a:t>Grant Cnty, NE</a:t>
                      </a:r>
                      <a:endParaRPr/>
                    </a:p>
                    <a:p>
                      <a:pPr indent="0" lvl="0" marL="0" rtl="0" algn="l">
                        <a:spcBef>
                          <a:spcPts val="0"/>
                        </a:spcBef>
                        <a:spcAft>
                          <a:spcPts val="0"/>
                        </a:spcAft>
                        <a:buNone/>
                      </a:pPr>
                      <a:r>
                        <a:rPr lang="en"/>
                        <a:t>Harlan Cnty, NE</a:t>
                      </a:r>
                      <a:endParaRPr/>
                    </a:p>
                    <a:p>
                      <a:pPr indent="0" lvl="0" marL="0" rtl="0" algn="l">
                        <a:spcBef>
                          <a:spcPts val="0"/>
                        </a:spcBef>
                        <a:spcAft>
                          <a:spcPts val="0"/>
                        </a:spcAft>
                        <a:buNone/>
                      </a:pPr>
                      <a:r>
                        <a:rPr lang="en"/>
                        <a:t>Putnam Cnty, MO</a:t>
                      </a:r>
                      <a:endParaRPr/>
                    </a:p>
                    <a:p>
                      <a:pPr indent="0" lvl="0" marL="0" rtl="0" algn="l">
                        <a:spcBef>
                          <a:spcPts val="0"/>
                        </a:spcBef>
                        <a:spcAft>
                          <a:spcPts val="0"/>
                        </a:spcAft>
                        <a:buNone/>
                      </a:pPr>
                      <a:r>
                        <a:rPr lang="en"/>
                        <a:t>Greeley Cnty, NE</a:t>
                      </a:r>
                      <a:endParaRPr/>
                    </a:p>
                    <a:p>
                      <a:pPr indent="0" lvl="0" marL="0" rtl="0" algn="l">
                        <a:spcBef>
                          <a:spcPts val="0"/>
                        </a:spcBef>
                        <a:spcAft>
                          <a:spcPts val="0"/>
                        </a:spcAft>
                        <a:buNone/>
                      </a:pPr>
                      <a:r>
                        <a:rPr lang="en"/>
                        <a:t>Gosper Cnty, NE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solidFill>
                            <a:schemeClr val="dk1"/>
                          </a:solidFill>
                        </a:rPr>
                        <a:t>Ramsey Cnty, MN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solidFill>
                            <a:schemeClr val="dk1"/>
                          </a:solidFill>
                        </a:rPr>
                        <a:t>Hennepin Cnty, MN</a:t>
                      </a:r>
                      <a:endParaRPr>
                        <a:solidFill>
                          <a:schemeClr val="dk1"/>
                        </a:solidFill>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New York City, NY</a:t>
                      </a:r>
                      <a:endParaRPr/>
                    </a:p>
                    <a:p>
                      <a:pPr indent="0" lvl="0" marL="0" rtl="0" algn="l">
                        <a:spcBef>
                          <a:spcPts val="0"/>
                        </a:spcBef>
                        <a:spcAft>
                          <a:spcPts val="0"/>
                        </a:spcAft>
                        <a:buNone/>
                      </a:pPr>
                      <a:r>
                        <a:rPr lang="en"/>
                        <a:t>Early Cnty, GA</a:t>
                      </a:r>
                      <a:endParaRPr/>
                    </a:p>
                    <a:p>
                      <a:pPr indent="0" lvl="0" marL="0" rtl="0" algn="l">
                        <a:spcBef>
                          <a:spcPts val="0"/>
                        </a:spcBef>
                        <a:spcAft>
                          <a:spcPts val="0"/>
                        </a:spcAft>
                        <a:buNone/>
                      </a:pPr>
                      <a:r>
                        <a:rPr lang="en"/>
                        <a:t>Terrell Cnty, GA</a:t>
                      </a:r>
                      <a:endParaRPr/>
                    </a:p>
                    <a:p>
                      <a:pPr indent="0" lvl="0" marL="0" rtl="0" algn="l">
                        <a:spcBef>
                          <a:spcPts val="0"/>
                        </a:spcBef>
                        <a:spcAft>
                          <a:spcPts val="0"/>
                        </a:spcAft>
                        <a:buNone/>
                      </a:pPr>
                      <a:r>
                        <a:rPr lang="en"/>
                        <a:t>Randolph Cnty, GA</a:t>
                      </a:r>
                      <a:endParaRPr/>
                    </a:p>
                    <a:p>
                      <a:pPr indent="0" lvl="0" marL="0" rtl="0" algn="l">
                        <a:spcBef>
                          <a:spcPts val="0"/>
                        </a:spcBef>
                        <a:spcAft>
                          <a:spcPts val="0"/>
                        </a:spcAft>
                        <a:buNone/>
                      </a:pPr>
                      <a:r>
                        <a:rPr lang="en"/>
                        <a:t>Hancock Cnty, GA</a:t>
                      </a:r>
                      <a:endParaRPr/>
                    </a:p>
                  </a:txBody>
                  <a:tcPr marT="91425" marB="91425" marR="91425" marL="91425"/>
                </a:tc>
              </a:tr>
            </a:tbl>
          </a:graphicData>
        </a:graphic>
      </p:graphicFrame>
      <p:sp>
        <p:nvSpPr>
          <p:cNvPr id="209" name="Google Shape;209;p36"/>
          <p:cNvSpPr txBox="1"/>
          <p:nvPr>
            <p:ph type="title"/>
          </p:nvPr>
        </p:nvSpPr>
        <p:spPr>
          <a:xfrm>
            <a:off x="311700" y="445025"/>
            <a:ext cx="5709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5 &amp; Bottom 5 County data</a:t>
            </a:r>
            <a:endParaRPr/>
          </a:p>
        </p:txBody>
      </p:sp>
      <p:graphicFrame>
        <p:nvGraphicFramePr>
          <p:cNvPr id="210" name="Google Shape;210;p36"/>
          <p:cNvGraphicFramePr/>
          <p:nvPr/>
        </p:nvGraphicFramePr>
        <p:xfrm>
          <a:off x="110950" y="1017725"/>
          <a:ext cx="3000000" cy="3000000"/>
        </p:xfrm>
        <a:graphic>
          <a:graphicData uri="http://schemas.openxmlformats.org/drawingml/2006/table">
            <a:tbl>
              <a:tblPr>
                <a:noFill/>
                <a:tableStyleId>{457D461C-C675-4ABA-9B5B-CE18FEC0C70F}</a:tableStyleId>
              </a:tblPr>
              <a:tblGrid>
                <a:gridCol w="933950"/>
                <a:gridCol w="1821000"/>
              </a:tblGrid>
              <a:tr h="433825">
                <a:tc gridSpan="2">
                  <a:txBody>
                    <a:bodyPr/>
                    <a:lstStyle/>
                    <a:p>
                      <a:pPr indent="0" lvl="0" marL="0" rtl="0" algn="ctr">
                        <a:spcBef>
                          <a:spcPts val="0"/>
                        </a:spcBef>
                        <a:spcAft>
                          <a:spcPts val="0"/>
                        </a:spcAft>
                        <a:buNone/>
                      </a:pPr>
                      <a:r>
                        <a:rPr lang="en" sz="1500">
                          <a:solidFill>
                            <a:schemeClr val="dk1"/>
                          </a:solidFill>
                        </a:rPr>
                        <a:t>Mask wearing scores</a:t>
                      </a:r>
                      <a:endParaRPr sz="1500"/>
                    </a:p>
                  </a:txBody>
                  <a:tcPr marT="91425" marB="91425" marR="91425" marL="91425"/>
                </a:tc>
                <a:tc hMerge="1"/>
              </a:tr>
              <a:tr h="3660375">
                <a:tc>
                  <a:txBody>
                    <a:bodyPr/>
                    <a:lstStyle/>
                    <a:p>
                      <a:pPr indent="0" lvl="0" marL="0" rtl="0" algn="r">
                        <a:spcBef>
                          <a:spcPts val="0"/>
                        </a:spcBef>
                        <a:spcAft>
                          <a:spcPts val="0"/>
                        </a:spcAft>
                        <a:buClr>
                          <a:schemeClr val="dk1"/>
                        </a:buClr>
                        <a:buSzPts val="1100"/>
                        <a:buFont typeface="Arial"/>
                        <a:buNone/>
                      </a:pPr>
                      <a:r>
                        <a:rPr lang="en">
                          <a:solidFill>
                            <a:schemeClr val="dk1"/>
                          </a:solidFill>
                        </a:rPr>
                        <a:t>9.623</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9.555</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9.540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9.515</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9.513</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8.370</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8.130</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4.576</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4.570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4.500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4.208</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3.583</a:t>
                      </a:r>
                      <a:endParaRPr/>
                    </a:p>
                  </a:txBody>
                  <a:tcPr marT="91425" marB="91425" marR="91425" marL="91425"/>
                </a:tc>
                <a:tc>
                  <a:txBody>
                    <a:bodyPr/>
                    <a:lstStyle/>
                    <a:p>
                      <a:pPr indent="0" lvl="0" marL="0" rtl="0" algn="l">
                        <a:spcBef>
                          <a:spcPts val="0"/>
                        </a:spcBef>
                        <a:spcAft>
                          <a:spcPts val="0"/>
                        </a:spcAft>
                        <a:buNone/>
                      </a:pPr>
                      <a:r>
                        <a:rPr lang="en"/>
                        <a:t>Yates Cnty, NY</a:t>
                      </a:r>
                      <a:endParaRPr/>
                    </a:p>
                    <a:p>
                      <a:pPr indent="0" lvl="0" marL="0" rtl="0" algn="l">
                        <a:spcBef>
                          <a:spcPts val="0"/>
                        </a:spcBef>
                        <a:spcAft>
                          <a:spcPts val="0"/>
                        </a:spcAft>
                        <a:buNone/>
                      </a:pPr>
                      <a:r>
                        <a:rPr lang="en"/>
                        <a:t>Lake Cnty, CA</a:t>
                      </a:r>
                      <a:endParaRPr/>
                    </a:p>
                    <a:p>
                      <a:pPr indent="0" lvl="0" marL="0" rtl="0" algn="l">
                        <a:spcBef>
                          <a:spcPts val="0"/>
                        </a:spcBef>
                        <a:spcAft>
                          <a:spcPts val="0"/>
                        </a:spcAft>
                        <a:buNone/>
                      </a:pPr>
                      <a:r>
                        <a:rPr lang="en"/>
                        <a:t>Hays Cnty, TX</a:t>
                      </a:r>
                      <a:endParaRPr/>
                    </a:p>
                    <a:p>
                      <a:pPr indent="0" lvl="0" marL="0" rtl="0" algn="l">
                        <a:spcBef>
                          <a:spcPts val="0"/>
                        </a:spcBef>
                        <a:spcAft>
                          <a:spcPts val="0"/>
                        </a:spcAft>
                        <a:buNone/>
                      </a:pPr>
                      <a:r>
                        <a:rPr lang="en"/>
                        <a:t>El Paso Cnty, TX</a:t>
                      </a:r>
                      <a:endParaRPr/>
                    </a:p>
                    <a:p>
                      <a:pPr indent="0" lvl="0" marL="0" rtl="0" algn="l">
                        <a:spcBef>
                          <a:spcPts val="0"/>
                        </a:spcBef>
                        <a:spcAft>
                          <a:spcPts val="0"/>
                        </a:spcAft>
                        <a:buNone/>
                      </a:pPr>
                      <a:r>
                        <a:rPr lang="en"/>
                        <a:t>Wyoming Cnty, NY</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Hennepin Cnty, MN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Ramsey Cnty, MN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Benson Cnty, ND</a:t>
                      </a:r>
                      <a:endParaRPr/>
                    </a:p>
                    <a:p>
                      <a:pPr indent="0" lvl="0" marL="0" rtl="0" algn="l">
                        <a:spcBef>
                          <a:spcPts val="0"/>
                        </a:spcBef>
                        <a:spcAft>
                          <a:spcPts val="0"/>
                        </a:spcAft>
                        <a:buNone/>
                      </a:pPr>
                      <a:r>
                        <a:rPr lang="en"/>
                        <a:t>Humboldt</a:t>
                      </a:r>
                      <a:r>
                        <a:rPr lang="en">
                          <a:solidFill>
                            <a:schemeClr val="dk1"/>
                          </a:solidFill>
                        </a:rPr>
                        <a:t> Cnty, IA</a:t>
                      </a:r>
                      <a:endParaRPr>
                        <a:solidFill>
                          <a:schemeClr val="dk1"/>
                        </a:solidFill>
                      </a:endParaRPr>
                    </a:p>
                    <a:p>
                      <a:pPr indent="0" lvl="0" marL="0" rtl="0" algn="l">
                        <a:spcBef>
                          <a:spcPts val="0"/>
                        </a:spcBef>
                        <a:spcAft>
                          <a:spcPts val="0"/>
                        </a:spcAft>
                        <a:buNone/>
                      </a:pPr>
                      <a:r>
                        <a:rPr lang="en">
                          <a:solidFill>
                            <a:schemeClr val="dk1"/>
                          </a:solidFill>
                        </a:rPr>
                        <a:t>Towner Cnty, ND</a:t>
                      </a:r>
                      <a:endParaRPr>
                        <a:solidFill>
                          <a:schemeClr val="dk1"/>
                        </a:solidFill>
                      </a:endParaRPr>
                    </a:p>
                    <a:p>
                      <a:pPr indent="0" lvl="0" marL="0" rtl="0" algn="l">
                        <a:spcBef>
                          <a:spcPts val="0"/>
                        </a:spcBef>
                        <a:spcAft>
                          <a:spcPts val="0"/>
                        </a:spcAft>
                        <a:buNone/>
                      </a:pPr>
                      <a:r>
                        <a:rPr lang="en">
                          <a:solidFill>
                            <a:schemeClr val="dk1"/>
                          </a:solidFill>
                        </a:rPr>
                        <a:t>Texas Cnty, MO</a:t>
                      </a:r>
                      <a:endParaRPr>
                        <a:solidFill>
                          <a:schemeClr val="dk1"/>
                        </a:solidFill>
                      </a:endParaRPr>
                    </a:p>
                    <a:p>
                      <a:pPr indent="0" lvl="0" marL="0" rtl="0" algn="l">
                        <a:spcBef>
                          <a:spcPts val="0"/>
                        </a:spcBef>
                        <a:spcAft>
                          <a:spcPts val="0"/>
                        </a:spcAft>
                        <a:buNone/>
                      </a:pPr>
                      <a:r>
                        <a:rPr lang="en">
                          <a:solidFill>
                            <a:schemeClr val="dk1"/>
                          </a:solidFill>
                        </a:rPr>
                        <a:t>Wright Cnty, MO</a:t>
                      </a:r>
                      <a:endParaRPr>
                        <a:solidFill>
                          <a:schemeClr val="dk1"/>
                        </a:solidFill>
                      </a:endParaRPr>
                    </a:p>
                  </a:txBody>
                  <a:tcPr marT="91425" marB="91425" marR="91425" marL="91425"/>
                </a:tc>
              </a:tr>
            </a:tbl>
          </a:graphicData>
        </a:graphic>
      </p:graphicFrame>
      <p:graphicFrame>
        <p:nvGraphicFramePr>
          <p:cNvPr id="211" name="Google Shape;211;p36"/>
          <p:cNvGraphicFramePr/>
          <p:nvPr/>
        </p:nvGraphicFramePr>
        <p:xfrm>
          <a:off x="2933500" y="1017725"/>
          <a:ext cx="3000000" cy="3000000"/>
        </p:xfrm>
        <a:graphic>
          <a:graphicData uri="http://schemas.openxmlformats.org/drawingml/2006/table">
            <a:tbl>
              <a:tblPr>
                <a:noFill/>
                <a:tableStyleId>{457D461C-C675-4ABA-9B5B-CE18FEC0C70F}</a:tableStyleId>
              </a:tblPr>
              <a:tblGrid>
                <a:gridCol w="789075"/>
                <a:gridCol w="2088925"/>
              </a:tblGrid>
              <a:tr h="418825">
                <a:tc gridSpan="2">
                  <a:txBody>
                    <a:bodyPr/>
                    <a:lstStyle/>
                    <a:p>
                      <a:pPr indent="0" lvl="0" marL="0" rtl="0" algn="l">
                        <a:spcBef>
                          <a:spcPts val="0"/>
                        </a:spcBef>
                        <a:spcAft>
                          <a:spcPts val="0"/>
                        </a:spcAft>
                        <a:buNone/>
                      </a:pPr>
                      <a:r>
                        <a:rPr lang="en" sz="1500">
                          <a:solidFill>
                            <a:schemeClr val="dk1"/>
                          </a:solidFill>
                        </a:rPr>
                        <a:t>COVID cases per 100,000 pop.</a:t>
                      </a:r>
                      <a:endParaRPr sz="1500"/>
                    </a:p>
                  </a:txBody>
                  <a:tcPr marT="91425" marB="91425" marR="91425" marL="91425"/>
                </a:tc>
                <a:tc hMerge="1"/>
              </a:tr>
              <a:tr h="3588150">
                <a:tc>
                  <a:txBody>
                    <a:bodyPr/>
                    <a:lstStyle/>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987</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1.140</a:t>
                      </a:r>
                      <a:endParaRPr>
                        <a:solidFill>
                          <a:schemeClr val="dk1"/>
                        </a:solidFill>
                      </a:endParaRPr>
                    </a:p>
                    <a:p>
                      <a:pPr indent="0" lvl="0" marL="0" rtl="0" algn="r">
                        <a:spcBef>
                          <a:spcPts val="0"/>
                        </a:spcBef>
                        <a:spcAft>
                          <a:spcPts val="0"/>
                        </a:spcAft>
                        <a:buClr>
                          <a:schemeClr val="dk1"/>
                        </a:buClr>
                        <a:buSzPts val="1100"/>
                        <a:buFont typeface="Arial"/>
                        <a:buNone/>
                      </a:pPr>
                      <a:r>
                        <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8,426</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8,731</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8,795</a:t>
                      </a:r>
                      <a:endParaRPr>
                        <a:solidFill>
                          <a:schemeClr val="dk1"/>
                        </a:solidFill>
                      </a:endParaRPr>
                    </a:p>
                    <a:p>
                      <a:pPr indent="0" lvl="0" marL="0" rtl="0" algn="r">
                        <a:spcBef>
                          <a:spcPts val="0"/>
                        </a:spcBef>
                        <a:spcAft>
                          <a:spcPts val="0"/>
                        </a:spcAft>
                        <a:buClr>
                          <a:schemeClr val="dk1"/>
                        </a:buClr>
                        <a:buSzPts val="1100"/>
                        <a:buFont typeface="Arial"/>
                        <a:buNone/>
                      </a:pPr>
                      <a:r>
                        <a:rPr lang="en">
                          <a:solidFill>
                            <a:schemeClr val="dk1"/>
                          </a:solidFill>
                        </a:rPr>
                        <a:t>8,951</a:t>
                      </a:r>
                      <a:endParaRPr>
                        <a:solidFill>
                          <a:schemeClr val="dk1"/>
                        </a:solidFill>
                      </a:endParaRPr>
                    </a:p>
                    <a:p>
                      <a:pPr indent="0" lvl="0" marL="0" rtl="0" algn="r">
                        <a:spcBef>
                          <a:spcPts val="0"/>
                        </a:spcBef>
                        <a:spcAft>
                          <a:spcPts val="0"/>
                        </a:spcAft>
                        <a:buNone/>
                      </a:pPr>
                      <a:r>
                        <a:rPr lang="en">
                          <a:solidFill>
                            <a:schemeClr val="dk1"/>
                          </a:solidFill>
                        </a:rPr>
                        <a:t>18,344</a:t>
                      </a:r>
                      <a:endParaRPr/>
                    </a:p>
                  </a:txBody>
                  <a:tcPr marT="91425" marB="91425" marR="91425" marL="91425"/>
                </a:tc>
                <a:tc>
                  <a:txBody>
                    <a:bodyPr/>
                    <a:lstStyle/>
                    <a:p>
                      <a:pPr indent="0" lvl="0" marL="0" rtl="0" algn="l">
                        <a:spcBef>
                          <a:spcPts val="0"/>
                        </a:spcBef>
                        <a:spcAft>
                          <a:spcPts val="0"/>
                        </a:spcAft>
                        <a:buNone/>
                      </a:pPr>
                      <a:r>
                        <a:rPr lang="en"/>
                        <a:t>Butte Cnty, ID</a:t>
                      </a:r>
                      <a:endParaRPr/>
                    </a:p>
                    <a:p>
                      <a:pPr indent="0" lvl="0" marL="0" rtl="0" algn="l">
                        <a:spcBef>
                          <a:spcPts val="0"/>
                        </a:spcBef>
                        <a:spcAft>
                          <a:spcPts val="0"/>
                        </a:spcAft>
                        <a:buNone/>
                      </a:pPr>
                      <a:r>
                        <a:rPr lang="en"/>
                        <a:t>Keya Paha Cnty, NE</a:t>
                      </a:r>
                      <a:endParaRPr/>
                    </a:p>
                    <a:p>
                      <a:pPr indent="0" lvl="0" marL="0" rtl="0" algn="l">
                        <a:spcBef>
                          <a:spcPts val="0"/>
                        </a:spcBef>
                        <a:spcAft>
                          <a:spcPts val="0"/>
                        </a:spcAft>
                        <a:buNone/>
                      </a:pPr>
                      <a:r>
                        <a:rPr lang="en"/>
                        <a:t>Carter Cnty, MT</a:t>
                      </a:r>
                      <a:endParaRPr/>
                    </a:p>
                    <a:p>
                      <a:pPr indent="0" lvl="0" marL="0" rtl="0" algn="l">
                        <a:spcBef>
                          <a:spcPts val="0"/>
                        </a:spcBef>
                        <a:spcAft>
                          <a:spcPts val="0"/>
                        </a:spcAft>
                        <a:buNone/>
                      </a:pPr>
                      <a:r>
                        <a:rPr lang="en"/>
                        <a:t>Blaine Cnty, MT</a:t>
                      </a:r>
                      <a:endParaRPr/>
                    </a:p>
                    <a:p>
                      <a:pPr indent="0" lvl="0" marL="0" rtl="0" algn="l">
                        <a:spcBef>
                          <a:spcPts val="0"/>
                        </a:spcBef>
                        <a:spcAft>
                          <a:spcPts val="0"/>
                        </a:spcAft>
                        <a:buNone/>
                      </a:pPr>
                      <a:r>
                        <a:rPr lang="en"/>
                        <a:t>Hayes Cnty, NE</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rPr lang="en">
                          <a:solidFill>
                            <a:schemeClr val="dk1"/>
                          </a:solidFill>
                        </a:rPr>
                        <a:t>Ramsey Cnty, MN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solidFill>
                            <a:schemeClr val="dk1"/>
                          </a:solidFill>
                        </a:rPr>
                        <a:t>Hennepin Cnty, MN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Buena Vista Cnty, IA</a:t>
                      </a:r>
                      <a:endParaRPr/>
                    </a:p>
                    <a:p>
                      <a:pPr indent="0" lvl="0" marL="0" rtl="0" algn="l">
                        <a:spcBef>
                          <a:spcPts val="0"/>
                        </a:spcBef>
                        <a:spcAft>
                          <a:spcPts val="0"/>
                        </a:spcAft>
                        <a:buNone/>
                      </a:pPr>
                      <a:r>
                        <a:rPr lang="en"/>
                        <a:t>Dakota Cnty, NE</a:t>
                      </a:r>
                      <a:endParaRPr/>
                    </a:p>
                    <a:p>
                      <a:pPr indent="0" lvl="0" marL="0" rtl="0" algn="l">
                        <a:spcBef>
                          <a:spcPts val="0"/>
                        </a:spcBef>
                        <a:spcAft>
                          <a:spcPts val="0"/>
                        </a:spcAft>
                        <a:buNone/>
                      </a:pPr>
                      <a:r>
                        <a:rPr lang="en"/>
                        <a:t>Lee Cnty, AR</a:t>
                      </a:r>
                      <a:endParaRPr/>
                    </a:p>
                    <a:p>
                      <a:pPr indent="0" lvl="0" marL="0" rtl="0" algn="l">
                        <a:spcBef>
                          <a:spcPts val="0"/>
                        </a:spcBef>
                        <a:spcAft>
                          <a:spcPts val="0"/>
                        </a:spcAft>
                        <a:buNone/>
                      </a:pPr>
                      <a:r>
                        <a:rPr lang="en"/>
                        <a:t>Lake Cnty, TN</a:t>
                      </a:r>
                      <a:endParaRPr/>
                    </a:p>
                    <a:p>
                      <a:pPr indent="0" lvl="0" marL="0" rtl="0" algn="l">
                        <a:spcBef>
                          <a:spcPts val="0"/>
                        </a:spcBef>
                        <a:spcAft>
                          <a:spcPts val="0"/>
                        </a:spcAft>
                        <a:buNone/>
                      </a:pPr>
                      <a:r>
                        <a:rPr lang="en"/>
                        <a:t>Trousdale Cnty, TN</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411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411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22" name="Google Shape;222;p38"/>
          <p:cNvSpPr txBox="1"/>
          <p:nvPr/>
        </p:nvSpPr>
        <p:spPr>
          <a:xfrm>
            <a:off x="5879100" y="4743300"/>
            <a:ext cx="3264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questions</a:t>
            </a:r>
            <a:endParaRPr>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rPr>
              <a:t>We used this data to answer our questions:</a:t>
            </a:r>
            <a:br>
              <a:rPr lang="en" sz="1700">
                <a:solidFill>
                  <a:schemeClr val="dk1"/>
                </a:solidFill>
              </a:rPr>
            </a:br>
            <a:br>
              <a:rPr lang="en" sz="1700">
                <a:solidFill>
                  <a:schemeClr val="dk1"/>
                </a:solidFill>
              </a:rPr>
            </a:br>
            <a:r>
              <a:rPr lang="en" sz="1700">
                <a:solidFill>
                  <a:schemeClr val="dk1"/>
                </a:solidFill>
              </a:rPr>
              <a:t>1 </a:t>
            </a:r>
            <a:r>
              <a:rPr b="1" lang="en" sz="1700">
                <a:solidFill>
                  <a:schemeClr val="dk1"/>
                </a:solidFill>
              </a:rPr>
              <a:t>County population</a:t>
            </a:r>
            <a:r>
              <a:rPr lang="en" sz="1700">
                <a:solidFill>
                  <a:schemeClr val="dk1"/>
                </a:solidFill>
              </a:rPr>
              <a:t>: How many people live in each county of the U.S.?</a:t>
            </a:r>
            <a:br>
              <a:rPr lang="en" sz="1700">
                <a:solidFill>
                  <a:schemeClr val="dk1"/>
                </a:solidFill>
              </a:rPr>
            </a:br>
            <a:r>
              <a:rPr i="1" lang="en" sz="1700" u="sng">
                <a:solidFill>
                  <a:schemeClr val="hlink"/>
                </a:solidFill>
                <a:hlinkClick r:id="rId3"/>
              </a:rPr>
              <a:t>U.S. Census 2019 pop. est.</a:t>
            </a:r>
            <a:br>
              <a:rPr i="1" lang="en" sz="1700">
                <a:solidFill>
                  <a:schemeClr val="dk1"/>
                </a:solidFill>
              </a:rPr>
            </a:br>
            <a:endParaRPr i="1" sz="1700">
              <a:solidFill>
                <a:schemeClr val="dk1"/>
              </a:solidFill>
            </a:endParaRPr>
          </a:p>
          <a:p>
            <a:pPr indent="0" lvl="0" marL="0" rtl="0" algn="l">
              <a:spcBef>
                <a:spcPts val="1200"/>
              </a:spcBef>
              <a:spcAft>
                <a:spcPts val="0"/>
              </a:spcAft>
              <a:buNone/>
            </a:pPr>
            <a:r>
              <a:rPr i="1" lang="en" sz="1700">
                <a:solidFill>
                  <a:schemeClr val="dk1"/>
                </a:solidFill>
              </a:rPr>
              <a:t>2 </a:t>
            </a:r>
            <a:r>
              <a:rPr b="1" lang="en" sz="1700">
                <a:solidFill>
                  <a:schemeClr val="dk1"/>
                </a:solidFill>
              </a:rPr>
              <a:t>Land mass</a:t>
            </a:r>
            <a:r>
              <a:rPr i="1" lang="en" sz="1700">
                <a:solidFill>
                  <a:schemeClr val="dk1"/>
                </a:solidFill>
              </a:rPr>
              <a:t>:</a:t>
            </a:r>
            <a:r>
              <a:rPr i="1" lang="en" sz="1700">
                <a:solidFill>
                  <a:schemeClr val="dk1"/>
                </a:solidFill>
              </a:rPr>
              <a:t> </a:t>
            </a:r>
            <a:r>
              <a:rPr lang="en" sz="1700">
                <a:solidFill>
                  <a:schemeClr val="dk1"/>
                </a:solidFill>
              </a:rPr>
              <a:t>What is the land mass of each county?</a:t>
            </a:r>
            <a:br>
              <a:rPr lang="en" sz="1700">
                <a:solidFill>
                  <a:schemeClr val="dk1"/>
                </a:solidFill>
              </a:rPr>
            </a:br>
            <a:r>
              <a:rPr i="1" lang="en" sz="1700" u="sng">
                <a:solidFill>
                  <a:schemeClr val="hlink"/>
                </a:solidFill>
                <a:hlinkClick r:id="rId4"/>
              </a:rPr>
              <a:t>ArcGIS Hub</a:t>
            </a:r>
            <a:br>
              <a:rPr i="1" lang="en" sz="1700">
                <a:solidFill>
                  <a:schemeClr val="dk1"/>
                </a:solidFill>
              </a:rPr>
            </a:br>
            <a:endParaRPr i="1" sz="1700">
              <a:solidFill>
                <a:schemeClr val="dk1"/>
              </a:solidFill>
            </a:endParaRPr>
          </a:p>
          <a:p>
            <a:pPr indent="0" lvl="0" marL="0" rtl="0" algn="l">
              <a:spcBef>
                <a:spcPts val="1200"/>
              </a:spcBef>
              <a:spcAft>
                <a:spcPts val="1200"/>
              </a:spcAft>
              <a:buNone/>
            </a:pPr>
            <a:r>
              <a:rPr lang="en" sz="1700">
                <a:solidFill>
                  <a:schemeClr val="dk1"/>
                </a:solidFill>
              </a:rPr>
              <a:t>3 </a:t>
            </a:r>
            <a:r>
              <a:rPr b="1" lang="en" sz="1700">
                <a:solidFill>
                  <a:schemeClr val="dk1"/>
                </a:solidFill>
              </a:rPr>
              <a:t>Population density</a:t>
            </a:r>
            <a:r>
              <a:rPr lang="en" sz="1700">
                <a:solidFill>
                  <a:schemeClr val="dk1"/>
                </a:solidFill>
              </a:rPr>
              <a:t>: What is the population density of each county?</a:t>
            </a:r>
            <a:br>
              <a:rPr lang="en" sz="1700">
                <a:solidFill>
                  <a:schemeClr val="dk1"/>
                </a:solidFill>
              </a:rPr>
            </a:br>
            <a:r>
              <a:rPr b="1" i="1" lang="en" sz="1600">
                <a:solidFill>
                  <a:schemeClr val="dk1"/>
                </a:solidFill>
                <a:latin typeface="Courier New"/>
                <a:ea typeface="Courier New"/>
                <a:cs typeface="Courier New"/>
                <a:sym typeface="Courier New"/>
              </a:rPr>
              <a:t>population / land mass</a:t>
            </a:r>
            <a:endParaRPr b="1" i="1" sz="1600">
              <a:solidFill>
                <a:schemeClr val="dk1"/>
              </a:solidFill>
              <a:latin typeface="Courier New"/>
              <a:ea typeface="Courier New"/>
              <a:cs typeface="Courier New"/>
              <a:sym typeface="Courier New"/>
            </a:endParaRPr>
          </a:p>
        </p:txBody>
      </p:sp>
      <p:sp>
        <p:nvSpPr>
          <p:cNvPr id="229" name="Google Shape;229;p39"/>
          <p:cNvSpPr txBox="1"/>
          <p:nvPr/>
        </p:nvSpPr>
        <p:spPr>
          <a:xfrm>
            <a:off x="5879100" y="4743300"/>
            <a:ext cx="3264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Questions and data slide</a:t>
            </a:r>
            <a:endParaRPr>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rPr>
              <a:t>4 </a:t>
            </a:r>
            <a:r>
              <a:rPr b="1" lang="en" sz="1700">
                <a:solidFill>
                  <a:schemeClr val="dk1"/>
                </a:solidFill>
              </a:rPr>
              <a:t>Mask-wearing score</a:t>
            </a:r>
            <a:r>
              <a:rPr lang="en" sz="1700">
                <a:solidFill>
                  <a:schemeClr val="dk1"/>
                </a:solidFill>
              </a:rPr>
              <a:t>: How often do people in each county wear masks?</a:t>
            </a:r>
            <a:br>
              <a:rPr lang="en" sz="1700">
                <a:solidFill>
                  <a:schemeClr val="dk1"/>
                </a:solidFill>
              </a:rPr>
            </a:br>
            <a:r>
              <a:rPr i="1" lang="en" sz="1700" u="sng">
                <a:solidFill>
                  <a:schemeClr val="hlink"/>
                </a:solidFill>
                <a:hlinkClick r:id="rId3"/>
              </a:rPr>
              <a:t>The New York Times </a:t>
            </a:r>
            <a:r>
              <a:rPr i="1" lang="en" sz="1700">
                <a:solidFill>
                  <a:schemeClr val="dk1"/>
                </a:solidFill>
              </a:rPr>
              <a:t>and Dynata asked 250,000 people between July 2–14, 2020 </a:t>
            </a:r>
            <a:r>
              <a:rPr b="1" i="1" lang="en" sz="1700">
                <a:solidFill>
                  <a:schemeClr val="dk1"/>
                </a:solidFill>
              </a:rPr>
              <a:t>“How often do you wear a mask in public when you expect to be within six feet of another person?”</a:t>
            </a:r>
            <a:r>
              <a:rPr i="1" lang="en" sz="1700">
                <a:solidFill>
                  <a:schemeClr val="dk1"/>
                </a:solidFill>
              </a:rPr>
              <a:t> The data set presents a percentage for each answer - never, rarely, sometimes, frequently, or always - for each county.  We weighted each of these to derive a single mask-wearing score for each county on a scale of 1-10:</a:t>
            </a:r>
            <a:br>
              <a:rPr i="1" lang="en" sz="1700">
                <a:solidFill>
                  <a:schemeClr val="dk1"/>
                </a:solidFill>
              </a:rPr>
            </a:br>
            <a:r>
              <a:rPr b="1" i="1" lang="en" sz="1700">
                <a:solidFill>
                  <a:schemeClr val="dk1"/>
                </a:solidFill>
                <a:latin typeface="Courier New"/>
                <a:ea typeface="Courier New"/>
                <a:cs typeface="Courier New"/>
                <a:sym typeface="Courier New"/>
              </a:rPr>
              <a:t>rarely * 2.5 + sometimes * 5 + frequently * 7.5 + always * 10</a:t>
            </a:r>
            <a:endParaRPr b="1" i="1" sz="17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1700">
                <a:solidFill>
                  <a:schemeClr val="dk1"/>
                </a:solidFill>
              </a:rPr>
              <a:t>5 </a:t>
            </a:r>
            <a:r>
              <a:rPr b="1" lang="en" sz="1700">
                <a:solidFill>
                  <a:schemeClr val="dk1"/>
                </a:solidFill>
              </a:rPr>
              <a:t>COVID case count per county</a:t>
            </a:r>
            <a:r>
              <a:rPr lang="en" sz="1700">
                <a:solidFill>
                  <a:schemeClr val="dk1"/>
                </a:solidFill>
              </a:rPr>
              <a:t>: How many cases of COVID had there been in each county up until the survey was finished (July 14, 2020)? </a:t>
            </a:r>
            <a:r>
              <a:rPr i="1" lang="en" sz="1700" u="sng">
                <a:solidFill>
                  <a:schemeClr val="hlink"/>
                </a:solidFill>
                <a:hlinkClick r:id="rId4"/>
              </a:rPr>
              <a:t>The New York Times</a:t>
            </a:r>
            <a:endParaRPr b="1" i="1" sz="1400">
              <a:solidFill>
                <a:schemeClr val="dk1"/>
              </a:solidFill>
              <a:latin typeface="Courier New"/>
              <a:ea typeface="Courier New"/>
              <a:cs typeface="Courier New"/>
              <a:sym typeface="Courier New"/>
            </a:endParaRPr>
          </a:p>
        </p:txBody>
      </p:sp>
      <p:sp>
        <p:nvSpPr>
          <p:cNvPr id="236" name="Google Shape;236;p40"/>
          <p:cNvSpPr txBox="1"/>
          <p:nvPr/>
        </p:nvSpPr>
        <p:spPr>
          <a:xfrm>
            <a:off x="5879100" y="4743300"/>
            <a:ext cx="3264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Questions and data slide</a:t>
            </a:r>
            <a:endParaRPr>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242" name="Google Shape;242;p41"/>
          <p:cNvSpPr txBox="1"/>
          <p:nvPr>
            <p:ph idx="1" type="body"/>
          </p:nvPr>
        </p:nvSpPr>
        <p:spPr>
          <a:xfrm>
            <a:off x="311700" y="1152475"/>
            <a:ext cx="8520600" cy="359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rPr>
              <a:t>6 </a:t>
            </a:r>
            <a:r>
              <a:rPr b="1" lang="en" sz="1700">
                <a:solidFill>
                  <a:schemeClr val="dk1"/>
                </a:solidFill>
              </a:rPr>
              <a:t>COVID death count per county</a:t>
            </a:r>
            <a:r>
              <a:rPr lang="en" sz="1700">
                <a:solidFill>
                  <a:schemeClr val="dk1"/>
                </a:solidFill>
              </a:rPr>
              <a:t>: How many deaths from COVID had there been in each county until July 14, 2020? </a:t>
            </a:r>
            <a:r>
              <a:rPr i="1" lang="en" sz="1700" u="sng">
                <a:solidFill>
                  <a:schemeClr val="hlink"/>
                </a:solidFill>
                <a:hlinkClick r:id="rId3"/>
              </a:rPr>
              <a:t>The New York Times</a:t>
            </a:r>
            <a:r>
              <a:rPr b="1" i="1" lang="en" sz="1400">
                <a:solidFill>
                  <a:schemeClr val="dk1"/>
                </a:solidFill>
                <a:latin typeface="Courier New"/>
                <a:ea typeface="Courier New"/>
                <a:cs typeface="Courier New"/>
                <a:sym typeface="Courier New"/>
              </a:rPr>
              <a:t> </a:t>
            </a:r>
            <a:endParaRPr b="1" i="1" sz="14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1700">
                <a:solidFill>
                  <a:schemeClr val="dk1"/>
                </a:solidFill>
              </a:rPr>
              <a:t>7 </a:t>
            </a:r>
            <a:r>
              <a:rPr b="1" lang="en" sz="1700">
                <a:solidFill>
                  <a:schemeClr val="dk1"/>
                </a:solidFill>
              </a:rPr>
              <a:t>COVID case rate per county</a:t>
            </a:r>
            <a:r>
              <a:rPr lang="en" sz="1700">
                <a:solidFill>
                  <a:schemeClr val="dk1"/>
                </a:solidFill>
              </a:rPr>
              <a:t>: How many COVID cases per 100,000 pop, had there been in each county until July 14, 2020? </a:t>
            </a:r>
            <a:r>
              <a:rPr i="1" lang="en" sz="1700">
                <a:solidFill>
                  <a:schemeClr val="dk1"/>
                </a:solidFill>
              </a:rPr>
              <a:t>case count * 100,000 / population </a:t>
            </a:r>
            <a:endParaRPr i="1" sz="1700">
              <a:solidFill>
                <a:schemeClr val="dk1"/>
              </a:solidFill>
            </a:endParaRPr>
          </a:p>
          <a:p>
            <a:pPr indent="0" lvl="0" marL="0" rtl="0" algn="l">
              <a:spcBef>
                <a:spcPts val="1200"/>
              </a:spcBef>
              <a:spcAft>
                <a:spcPts val="0"/>
              </a:spcAft>
              <a:buNone/>
            </a:pPr>
            <a:r>
              <a:rPr lang="en" sz="1700">
                <a:solidFill>
                  <a:schemeClr val="dk1"/>
                </a:solidFill>
              </a:rPr>
              <a:t>8 </a:t>
            </a:r>
            <a:r>
              <a:rPr b="1" lang="en" sz="1700">
                <a:solidFill>
                  <a:schemeClr val="dk1"/>
                </a:solidFill>
              </a:rPr>
              <a:t>COVID death rate per county</a:t>
            </a:r>
            <a:r>
              <a:rPr lang="en" sz="1700">
                <a:solidFill>
                  <a:schemeClr val="dk1"/>
                </a:solidFill>
              </a:rPr>
              <a:t>: How many COVID deaths per 100,000 pop, had there been in each county until July 14, 2020? </a:t>
            </a:r>
            <a:r>
              <a:rPr i="1" lang="en" sz="1700">
                <a:solidFill>
                  <a:schemeClr val="dk1"/>
                </a:solidFill>
              </a:rPr>
              <a:t>death count * 100,000 / population</a:t>
            </a:r>
            <a:endParaRPr sz="1700">
              <a:solidFill>
                <a:schemeClr val="dk1"/>
              </a:solidFill>
            </a:endParaRPr>
          </a:p>
          <a:p>
            <a:pPr indent="0" lvl="0" marL="0" rtl="0" algn="l">
              <a:spcBef>
                <a:spcPts val="1200"/>
              </a:spcBef>
              <a:spcAft>
                <a:spcPts val="1200"/>
              </a:spcAft>
              <a:buNone/>
            </a:pPr>
            <a:r>
              <a:rPr lang="en" sz="1700">
                <a:solidFill>
                  <a:schemeClr val="dk1"/>
                </a:solidFill>
              </a:rPr>
              <a:t>9</a:t>
            </a:r>
            <a:r>
              <a:rPr lang="en" sz="1700">
                <a:solidFill>
                  <a:schemeClr val="dk1"/>
                </a:solidFill>
              </a:rPr>
              <a:t> </a:t>
            </a:r>
            <a:r>
              <a:rPr b="1" lang="en" sz="1700">
                <a:solidFill>
                  <a:schemeClr val="dk1"/>
                </a:solidFill>
              </a:rPr>
              <a:t>Lat/long</a:t>
            </a:r>
            <a:r>
              <a:rPr lang="en" sz="1700">
                <a:solidFill>
                  <a:schemeClr val="dk1"/>
                </a:solidFill>
              </a:rPr>
              <a:t>: What is the latitude and longitude of of each county’s geographical center?</a:t>
            </a:r>
            <a:r>
              <a:rPr i="1" lang="en" sz="1700">
                <a:solidFill>
                  <a:schemeClr val="dk1"/>
                </a:solidFill>
              </a:rPr>
              <a:t> </a:t>
            </a:r>
            <a:r>
              <a:rPr i="1" lang="en" sz="1700" u="sng">
                <a:solidFill>
                  <a:schemeClr val="hlink"/>
                </a:solidFill>
                <a:hlinkClick r:id="rId4"/>
              </a:rPr>
              <a:t>B.T. Skinner on GitHub</a:t>
            </a:r>
            <a:endParaRPr i="1" sz="1700">
              <a:solidFill>
                <a:schemeClr val="dk1"/>
              </a:solidFill>
            </a:endParaRPr>
          </a:p>
        </p:txBody>
      </p:sp>
      <p:sp>
        <p:nvSpPr>
          <p:cNvPr id="243" name="Google Shape;243;p41"/>
          <p:cNvSpPr txBox="1"/>
          <p:nvPr/>
        </p:nvSpPr>
        <p:spPr>
          <a:xfrm>
            <a:off x="5879100" y="4743300"/>
            <a:ext cx="3264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Courier New"/>
                <a:ea typeface="Courier New"/>
                <a:cs typeface="Courier New"/>
                <a:sym typeface="Courier New"/>
              </a:rPr>
              <a:t>Questions and data slide</a:t>
            </a:r>
            <a:endParaRPr>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summary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1200"/>
              </a:spcBef>
              <a:spcAft>
                <a:spcPts val="0"/>
              </a:spcAft>
              <a:buNone/>
            </a:pPr>
            <a:r>
              <a:rPr lang="en" sz="1700">
                <a:solidFill>
                  <a:schemeClr val="dk1"/>
                </a:solidFill>
              </a:rPr>
              <a:t>Q</a:t>
            </a:r>
            <a:r>
              <a:rPr lang="en" sz="1700">
                <a:solidFill>
                  <a:schemeClr val="dk1"/>
                </a:solidFill>
              </a:rPr>
              <a:t>uestions:</a:t>
            </a:r>
            <a:br>
              <a:rPr lang="en" sz="1700">
                <a:solidFill>
                  <a:schemeClr val="dk1"/>
                </a:solidFill>
              </a:rPr>
            </a:br>
            <a:r>
              <a:rPr lang="en" sz="1700">
                <a:solidFill>
                  <a:schemeClr val="dk1"/>
                </a:solidFill>
              </a:rPr>
              <a:t>Is there a correlation between COVID </a:t>
            </a:r>
            <a:r>
              <a:rPr i="1" lang="en" sz="1700">
                <a:solidFill>
                  <a:schemeClr val="dk1"/>
                </a:solidFill>
              </a:rPr>
              <a:t>cases</a:t>
            </a:r>
            <a:r>
              <a:rPr lang="en" sz="1700">
                <a:solidFill>
                  <a:schemeClr val="dk1"/>
                </a:solidFill>
              </a:rPr>
              <a:t> per 100,000 pop. and:</a:t>
            </a:r>
            <a:endParaRPr sz="1700">
              <a:solidFill>
                <a:schemeClr val="dk1"/>
              </a:solidFill>
            </a:endParaRPr>
          </a:p>
          <a:p>
            <a:pPr indent="457200" lvl="0" marL="0" rtl="0" algn="l">
              <a:spcBef>
                <a:spcPts val="1200"/>
              </a:spcBef>
              <a:spcAft>
                <a:spcPts val="0"/>
              </a:spcAft>
              <a:buNone/>
            </a:pPr>
            <a:r>
              <a:rPr lang="en" sz="1700">
                <a:solidFill>
                  <a:schemeClr val="dk1"/>
                </a:solidFill>
              </a:rPr>
              <a:t>-lower mask-wearing score?</a:t>
            </a:r>
            <a:endParaRPr sz="1700">
              <a:solidFill>
                <a:schemeClr val="dk1"/>
              </a:solidFill>
            </a:endParaRPr>
          </a:p>
          <a:p>
            <a:pPr indent="457200" lvl="0" marL="0" rtl="0" algn="l">
              <a:spcBef>
                <a:spcPts val="0"/>
              </a:spcBef>
              <a:spcAft>
                <a:spcPts val="0"/>
              </a:spcAft>
              <a:buNone/>
            </a:pPr>
            <a:r>
              <a:rPr lang="en" sz="1700">
                <a:solidFill>
                  <a:schemeClr val="dk1"/>
                </a:solidFill>
              </a:rPr>
              <a:t>-higher population density?</a:t>
            </a:r>
            <a:endParaRPr sz="1700">
              <a:solidFill>
                <a:schemeClr val="dk1"/>
              </a:solidFill>
            </a:endParaRPr>
          </a:p>
          <a:p>
            <a:pPr indent="45720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Is there a correlation between mask-wearing score and population density?</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Is there a correlation between COVID </a:t>
            </a:r>
            <a:r>
              <a:rPr i="1" lang="en" sz="1700">
                <a:solidFill>
                  <a:schemeClr val="dk1"/>
                </a:solidFill>
              </a:rPr>
              <a:t>deaths</a:t>
            </a:r>
            <a:r>
              <a:rPr lang="en" sz="1700">
                <a:solidFill>
                  <a:schemeClr val="dk1"/>
                </a:solidFill>
              </a:rPr>
              <a:t> per 100,000 pop. and:</a:t>
            </a:r>
            <a:endParaRPr sz="1700">
              <a:solidFill>
                <a:schemeClr val="dk1"/>
              </a:solidFill>
            </a:endParaRPr>
          </a:p>
          <a:p>
            <a:pPr indent="457200" lvl="0" marL="0" rtl="0" algn="l">
              <a:spcBef>
                <a:spcPts val="0"/>
              </a:spcBef>
              <a:spcAft>
                <a:spcPts val="0"/>
              </a:spcAft>
              <a:buNone/>
            </a:pPr>
            <a:r>
              <a:rPr lang="en" sz="1700">
                <a:solidFill>
                  <a:schemeClr val="dk1"/>
                </a:solidFill>
              </a:rPr>
              <a:t>-lower mask-wearing score?</a:t>
            </a:r>
            <a:endParaRPr sz="1700">
              <a:solidFill>
                <a:schemeClr val="dk1"/>
              </a:solidFill>
            </a:endParaRPr>
          </a:p>
          <a:p>
            <a:pPr indent="0" lvl="0" marL="457200" rtl="0" algn="l">
              <a:spcBef>
                <a:spcPts val="0"/>
              </a:spcBef>
              <a:spcAft>
                <a:spcPts val="0"/>
              </a:spcAft>
              <a:buNone/>
            </a:pPr>
            <a:r>
              <a:rPr lang="en" sz="1700">
                <a:solidFill>
                  <a:schemeClr val="dk1"/>
                </a:solidFill>
              </a:rPr>
              <a:t>-higher population density?</a:t>
            </a:r>
            <a:endParaRPr sz="1700">
              <a:solidFill>
                <a:schemeClr val="dk1"/>
              </a:solidFill>
            </a:endParaRPr>
          </a:p>
          <a:p>
            <a:pPr indent="0" lvl="0" marL="0" marR="0" rtl="0" algn="l">
              <a:lnSpc>
                <a:spcPct val="115000"/>
              </a:lnSpc>
              <a:spcBef>
                <a:spcPts val="1200"/>
              </a:spcBef>
              <a:spcAft>
                <a:spcPts val="1200"/>
              </a:spcAft>
              <a:buNone/>
            </a:pPr>
            <a:r>
              <a:rPr lang="en" sz="1700">
                <a:solidFill>
                  <a:schemeClr val="dk1"/>
                </a:solidFill>
              </a:rPr>
              <a:t>We asked these questions because we were curious about how a global pandemic is happening in our country.</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and summary</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1200"/>
              </a:spcBef>
              <a:spcAft>
                <a:spcPts val="0"/>
              </a:spcAft>
              <a:buNone/>
            </a:pPr>
            <a:r>
              <a:rPr lang="en" sz="1700">
                <a:solidFill>
                  <a:schemeClr val="dk1"/>
                </a:solidFill>
              </a:rPr>
              <a:t>W</a:t>
            </a:r>
            <a:r>
              <a:rPr lang="en" sz="1700">
                <a:solidFill>
                  <a:schemeClr val="dk1"/>
                </a:solidFill>
              </a:rPr>
              <a:t>e were able to answer these questions to our satisfaction, although our findings were surprising.</a:t>
            </a:r>
            <a:endParaRPr sz="1700">
              <a:solidFill>
                <a:schemeClr val="dk1"/>
              </a:solidFill>
            </a:endParaRPr>
          </a:p>
          <a:p>
            <a:pPr indent="0" lvl="0" marL="0" rtl="0" algn="l">
              <a:spcBef>
                <a:spcPts val="1200"/>
              </a:spcBef>
              <a:spcAft>
                <a:spcPts val="0"/>
              </a:spcAft>
              <a:buNone/>
            </a:pPr>
            <a:r>
              <a:rPr i="1" lang="en" sz="1500">
                <a:solidFill>
                  <a:schemeClr val="dk1"/>
                </a:solidFill>
              </a:rPr>
              <a:t>There is a correlation between COVID cases per 100,000 population and mask-wearing scores, but it’s in the opposite direction we thought! There are more cases in counties with higher mask-wearing scores.</a:t>
            </a:r>
            <a:endParaRPr i="1"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rPr i="1" lang="en" sz="1500">
                <a:solidFill>
                  <a:schemeClr val="dk1"/>
                </a:solidFill>
              </a:rPr>
              <a:t>There are more COVID cases per 100,000 in counties with higher population densities.</a:t>
            </a:r>
            <a:endParaRPr i="1" sz="1500">
              <a:solidFill>
                <a:schemeClr val="dk1"/>
              </a:solidFill>
            </a:endParaRPr>
          </a:p>
          <a:p>
            <a:pPr indent="0" lvl="0" marL="0" rtl="0" algn="l">
              <a:spcBef>
                <a:spcPts val="0"/>
              </a:spcBef>
              <a:spcAft>
                <a:spcPts val="0"/>
              </a:spcAft>
              <a:buNone/>
            </a:pPr>
            <a:r>
              <a:rPr i="1" lang="en" sz="1500">
                <a:solidFill>
                  <a:schemeClr val="dk1"/>
                </a:solidFill>
              </a:rPr>
              <a:t>Counties with higher population densities self-reported better mask-wearing scores.</a:t>
            </a:r>
            <a:endParaRPr i="1" sz="1500">
              <a:solidFill>
                <a:schemeClr val="dk1"/>
              </a:solidFill>
            </a:endParaRPr>
          </a:p>
          <a:p>
            <a:pPr indent="0" lvl="0" marL="0" rtl="0" algn="l">
              <a:spcBef>
                <a:spcPts val="0"/>
              </a:spcBef>
              <a:spcAft>
                <a:spcPts val="0"/>
              </a:spcAft>
              <a:buNone/>
            </a:pPr>
            <a:r>
              <a:t/>
            </a:r>
            <a:endParaRPr i="1" sz="1500">
              <a:solidFill>
                <a:schemeClr val="dk1"/>
              </a:solidFill>
            </a:endParaRPr>
          </a:p>
          <a:p>
            <a:pPr indent="0" lvl="0" marL="0" rtl="0" algn="l">
              <a:spcBef>
                <a:spcPts val="0"/>
              </a:spcBef>
              <a:spcAft>
                <a:spcPts val="0"/>
              </a:spcAft>
              <a:buNone/>
            </a:pPr>
            <a:r>
              <a:rPr i="1" lang="en" sz="1500">
                <a:solidFill>
                  <a:schemeClr val="dk1"/>
                </a:solidFill>
              </a:rPr>
              <a:t>There is a correlation between COVID deaths per 100,000 population, but again it’s in the opposite direction we thought. There are more deaths in counties with higher mask-wearing scores.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i="1" lang="en" sz="1500">
                <a:solidFill>
                  <a:schemeClr val="dk1"/>
                </a:solidFill>
              </a:rPr>
              <a:t>There are more COVID deaths in counties with higher population densities.</a:t>
            </a:r>
            <a:endParaRPr sz="2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chemeClr val="dk1"/>
                </a:solidFill>
              </a:rPr>
              <a:t>We used the following to answer our questions:</a:t>
            </a:r>
            <a:br>
              <a:rPr lang="en" sz="1700">
                <a:solidFill>
                  <a:schemeClr val="dk1"/>
                </a:solidFill>
              </a:rPr>
            </a:br>
            <a:br>
              <a:rPr lang="en" sz="1700">
                <a:solidFill>
                  <a:schemeClr val="dk1"/>
                </a:solidFill>
              </a:rPr>
            </a:br>
            <a:r>
              <a:rPr b="1" lang="en" sz="1700">
                <a:solidFill>
                  <a:schemeClr val="dk1"/>
                </a:solidFill>
              </a:rPr>
              <a:t>County population</a:t>
            </a:r>
            <a:r>
              <a:rPr lang="en" sz="1700">
                <a:solidFill>
                  <a:schemeClr val="dk1"/>
                </a:solidFill>
              </a:rPr>
              <a:t>:</a:t>
            </a:r>
            <a:r>
              <a:rPr i="1" lang="en" sz="1700">
                <a:solidFill>
                  <a:schemeClr val="dk1"/>
                </a:solidFill>
              </a:rPr>
              <a:t> </a:t>
            </a:r>
            <a:r>
              <a:rPr i="1" lang="en" sz="1700" u="sng">
                <a:solidFill>
                  <a:schemeClr val="hlink"/>
                </a:solidFill>
                <a:hlinkClick r:id="rId3"/>
              </a:rPr>
              <a:t>U.S. Census 2019 pop. est.</a:t>
            </a:r>
            <a:endParaRPr b="1" i="1" sz="1700">
              <a:solidFill>
                <a:schemeClr val="dk1"/>
              </a:solidFill>
            </a:endParaRPr>
          </a:p>
          <a:p>
            <a:pPr indent="0" lvl="0" marL="0" rtl="0" algn="l">
              <a:spcBef>
                <a:spcPts val="1200"/>
              </a:spcBef>
              <a:spcAft>
                <a:spcPts val="0"/>
              </a:spcAft>
              <a:buNone/>
            </a:pPr>
            <a:r>
              <a:rPr b="1" lang="en" sz="1700">
                <a:solidFill>
                  <a:schemeClr val="dk1"/>
                </a:solidFill>
              </a:rPr>
              <a:t>COVID case and death count per county: </a:t>
            </a:r>
            <a:r>
              <a:rPr i="1" lang="en" sz="1700" u="sng">
                <a:solidFill>
                  <a:schemeClr val="accent5"/>
                </a:solidFill>
                <a:hlinkClick r:id="rId4">
                  <a:extLst>
                    <a:ext uri="{A12FA001-AC4F-418D-AE19-62706E023703}">
                      <ahyp:hlinkClr val="tx"/>
                    </a:ext>
                  </a:extLst>
                </a:hlinkClick>
              </a:rPr>
              <a:t>The New York Times</a:t>
            </a:r>
            <a:endParaRPr b="1" i="1" sz="1700">
              <a:solidFill>
                <a:schemeClr val="dk1"/>
              </a:solidFill>
            </a:endParaRPr>
          </a:p>
          <a:p>
            <a:pPr indent="0" lvl="0" marL="0" rtl="0" algn="l">
              <a:spcBef>
                <a:spcPts val="1200"/>
              </a:spcBef>
              <a:spcAft>
                <a:spcPts val="0"/>
              </a:spcAft>
              <a:buNone/>
            </a:pPr>
            <a:r>
              <a:rPr b="1" lang="en" sz="1700">
                <a:solidFill>
                  <a:schemeClr val="dk1"/>
                </a:solidFill>
              </a:rPr>
              <a:t>Land mass</a:t>
            </a:r>
            <a:r>
              <a:rPr lang="en" sz="1700">
                <a:solidFill>
                  <a:schemeClr val="dk1"/>
                </a:solidFill>
              </a:rPr>
              <a:t>:</a:t>
            </a:r>
            <a:r>
              <a:rPr i="1" lang="en" sz="1700">
                <a:solidFill>
                  <a:schemeClr val="dk1"/>
                </a:solidFill>
              </a:rPr>
              <a:t> </a:t>
            </a:r>
            <a:r>
              <a:rPr i="1" lang="en" sz="1700" u="sng">
                <a:solidFill>
                  <a:schemeClr val="hlink"/>
                </a:solidFill>
                <a:hlinkClick r:id="rId5"/>
              </a:rPr>
              <a:t>ArcGIS Hub</a:t>
            </a:r>
            <a:endParaRPr i="1" sz="1700">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Lat/Lng: </a:t>
            </a:r>
            <a:r>
              <a:rPr i="1" lang="en" sz="1700" u="sng">
                <a:solidFill>
                  <a:schemeClr val="accent5"/>
                </a:solidFill>
                <a:hlinkClick r:id="rId6">
                  <a:extLst>
                    <a:ext uri="{A12FA001-AC4F-418D-AE19-62706E023703}">
                      <ahyp:hlinkClr val="tx"/>
                    </a:ext>
                  </a:extLst>
                </a:hlinkClick>
              </a:rPr>
              <a:t>B.T. Skinner on GitHub</a:t>
            </a:r>
            <a:endParaRPr i="1" sz="1700">
              <a:solidFill>
                <a:schemeClr val="dk1"/>
              </a:solidFill>
            </a:endParaRPr>
          </a:p>
          <a:p>
            <a:pPr indent="0" lvl="0" marL="0" rtl="0" algn="l">
              <a:spcBef>
                <a:spcPts val="1200"/>
              </a:spcBef>
              <a:spcAft>
                <a:spcPts val="0"/>
              </a:spcAft>
              <a:buClr>
                <a:schemeClr val="dk1"/>
              </a:buClr>
              <a:buSzPts val="1100"/>
              <a:buFont typeface="Arial"/>
              <a:buNone/>
            </a:pPr>
            <a:r>
              <a:rPr b="1" lang="en" sz="1700">
                <a:solidFill>
                  <a:schemeClr val="dk1"/>
                </a:solidFill>
              </a:rPr>
              <a:t>Mask-wearing score: </a:t>
            </a:r>
            <a:r>
              <a:rPr i="1" lang="en" sz="1700" u="sng">
                <a:solidFill>
                  <a:schemeClr val="accent5"/>
                </a:solidFill>
                <a:hlinkClick r:id="rId7">
                  <a:extLst>
                    <a:ext uri="{A12FA001-AC4F-418D-AE19-62706E023703}">
                      <ahyp:hlinkClr val="tx"/>
                    </a:ext>
                  </a:extLst>
                </a:hlinkClick>
              </a:rPr>
              <a:t>The New York Times</a:t>
            </a:r>
            <a:endParaRPr i="1" sz="1700">
              <a:solidFill>
                <a:schemeClr val="dk1"/>
              </a:solidFill>
            </a:endParaRPr>
          </a:p>
          <a:p>
            <a:pPr indent="0" lvl="0" marL="0" rtl="0" algn="l">
              <a:spcBef>
                <a:spcPts val="1200"/>
              </a:spcBef>
              <a:spcAft>
                <a:spcPts val="1200"/>
              </a:spcAft>
              <a:buNone/>
            </a:pPr>
            <a:r>
              <a:t/>
            </a:r>
            <a:endParaRPr b="1" i="1" sz="16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0" rtl="0" algn="l">
              <a:lnSpc>
                <a:spcPct val="115000"/>
              </a:lnSpc>
              <a:spcBef>
                <a:spcPts val="1200"/>
              </a:spcBef>
              <a:spcAft>
                <a:spcPts val="0"/>
              </a:spcAft>
              <a:buNone/>
            </a:pPr>
            <a:r>
              <a:rPr lang="en" sz="1700">
                <a:solidFill>
                  <a:schemeClr val="dk1"/>
                </a:solidFill>
              </a:rPr>
              <a:t>How was the exploration and cleanup process?</a:t>
            </a:r>
            <a:endParaRPr sz="1700">
              <a:solidFill>
                <a:schemeClr val="dk1"/>
              </a:solidFill>
            </a:endParaRPr>
          </a:p>
          <a:p>
            <a:pPr indent="0" lvl="0" marL="0" marR="0" rtl="0" algn="l">
              <a:lnSpc>
                <a:spcPct val="115000"/>
              </a:lnSpc>
              <a:spcBef>
                <a:spcPts val="1200"/>
              </a:spcBef>
              <a:spcAft>
                <a:spcPts val="0"/>
              </a:spcAft>
              <a:buNone/>
            </a:pPr>
            <a:r>
              <a:rPr lang="en" sz="1700">
                <a:solidFill>
                  <a:schemeClr val="dk1"/>
                </a:solidFill>
              </a:rPr>
              <a:t>-M</a:t>
            </a:r>
            <a:r>
              <a:rPr lang="en" sz="1700">
                <a:solidFill>
                  <a:schemeClr val="dk1"/>
                </a:solidFill>
              </a:rPr>
              <a:t>uch of the COVID pandemic happened since the </a:t>
            </a:r>
            <a:r>
              <a:rPr i="1" lang="en" sz="1700">
                <a:solidFill>
                  <a:schemeClr val="dk1"/>
                </a:solidFill>
              </a:rPr>
              <a:t>NYT</a:t>
            </a:r>
            <a:r>
              <a:rPr lang="en" sz="1700">
                <a:solidFill>
                  <a:schemeClr val="dk1"/>
                </a:solidFill>
              </a:rPr>
              <a:t> survey. It didn’t make sense to use all of it. We decided on a cutoff date to use for data extraction.</a:t>
            </a:r>
            <a:br>
              <a:rPr lang="en" sz="1700">
                <a:solidFill>
                  <a:schemeClr val="dk1"/>
                </a:solidFill>
              </a:rPr>
            </a:br>
            <a:br>
              <a:rPr lang="en" sz="1700">
                <a:solidFill>
                  <a:schemeClr val="dk1"/>
                </a:solidFill>
              </a:rPr>
            </a:br>
            <a:r>
              <a:rPr lang="en" sz="1700">
                <a:solidFill>
                  <a:schemeClr val="dk1"/>
                </a:solidFill>
              </a:rPr>
              <a:t>What insights did we have while exploring the data that we didn't anticipate?</a:t>
            </a:r>
            <a:endParaRPr sz="1700">
              <a:solidFill>
                <a:schemeClr val="dk1"/>
              </a:solidFill>
            </a:endParaRPr>
          </a:p>
          <a:p>
            <a:pPr indent="0" lvl="0" marL="0" marR="0" rtl="0" algn="l">
              <a:lnSpc>
                <a:spcPct val="115000"/>
              </a:lnSpc>
              <a:spcBef>
                <a:spcPts val="1200"/>
              </a:spcBef>
              <a:spcAft>
                <a:spcPts val="0"/>
              </a:spcAft>
              <a:buNone/>
            </a:pPr>
            <a:r>
              <a:rPr lang="en" sz="1700">
                <a:solidFill>
                  <a:schemeClr val="dk1"/>
                </a:solidFill>
              </a:rPr>
              <a:t>-We had to decide on case and death data from a certain timeframe to use. </a:t>
            </a:r>
            <a:endParaRPr sz="1700">
              <a:solidFill>
                <a:schemeClr val="dk1"/>
              </a:solidFill>
            </a:endParaRPr>
          </a:p>
          <a:p>
            <a:pPr indent="0" lvl="0" marL="0" marR="0" rtl="0" algn="l">
              <a:lnSpc>
                <a:spcPct val="115000"/>
              </a:lnSpc>
              <a:spcBef>
                <a:spcPts val="1200"/>
              </a:spcBef>
              <a:spcAft>
                <a:spcPts val="0"/>
              </a:spcAft>
              <a:buNone/>
            </a:pPr>
            <a:r>
              <a:rPr lang="en" sz="1700">
                <a:solidFill>
                  <a:schemeClr val="dk1"/>
                </a:solidFill>
              </a:rPr>
              <a:t>-</a:t>
            </a:r>
            <a:r>
              <a:rPr lang="en" sz="1700">
                <a:solidFill>
                  <a:schemeClr val="dk1"/>
                </a:solidFill>
              </a:rPr>
              <a:t>We decided to use data from July 14, 2020 (the last day of the </a:t>
            </a:r>
            <a:r>
              <a:rPr i="1" lang="en" sz="1700">
                <a:solidFill>
                  <a:schemeClr val="dk1"/>
                </a:solidFill>
              </a:rPr>
              <a:t>NYT</a:t>
            </a:r>
            <a:r>
              <a:rPr lang="en" sz="1700">
                <a:solidFill>
                  <a:schemeClr val="dk1"/>
                </a:solidFill>
              </a:rPr>
              <a:t> survey), since it was cumulative, represents any cases and deaths that happened since January 21, 2020.</a:t>
            </a:r>
            <a:endParaRPr sz="1700">
              <a:solidFill>
                <a:schemeClr val="dk1"/>
              </a:solidFill>
            </a:endParaRPr>
          </a:p>
          <a:p>
            <a:pPr indent="0" lvl="0" marL="0" marR="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None/>
            </a:pPr>
            <a:r>
              <a:rPr lang="en" sz="1700">
                <a:solidFill>
                  <a:schemeClr val="dk1"/>
                </a:solidFill>
              </a:rPr>
              <a:t>What problems arose after exploring the data?</a:t>
            </a:r>
            <a:br>
              <a:rPr lang="en" sz="1700">
                <a:solidFill>
                  <a:schemeClr val="dk1"/>
                </a:solidFill>
              </a:rPr>
            </a:br>
            <a:r>
              <a:rPr lang="en" sz="1700">
                <a:solidFill>
                  <a:schemeClr val="dk1"/>
                </a:solidFill>
              </a:rPr>
              <a:t>The </a:t>
            </a:r>
            <a:r>
              <a:rPr i="1" lang="en" sz="1700">
                <a:solidFill>
                  <a:schemeClr val="dk1"/>
                </a:solidFill>
              </a:rPr>
              <a:t>New York Times</a:t>
            </a:r>
            <a:r>
              <a:rPr lang="en" sz="1700">
                <a:solidFill>
                  <a:schemeClr val="dk1"/>
                </a:solidFill>
              </a:rPr>
              <a:t> reports COVID case and death data for New York City in the aggregate, not by each of the five counties that make up the city (each coterminous with one of the boroughs), whereas the other data sets report data points for each of those counties.</a:t>
            </a:r>
            <a:br>
              <a:rPr lang="en" sz="1700">
                <a:solidFill>
                  <a:schemeClr val="dk1"/>
                </a:solidFill>
              </a:rPr>
            </a:br>
            <a:br>
              <a:rPr lang="en" sz="1700">
                <a:solidFill>
                  <a:schemeClr val="dk1"/>
                </a:solidFill>
              </a:rPr>
            </a:br>
            <a:r>
              <a:rPr lang="en" sz="1700">
                <a:solidFill>
                  <a:schemeClr val="dk1"/>
                </a:solidFill>
              </a:rPr>
              <a:t>How did we resolve them?</a:t>
            </a:r>
            <a:br>
              <a:rPr lang="en" sz="1700">
                <a:solidFill>
                  <a:schemeClr val="dk1"/>
                </a:solidFill>
              </a:rPr>
            </a:br>
            <a:r>
              <a:rPr lang="en" sz="1700">
                <a:solidFill>
                  <a:schemeClr val="dk1"/>
                </a:solidFill>
              </a:rPr>
              <a:t>We had to manually create an entry for New York City (we called FIPS 99999) and add other data (population and land mass, as well as a mask-wearing score adjusted by population of each borough).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graphicFrame>
        <p:nvGraphicFramePr>
          <p:cNvPr id="97" name="Google Shape;97;p20"/>
          <p:cNvGraphicFramePr/>
          <p:nvPr/>
        </p:nvGraphicFramePr>
        <p:xfrm>
          <a:off x="440275" y="1017725"/>
          <a:ext cx="3000000" cy="3000000"/>
        </p:xfrm>
        <a:graphic>
          <a:graphicData uri="http://schemas.openxmlformats.org/drawingml/2006/table">
            <a:tbl>
              <a:tblPr>
                <a:noFill/>
                <a:tableStyleId>{65262A2C-3E2A-4AC4-AF83-AA891BE83B7F}</a:tableStyleId>
              </a:tblPr>
              <a:tblGrid>
                <a:gridCol w="1198000"/>
                <a:gridCol w="1615275"/>
                <a:gridCol w="659575"/>
                <a:gridCol w="928775"/>
                <a:gridCol w="969175"/>
                <a:gridCol w="753800"/>
                <a:gridCol w="1198000"/>
                <a:gridCol w="1198000"/>
              </a:tblGrid>
              <a:tr h="908425">
                <a:tc>
                  <a:txBody>
                    <a:bodyPr/>
                    <a:lstStyle/>
                    <a:p>
                      <a:pPr indent="0" lvl="0" marL="0" rtl="0" algn="ctr">
                        <a:lnSpc>
                          <a:spcPct val="115000"/>
                        </a:lnSpc>
                        <a:spcBef>
                          <a:spcPts val="0"/>
                        </a:spcBef>
                        <a:spcAft>
                          <a:spcPts val="0"/>
                        </a:spcAft>
                        <a:buNone/>
                      </a:pPr>
                      <a:r>
                        <a:rPr i="1" lang="en" sz="1300"/>
                        <a:t>borough</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county</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FIPS</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pop.</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Land mass (sq.mi)</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Pop. density</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Mask-wearing score</a:t>
                      </a:r>
                      <a:endParaRPr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sz="1300"/>
                        <a:t>Geogr. center (lat.,long.)</a:t>
                      </a:r>
                      <a:endParaRPr i="1" sz="13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8500">
                <a:tc>
                  <a:txBody>
                    <a:bodyPr/>
                    <a:lstStyle/>
                    <a:p>
                      <a:pPr indent="0" lvl="0" marL="0" rtl="0" algn="l">
                        <a:lnSpc>
                          <a:spcPct val="115000"/>
                        </a:lnSpc>
                        <a:spcBef>
                          <a:spcPts val="0"/>
                        </a:spcBef>
                        <a:spcAft>
                          <a:spcPts val="0"/>
                        </a:spcAft>
                        <a:buNone/>
                      </a:pPr>
                      <a:r>
                        <a:rPr lang="en" sz="1300"/>
                        <a:t>Bronx</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Bronx County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36005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1,418,207</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42.05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33,727</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8.80</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8500">
                <a:tc>
                  <a:txBody>
                    <a:bodyPr/>
                    <a:lstStyle/>
                    <a:p>
                      <a:pPr indent="0" lvl="0" marL="0" rtl="0" algn="l">
                        <a:lnSpc>
                          <a:spcPct val="115000"/>
                        </a:lnSpc>
                        <a:spcBef>
                          <a:spcPts val="0"/>
                        </a:spcBef>
                        <a:spcAft>
                          <a:spcPts val="0"/>
                        </a:spcAft>
                        <a:buNone/>
                      </a:pPr>
                      <a:r>
                        <a:rPr lang="en" sz="1300"/>
                        <a:t>Brooklyn</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Kings County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36047</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2,559,903</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69.82</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36,664</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8.75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32650">
                <a:tc>
                  <a:txBody>
                    <a:bodyPr/>
                    <a:lstStyle/>
                    <a:p>
                      <a:pPr indent="0" lvl="0" marL="0" rtl="0" algn="l">
                        <a:lnSpc>
                          <a:spcPct val="115000"/>
                        </a:lnSpc>
                        <a:spcBef>
                          <a:spcPts val="0"/>
                        </a:spcBef>
                        <a:spcAft>
                          <a:spcPts val="0"/>
                        </a:spcAft>
                        <a:buNone/>
                      </a:pPr>
                      <a:r>
                        <a:rPr lang="en" sz="1300"/>
                        <a:t>Manhattan</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New York County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36061</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1,628,706</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22.79</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71,466</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9.18</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8500">
                <a:tc>
                  <a:txBody>
                    <a:bodyPr/>
                    <a:lstStyle/>
                    <a:p>
                      <a:pPr indent="0" lvl="0" marL="0" rtl="0" algn="l">
                        <a:lnSpc>
                          <a:spcPct val="115000"/>
                        </a:lnSpc>
                        <a:spcBef>
                          <a:spcPts val="0"/>
                        </a:spcBef>
                        <a:spcAft>
                          <a:spcPts val="0"/>
                        </a:spcAft>
                        <a:buNone/>
                      </a:pPr>
                      <a:r>
                        <a:rPr lang="en" sz="1300"/>
                        <a:t>Queens</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Queens County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36081</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2,253,858</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109.25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20,630</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8.93</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78500">
                <a:tc>
                  <a:txBody>
                    <a:bodyPr/>
                    <a:lstStyle/>
                    <a:p>
                      <a:pPr indent="0" lvl="0" marL="0" rtl="0" algn="l">
                        <a:lnSpc>
                          <a:spcPct val="115000"/>
                        </a:lnSpc>
                        <a:spcBef>
                          <a:spcPts val="0"/>
                        </a:spcBef>
                        <a:spcAft>
                          <a:spcPts val="0"/>
                        </a:spcAft>
                        <a:buNone/>
                      </a:pPr>
                      <a:r>
                        <a:rPr lang="en" sz="1300"/>
                        <a:t>Staten Island</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Richmond County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36085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476,143</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58.15</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8,188</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8.88</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70500">
                <a:tc>
                  <a:txBody>
                    <a:bodyPr/>
                    <a:lstStyle/>
                    <a:p>
                      <a:pPr indent="0" lvl="0" marL="0" rtl="0" algn="l">
                        <a:lnSpc>
                          <a:spcPct val="115000"/>
                        </a:lnSpc>
                        <a:spcBef>
                          <a:spcPts val="0"/>
                        </a:spcBef>
                        <a:spcAft>
                          <a:spcPts val="0"/>
                        </a:spcAft>
                        <a:buNone/>
                      </a:pPr>
                      <a:r>
                        <a:rPr lang="en" sz="1300"/>
                        <a:t>aggregate</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300"/>
                        <a:t>New York City</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99999</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8,336,817</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302.06</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27,600</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8.90</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300"/>
                        <a:t>40.7420, 73.9073</a:t>
                      </a:r>
                      <a:endParaRPr sz="1300"/>
                    </a:p>
                  </a:txBody>
                  <a:tcPr marT="25400" marB="25400" marR="25400" marL="2540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98" name="Google Shape;98;p20"/>
          <p:cNvCxnSpPr/>
          <p:nvPr/>
        </p:nvCxnSpPr>
        <p:spPr>
          <a:xfrm>
            <a:off x="322650" y="1926450"/>
            <a:ext cx="8759100" cy="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20"/>
          <p:cNvCxnSpPr/>
          <p:nvPr/>
        </p:nvCxnSpPr>
        <p:spPr>
          <a:xfrm>
            <a:off x="322650" y="4060050"/>
            <a:ext cx="8759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cleanup and exploration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1200"/>
              </a:spcAft>
              <a:buNone/>
            </a:pPr>
            <a:r>
              <a:rPr lang="en" sz="1700">
                <a:solidFill>
                  <a:schemeClr val="dk1"/>
                </a:solidFill>
              </a:rPr>
              <a:t>Explore interesting figures in Jupyter Notebook.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