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9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Stock Price Prediction Using 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/>
            </a:pPr>
            <a:r>
              <a:rPr lang="en-US" dirty="0" smtClean="0"/>
              <a:t>Matthew Kim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MPT, the weights of the three stocks </a:t>
            </a:r>
          </a:p>
          <a:p>
            <a:pPr lvl="1"/>
            <a:r>
              <a:rPr lang="en-US" dirty="0" smtClean="0"/>
              <a:t>st5: 98.25%</a:t>
            </a:r>
          </a:p>
          <a:p>
            <a:pPr lvl="1"/>
            <a:r>
              <a:rPr lang="en-US" dirty="0" smtClean="0"/>
              <a:t>st8: 0%</a:t>
            </a:r>
          </a:p>
          <a:p>
            <a:pPr lvl="1"/>
            <a:r>
              <a:rPr lang="en-US" dirty="0" smtClean="0"/>
              <a:t>St10: 1.75%</a:t>
            </a:r>
          </a:p>
          <a:p>
            <a:pPr marL="57150" indent="0">
              <a:buNone/>
            </a:pPr>
            <a:r>
              <a:rPr lang="en-US" i="1" dirty="0" smtClean="0"/>
              <a:t>The portfolio is extremely under-diversified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893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18620"/>
              </p:ext>
            </p:extLst>
          </p:nvPr>
        </p:nvGraphicFramePr>
        <p:xfrm>
          <a:off x="1524000" y="214514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963350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052666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921903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1748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3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st10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18078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162680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Signal Counts per Stock: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9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65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733" y="2126673"/>
            <a:ext cx="7180534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1733" y="990883"/>
            <a:ext cx="7542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between 2019/4/1 till 2020/4/1, </a:t>
            </a:r>
          </a:p>
          <a:p>
            <a:r>
              <a:rPr lang="en-US" dirty="0" smtClean="0"/>
              <a:t>- LSTM strategy is able to make strong before the </a:t>
            </a:r>
            <a:r>
              <a:rPr lang="en-US" dirty="0" err="1" smtClean="0"/>
              <a:t>covid</a:t>
            </a:r>
            <a:r>
              <a:rPr lang="en-US" dirty="0" smtClean="0"/>
              <a:t> due less diversification</a:t>
            </a:r>
          </a:p>
          <a:p>
            <a:r>
              <a:rPr lang="en-US" dirty="0" smtClean="0"/>
              <a:t>- Once it enters </a:t>
            </a:r>
            <a:r>
              <a:rPr lang="en-US" dirty="0" err="1" smtClean="0"/>
              <a:t>covid</a:t>
            </a:r>
            <a:r>
              <a:rPr lang="en-US" dirty="0" smtClean="0"/>
              <a:t>, the portfolio is more exposed and underperforms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86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Summary: LSTM model effectively predicts stock prices, enabling optimized portfolio allocation and trading signals.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Strengths: Robust to time-series patterns, data-driven weight allocation.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Future Work: Incorporate additional features (e.g., volume, sentiment), explore other models (e.g., Transformers).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ctr">
              <a:defRPr sz="3200"/>
            </a:pPr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Objective: Predict daily stock prices for 10 stocks, select top 3 based on accuracy, allocate $10,000, and generate trading signals.</a:t>
            </a:r>
          </a:p>
          <a:p>
            <a:pPr>
              <a:spcAft>
                <a:spcPts val="1000"/>
              </a:spcAft>
              <a:defRPr sz="1800"/>
            </a:pPr>
            <a:r>
              <a:t>Why?: Automate investment decisions using machine learning to maximize returns and minimize risk.</a:t>
            </a:r>
          </a:p>
          <a:p>
            <a:pPr>
              <a:spcAft>
                <a:spcPts val="1000"/>
              </a:spcAft>
              <a:defRPr sz="1800"/>
            </a:pPr>
            <a:r>
              <a:t>Approach: Use LSTM for prediction, Modern Portfolio Theory (MPT) for allocation, and momentum-based trading signals.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Why LSTM?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Time-Series Suitability: LSTMs capture long-term dependencies in sequential data like stock prices.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Advantages: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Handles non-linear patterns unlike traditional regression.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Robust to noisy financial data.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Alternatives Considered: ARIMA (less effective for non-linear trends), CNNs (less suited for sequential data).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Data Loading: Read CSV files for 10 stocks from 2014-2019.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Preprocessing: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Filter data by date (2014-2019 for </a:t>
            </a:r>
            <a:r>
              <a:rPr dirty="0" smtClean="0"/>
              <a:t>training</a:t>
            </a:r>
            <a:r>
              <a:rPr lang="en-US" dirty="0" smtClean="0"/>
              <a:t>/testing</a:t>
            </a:r>
            <a:r>
              <a:rPr dirty="0" smtClean="0"/>
              <a:t>, </a:t>
            </a:r>
            <a:r>
              <a:rPr dirty="0"/>
              <a:t>post-2019 for forecasting).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Use 60-day look-back period to create sequences.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Normalize closing prices with </a:t>
            </a:r>
            <a:r>
              <a:rPr dirty="0" err="1"/>
              <a:t>MinMaxScaler</a:t>
            </a:r>
            <a:r>
              <a:rPr dirty="0"/>
              <a:t> for stable training.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Output: Training and test sets (80/20 split) for LSTM.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LSTM Model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Architecture: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- 2 LSTM layers (50 units each) to capture temporal patterns.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Dropout (0.2) to prevent overfitting.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Dense layer for single price prediction.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Parameters: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Look-back: 60 </a:t>
            </a:r>
            <a:r>
              <a:rPr lang="en-US" dirty="0" smtClean="0"/>
              <a:t>trading </a:t>
            </a:r>
            <a:r>
              <a:rPr dirty="0" smtClean="0"/>
              <a:t>days </a:t>
            </a:r>
            <a:r>
              <a:rPr dirty="0"/>
              <a:t>(captures </a:t>
            </a:r>
            <a:r>
              <a:rPr dirty="0" smtClean="0"/>
              <a:t>~</a:t>
            </a:r>
            <a:r>
              <a:rPr lang="en-US" dirty="0" smtClean="0"/>
              <a:t>2</a:t>
            </a:r>
            <a:r>
              <a:rPr dirty="0" smtClean="0"/>
              <a:t> </a:t>
            </a:r>
            <a:r>
              <a:rPr dirty="0"/>
              <a:t>months of trends).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Epochs: 50, Batch Size: 32 (standard for convergence).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Optimizer: Adam, Loss: Mean Squared Error (MSE).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Why?: Balances model complexity, training stability, and computational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Training: Train LSTM for each stock on 80% of data (2014-2019).</a:t>
            </a:r>
          </a:p>
          <a:p>
            <a:pPr>
              <a:spcAft>
                <a:spcPts val="1000"/>
              </a:spcAft>
              <a:defRPr sz="1800"/>
            </a:pPr>
            <a:r>
              <a:t>Evaluation: Use RMSE to measure prediction accuracy on test set.</a:t>
            </a:r>
          </a:p>
          <a:p>
            <a:pPr>
              <a:spcAft>
                <a:spcPts val="1000"/>
              </a:spcAft>
              <a:defRPr sz="1800"/>
            </a:pPr>
            <a:r>
              <a:t>Selection: Choose top 3 stocks with lowest RMSE.</a:t>
            </a:r>
          </a:p>
          <a:p>
            <a:pPr>
              <a:spcAft>
                <a:spcPts val="1000"/>
              </a:spcAft>
              <a:defRPr sz="1800"/>
            </a:pPr>
            <a:r>
              <a:t>Example Result: Stocks A, B, C selected (hypothetical, as output truncated).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Portfolio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Method: Modern Portfolio Theory (MPT) to allocate $10,000.</a:t>
            </a:r>
          </a:p>
          <a:p>
            <a:pPr>
              <a:spcAft>
                <a:spcPts val="1000"/>
              </a:spcAft>
              <a:defRPr sz="1800"/>
            </a:pPr>
            <a:r>
              <a:t>Objective: Maximize Sharpe ratio (return/volatility).</a:t>
            </a:r>
          </a:p>
          <a:p>
            <a:pPr>
              <a:spcAft>
                <a:spcPts val="1000"/>
              </a:spcAft>
              <a:defRPr sz="1800"/>
            </a:pPr>
            <a:r>
              <a:t>Inputs:</a:t>
            </a:r>
          </a:p>
          <a:p>
            <a:pPr>
              <a:spcAft>
                <a:spcPts val="1000"/>
              </a:spcAft>
              <a:defRPr sz="1800"/>
            </a:pPr>
            <a:r>
              <a:t>  - Historical returns of top 3 stocks.</a:t>
            </a:r>
          </a:p>
          <a:p>
            <a:pPr>
              <a:spcAft>
                <a:spcPts val="1000"/>
              </a:spcAft>
              <a:defRPr sz="1800"/>
            </a:pPr>
            <a:r>
              <a:t>  - Covariance matrix for risk assessment.</a:t>
            </a:r>
          </a:p>
          <a:p>
            <a:pPr>
              <a:spcAft>
                <a:spcPts val="1000"/>
              </a:spcAft>
              <a:defRPr sz="1800"/>
            </a:pPr>
            <a:r>
              <a:t>Output: Optimal weights, e.g., {Stock A: 0.4, Stock B: 0.35, Stock C: 0.25}.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Trading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Logic: Generate buy/sell/hold signals based on predicted prices.</a:t>
            </a:r>
          </a:p>
          <a:p>
            <a:pPr>
              <a:spcAft>
                <a:spcPts val="1000"/>
              </a:spcAft>
              <a:defRPr sz="1800"/>
            </a:pPr>
            <a:r>
              <a:t>Method: Rolling momentum (3-day window) with 0.5% threshold.</a:t>
            </a:r>
          </a:p>
          <a:p>
            <a:pPr>
              <a:spcAft>
                <a:spcPts val="1000"/>
              </a:spcAft>
              <a:defRPr sz="1800"/>
            </a:pPr>
            <a:r>
              <a:t>  - Buy: Positive momentum and upward trend.</a:t>
            </a:r>
          </a:p>
          <a:p>
            <a:pPr>
              <a:spcAft>
                <a:spcPts val="1000"/>
              </a:spcAft>
              <a:defRPr sz="1800"/>
            </a:pPr>
            <a:r>
              <a:t>  - Sell: Negative momentum and downward trend.</a:t>
            </a:r>
          </a:p>
          <a:p>
            <a:pPr>
              <a:spcAft>
                <a:spcPts val="1000"/>
              </a:spcAft>
              <a:defRPr sz="1800"/>
            </a:pPr>
            <a:r>
              <a:t>  - Hold: Otherwise.</a:t>
            </a:r>
          </a:p>
          <a:p>
            <a:pPr>
              <a:spcAft>
                <a:spcPts val="1000"/>
              </a:spcAft>
              <a:defRPr sz="1800"/>
            </a:pPr>
            <a:r>
              <a:t>Example Output: Signal counts per stock (e.g., 50% hold, 30% buy, 20% sell).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Baseline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Approach: Buy-and-hold with initial MPT weights for 255 trading days.</a:t>
            </a:r>
          </a:p>
          <a:p>
            <a:pPr>
              <a:spcAft>
                <a:spcPts val="1000"/>
              </a:spcAft>
              <a:defRPr sz="1800"/>
            </a:pPr>
            <a:r>
              <a:t>Purpose: Compare LSTM-based strategy to passive investment.</a:t>
            </a:r>
          </a:p>
          <a:p>
            <a:pPr>
              <a:spcAft>
                <a:spcPts val="1000"/>
              </a:spcAft>
              <a:defRPr sz="1800"/>
            </a:pPr>
            <a:r>
              <a:t>Implementation: Calculate daily returns using actual prices and fixed weights.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657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Stock Price Prediction Using LSTM</vt:lpstr>
      <vt:lpstr>Introduction</vt:lpstr>
      <vt:lpstr>Why LSTM?</vt:lpstr>
      <vt:lpstr>Data Preparation</vt:lpstr>
      <vt:lpstr>LSTM Model Design</vt:lpstr>
      <vt:lpstr>Training and Evaluation</vt:lpstr>
      <vt:lpstr>Portfolio Optimization</vt:lpstr>
      <vt:lpstr>Trading Signals</vt:lpstr>
      <vt:lpstr>Baseline Strategy</vt:lpstr>
      <vt:lpstr>Results</vt:lpstr>
      <vt:lpstr>Results</vt:lpstr>
      <vt:lpstr>Results</vt:lpstr>
      <vt:lpstr>Conclusion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LSTM</dc:title>
  <dc:subject/>
  <dc:creator>Joo Hyung Kim</dc:creator>
  <cp:keywords/>
  <dc:description>generated using python-pptx</dc:description>
  <cp:lastModifiedBy>Matthew Kim</cp:lastModifiedBy>
  <cp:revision>6</cp:revision>
  <dcterms:created xsi:type="dcterms:W3CDTF">2013-01-27T09:14:16Z</dcterms:created>
  <dcterms:modified xsi:type="dcterms:W3CDTF">2025-05-22T19:09:12Z</dcterms:modified>
  <cp:category/>
</cp:coreProperties>
</file>