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1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2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3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4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2803763" cy="3027521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9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8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38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1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ineau, Bastien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28" autoAdjust="0"/>
  </p:normalViewPr>
  <p:slideViewPr>
    <p:cSldViewPr snapToGrid="0" showGuides="1">
      <p:cViewPr>
        <p:scale>
          <a:sx n="75" d="100"/>
          <a:sy n="75" d="100"/>
        </p:scale>
        <p:origin x="-6396" y="-2220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ena\Desktop\Ray%20documentation\rehabilitation_Lab-UHN\powerpoints\poster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ena\Desktop\Ray%20documentation\rehabilitation_Lab-UHN\powerpoints\poster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ena\Desktop\Ray%20documentation\rehabilitation_Lab-UHN\powerpoints\poster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Serena\Desktop\Ray%20documentation\rehabilitation_Lab-UHN\powerpoints\poster_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1800" b="0" dirty="0">
                <a:solidFill>
                  <a:schemeClr val="tx1"/>
                </a:solidFill>
              </a:rPr>
              <a:t>Method</a:t>
            </a:r>
            <a:r>
              <a:rPr lang="en-CA" sz="1800" b="0" baseline="0" dirty="0">
                <a:solidFill>
                  <a:schemeClr val="tx1"/>
                </a:solidFill>
              </a:rPr>
              <a:t> 1, Estimate </a:t>
            </a:r>
            <a:r>
              <a:rPr lang="en-CA" sz="1800" b="0" baseline="0" dirty="0" smtClean="0">
                <a:solidFill>
                  <a:schemeClr val="tx1"/>
                </a:solidFill>
              </a:rPr>
              <a:t>vs COM Height</a:t>
            </a:r>
            <a:endParaRPr lang="en-CA" sz="18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961111111111"/>
          <c:y val="2.0158730158730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12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bg1"/>
                </a:solidFill>
                <a:round/>
              </a:ln>
              <a:effectLst/>
            </c:spPr>
          </c:dPt>
          <c:xVal>
            <c:numRef>
              <c:f>Sheet2!$A$1:$A$13</c:f>
              <c:numCache>
                <c:formatCode>General</c:formatCode>
                <c:ptCount val="13"/>
                <c:pt idx="0">
                  <c:v>925.83594391055306</c:v>
                </c:pt>
                <c:pt idx="1">
                  <c:v>974.62480292646705</c:v>
                </c:pt>
                <c:pt idx="2">
                  <c:v>938.78413926983831</c:v>
                </c:pt>
                <c:pt idx="3">
                  <c:v>880.92325134256498</c:v>
                </c:pt>
                <c:pt idx="4">
                  <c:v>1008.24205577715</c:v>
                </c:pt>
                <c:pt idx="5">
                  <c:v>937.060300940763</c:v>
                </c:pt>
                <c:pt idx="6">
                  <c:v>910.4944594837059</c:v>
                </c:pt>
                <c:pt idx="7">
                  <c:v>909.66230448715703</c:v>
                </c:pt>
                <c:pt idx="8">
                  <c:v>993.73021600698598</c:v>
                </c:pt>
                <c:pt idx="9">
                  <c:v>906.81262599466982</c:v>
                </c:pt>
                <c:pt idx="10">
                  <c:v>994.483116425101</c:v>
                </c:pt>
                <c:pt idx="11">
                  <c:v>906.47077747603396</c:v>
                </c:pt>
                <c:pt idx="12">
                  <c:v>1012.82907232113</c:v>
                </c:pt>
              </c:numCache>
            </c:numRef>
          </c:xVal>
          <c:yVal>
            <c:numRef>
              <c:f>Sheet2!$B$1:$B$13</c:f>
              <c:numCache>
                <c:formatCode>General</c:formatCode>
                <c:ptCount val="13"/>
                <c:pt idx="0">
                  <c:v>909.39209029215294</c:v>
                </c:pt>
                <c:pt idx="1">
                  <c:v>973.49758645921304</c:v>
                </c:pt>
                <c:pt idx="2">
                  <c:v>945.07795398329392</c:v>
                </c:pt>
                <c:pt idx="3">
                  <c:v>888.77315941058305</c:v>
                </c:pt>
                <c:pt idx="4">
                  <c:v>1009.66265561811</c:v>
                </c:pt>
                <c:pt idx="5">
                  <c:v>946.85573685454199</c:v>
                </c:pt>
                <c:pt idx="6">
                  <c:v>900.17617960354596</c:v>
                </c:pt>
                <c:pt idx="7">
                  <c:v>915.21349921241801</c:v>
                </c:pt>
                <c:pt idx="8">
                  <c:v>988.15062905369894</c:v>
                </c:pt>
                <c:pt idx="9">
                  <c:v>905.00125712373381</c:v>
                </c:pt>
                <c:pt idx="10">
                  <c:v>995.30589859388294</c:v>
                </c:pt>
                <c:pt idx="11">
                  <c:v>909.50337079078895</c:v>
                </c:pt>
                <c:pt idx="12">
                  <c:v>1012.49129517907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788128"/>
        <c:axId val="376795968"/>
      </c:scatterChart>
      <c:valAx>
        <c:axId val="37678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>
                    <a:solidFill>
                      <a:schemeClr val="tx1"/>
                    </a:solidFill>
                  </a:rPr>
                  <a:t>COM</a:t>
                </a:r>
                <a:r>
                  <a:rPr lang="en-CA" sz="1800" baseline="0">
                    <a:solidFill>
                      <a:schemeClr val="tx1"/>
                    </a:solidFill>
                  </a:rPr>
                  <a:t> Height [mm]</a:t>
                </a:r>
                <a:endParaRPr lang="en-CA" sz="18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5968"/>
        <c:crosses val="autoZero"/>
        <c:crossBetween val="midCat"/>
      </c:valAx>
      <c:valAx>
        <c:axId val="3767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dirty="0">
                    <a:solidFill>
                      <a:schemeClr val="tx1"/>
                    </a:solidFill>
                  </a:rPr>
                  <a:t>Estimate</a:t>
                </a:r>
                <a:r>
                  <a:rPr lang="en-CA" sz="1800" baseline="0" dirty="0">
                    <a:solidFill>
                      <a:schemeClr val="tx1"/>
                    </a:solidFill>
                  </a:rPr>
                  <a:t> []mm]</a:t>
                </a:r>
                <a:endParaRPr lang="en-CA" sz="18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8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Total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Sheet1!$H$5:$H$7</c:f>
                <c:numCache>
                  <c:formatCode>General</c:formatCode>
                  <c:ptCount val="3"/>
                  <c:pt idx="0">
                    <c:v>5.4544607226366803E-5</c:v>
                  </c:pt>
                  <c:pt idx="1">
                    <c:v>4.8725663979754803E-5</c:v>
                  </c:pt>
                  <c:pt idx="2">
                    <c:v>3.0935392222316997E-5</c:v>
                  </c:pt>
                </c:numCache>
              </c:numRef>
            </c:plus>
            <c:minus>
              <c:numRef>
                <c:f>Sheet1!$H$5:$H$7</c:f>
                <c:numCache>
                  <c:formatCode>General</c:formatCode>
                  <c:ptCount val="3"/>
                  <c:pt idx="0">
                    <c:v>5.4544607226366803E-5</c:v>
                  </c:pt>
                  <c:pt idx="1">
                    <c:v>4.8725663979754803E-5</c:v>
                  </c:pt>
                  <c:pt idx="2">
                    <c:v>3.0935392222316997E-5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Sheet1!$H$1:$H$3</c:f>
              <c:numCache>
                <c:formatCode>0.00E+00</c:formatCode>
                <c:ptCount val="3"/>
                <c:pt idx="0" formatCode="General">
                  <c:v>1.4249554667964301E-4</c:v>
                </c:pt>
                <c:pt idx="1">
                  <c:v>7.0170114988952605E-5</c:v>
                </c:pt>
                <c:pt idx="2">
                  <c:v>7.59183859770955E-5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5096"/>
        <c:axId val="383479800"/>
      </c:barChart>
      <c:catAx>
        <c:axId val="38347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9800"/>
        <c:crosses val="autoZero"/>
        <c:auto val="1"/>
        <c:lblAlgn val="ctr"/>
        <c:lblOffset val="100"/>
        <c:tickLblSkip val="1"/>
        <c:noMultiLvlLbl val="0"/>
      </c:catAx>
      <c:valAx>
        <c:axId val="3834798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509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 smtClean="0"/>
              <a:t>50% Power Frequency</a:t>
            </a:r>
            <a:endParaRPr lang="en-US" sz="13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Sheet1!$I$5:$I$7</c:f>
                <c:numCache>
                  <c:formatCode>General</c:formatCode>
                  <c:ptCount val="3"/>
                  <c:pt idx="0">
                    <c:v>4.3620679271848498E-2</c:v>
                  </c:pt>
                  <c:pt idx="1">
                    <c:v>8.0451557430030005E-2</c:v>
                  </c:pt>
                  <c:pt idx="2">
                    <c:v>0.110608478071101</c:v>
                  </c:pt>
                </c:numCache>
              </c:numRef>
            </c:plus>
            <c:minus>
              <c:numRef>
                <c:f>Sheet1!$I$5:$I$7</c:f>
                <c:numCache>
                  <c:formatCode>General</c:formatCode>
                  <c:ptCount val="3"/>
                  <c:pt idx="0">
                    <c:v>4.3620679271848498E-2</c:v>
                  </c:pt>
                  <c:pt idx="1">
                    <c:v>8.0451557430030005E-2</c:v>
                  </c:pt>
                  <c:pt idx="2">
                    <c:v>0.110608478071101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Sheet1!$I$1:$I$3</c:f>
              <c:numCache>
                <c:formatCode>General</c:formatCode>
                <c:ptCount val="3"/>
                <c:pt idx="0">
                  <c:v>0.27418870192307698</c:v>
                </c:pt>
                <c:pt idx="1">
                  <c:v>0.33616286057692302</c:v>
                </c:pt>
                <c:pt idx="2">
                  <c:v>0.39625901442307698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8232"/>
        <c:axId val="383475880"/>
      </c:barChart>
      <c:catAx>
        <c:axId val="38347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5880"/>
        <c:crosses val="autoZero"/>
        <c:auto val="1"/>
        <c:lblAlgn val="ctr"/>
        <c:lblOffset val="100"/>
        <c:tickLblSkip val="1"/>
        <c:noMultiLvlLbl val="0"/>
      </c:catAx>
      <c:valAx>
        <c:axId val="3834758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823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95% Power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Sheet1!$J$5:$J$7</c:f>
                <c:numCache>
                  <c:formatCode>General</c:formatCode>
                  <c:ptCount val="3"/>
                  <c:pt idx="0">
                    <c:v>0.31446815256758998</c:v>
                  </c:pt>
                  <c:pt idx="1">
                    <c:v>0.26445437515091003</c:v>
                  </c:pt>
                  <c:pt idx="2">
                    <c:v>0.214036255444435</c:v>
                  </c:pt>
                </c:numCache>
              </c:numRef>
            </c:plus>
            <c:minus>
              <c:numRef>
                <c:f>Sheet1!$J$5:$J$7</c:f>
                <c:numCache>
                  <c:formatCode>General</c:formatCode>
                  <c:ptCount val="3"/>
                  <c:pt idx="0">
                    <c:v>0.31446815256758998</c:v>
                  </c:pt>
                  <c:pt idx="1">
                    <c:v>0.26445437515091003</c:v>
                  </c:pt>
                  <c:pt idx="2">
                    <c:v>0.214036255444435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Sheet1!$J$1:$J$3</c:f>
              <c:numCache>
                <c:formatCode>General</c:formatCode>
                <c:ptCount val="3"/>
                <c:pt idx="0">
                  <c:v>1.0967548076923099</c:v>
                </c:pt>
                <c:pt idx="1">
                  <c:v>1.1474609375</c:v>
                </c:pt>
                <c:pt idx="2">
                  <c:v>1.26389723557692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3920"/>
        <c:axId val="383476664"/>
      </c:barChart>
      <c:catAx>
        <c:axId val="3834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6664"/>
        <c:crosses val="autoZero"/>
        <c:auto val="1"/>
        <c:lblAlgn val="ctr"/>
        <c:lblOffset val="100"/>
        <c:tickLblSkip val="1"/>
        <c:noMultiLvlLbl val="0"/>
      </c:catAx>
      <c:valAx>
        <c:axId val="3834766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392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Centroidal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Sheet1!$K$5:$K$7</c:f>
                <c:numCache>
                  <c:formatCode>General</c:formatCode>
                  <c:ptCount val="3"/>
                  <c:pt idx="0">
                    <c:v>0.109219748968962</c:v>
                  </c:pt>
                  <c:pt idx="1">
                    <c:v>0.103454501373104</c:v>
                  </c:pt>
                  <c:pt idx="2">
                    <c:v>0.12562482335106201</c:v>
                  </c:pt>
                </c:numCache>
              </c:numRef>
            </c:plus>
            <c:minus>
              <c:numRef>
                <c:f>Sheet1!$K$5:$K$7</c:f>
                <c:numCache>
                  <c:formatCode>General</c:formatCode>
                  <c:ptCount val="3"/>
                  <c:pt idx="0">
                    <c:v>0.109219748968962</c:v>
                  </c:pt>
                  <c:pt idx="1">
                    <c:v>0.103454501373104</c:v>
                  </c:pt>
                  <c:pt idx="2">
                    <c:v>0.12562482335106201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Sheet1!$K$1:$K$3</c:f>
              <c:numCache>
                <c:formatCode>General</c:formatCode>
                <c:ptCount val="3"/>
                <c:pt idx="0">
                  <c:v>0.55701094645966698</c:v>
                </c:pt>
                <c:pt idx="1">
                  <c:v>0.61216490920067201</c:v>
                </c:pt>
                <c:pt idx="2">
                  <c:v>0.69032288951374199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82936"/>
        <c:axId val="383484112"/>
      </c:barChart>
      <c:catAx>
        <c:axId val="38348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84112"/>
        <c:crosses val="autoZero"/>
        <c:auto val="1"/>
        <c:lblAlgn val="ctr"/>
        <c:lblOffset val="100"/>
        <c:tickLblSkip val="1"/>
        <c:noMultiLvlLbl val="0"/>
      </c:catAx>
      <c:valAx>
        <c:axId val="3834841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8293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Frequency Dispersion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Sheet1!$L$5:$L$7</c:f>
                <c:numCache>
                  <c:formatCode>General</c:formatCode>
                  <c:ptCount val="3"/>
                  <c:pt idx="0">
                    <c:v>3.44377612424989E-2</c:v>
                  </c:pt>
                  <c:pt idx="1">
                    <c:v>3.9674444192181801E-2</c:v>
                  </c:pt>
                  <c:pt idx="2">
                    <c:v>3.5515136474142901E-2</c:v>
                  </c:pt>
                </c:numCache>
              </c:numRef>
            </c:plus>
            <c:minus>
              <c:numRef>
                <c:f>Sheet1!$L$5:$L$7</c:f>
                <c:numCache>
                  <c:formatCode>General</c:formatCode>
                  <c:ptCount val="3"/>
                  <c:pt idx="0">
                    <c:v>3.44377612424989E-2</c:v>
                  </c:pt>
                  <c:pt idx="1">
                    <c:v>3.9674444192181801E-2</c:v>
                  </c:pt>
                  <c:pt idx="2">
                    <c:v>3.5515136474142901E-2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Sheet1!$L$1:$L$3</c:f>
              <c:numCache>
                <c:formatCode>General</c:formatCode>
                <c:ptCount val="3"/>
                <c:pt idx="0">
                  <c:v>0.69470216858327405</c:v>
                </c:pt>
                <c:pt idx="1">
                  <c:v>0.68586910617665198</c:v>
                </c:pt>
                <c:pt idx="2">
                  <c:v>0.66039001181220003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3528"/>
        <c:axId val="383474312"/>
      </c:barChart>
      <c:catAx>
        <c:axId val="38347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4312"/>
        <c:crosses val="autoZero"/>
        <c:auto val="1"/>
        <c:lblAlgn val="ctr"/>
        <c:lblOffset val="100"/>
        <c:tickLblSkip val="1"/>
        <c:noMultiLvlLbl val="0"/>
      </c:catAx>
      <c:valAx>
        <c:axId val="3834743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352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Mean</a:t>
            </a:r>
            <a:r>
              <a:rPr lang="en-US" sz="1300" baseline="0"/>
              <a:t> COP Amplitude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Sheet1!$M$5:$M$7</c:f>
                <c:numCache>
                  <c:formatCode>General</c:formatCode>
                  <c:ptCount val="3"/>
                  <c:pt idx="0">
                    <c:v>0.103347419233584</c:v>
                  </c:pt>
                  <c:pt idx="1">
                    <c:v>0.131227228582804</c:v>
                  </c:pt>
                  <c:pt idx="2">
                    <c:v>0.121273227277593</c:v>
                  </c:pt>
                </c:numCache>
              </c:numRef>
            </c:plus>
            <c:minus>
              <c:numRef>
                <c:f>Sheet1!$M$5:$M$7</c:f>
                <c:numCache>
                  <c:formatCode>General</c:formatCode>
                  <c:ptCount val="3"/>
                  <c:pt idx="0">
                    <c:v>0.103347419233584</c:v>
                  </c:pt>
                  <c:pt idx="1">
                    <c:v>0.131227228582804</c:v>
                  </c:pt>
                  <c:pt idx="2">
                    <c:v>0.121273227277593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Sheet1!$M$1:$M$3</c:f>
              <c:numCache>
                <c:formatCode>General</c:formatCode>
                <c:ptCount val="3"/>
                <c:pt idx="0">
                  <c:v>0.90152247284010401</c:v>
                </c:pt>
                <c:pt idx="1">
                  <c:v>0.92497672787382401</c:v>
                </c:pt>
                <c:pt idx="2">
                  <c:v>0.93812328213893303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3136"/>
        <c:axId val="383474704"/>
      </c:barChart>
      <c:catAx>
        <c:axId val="38347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4704"/>
        <c:crosses val="autoZero"/>
        <c:auto val="1"/>
        <c:lblAlgn val="ctr"/>
        <c:lblOffset val="100"/>
        <c:tickLblSkip val="1"/>
        <c:noMultiLvlLbl val="0"/>
      </c:catAx>
      <c:valAx>
        <c:axId val="3834747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313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COM</a:t>
            </a:r>
            <a:r>
              <a:rPr lang="en-US" sz="1300" baseline="0"/>
              <a:t> RMS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Sheet1!$N$5:$N$7</c:f>
                <c:numCache>
                  <c:formatCode>General</c:formatCode>
                  <c:ptCount val="3"/>
                  <c:pt idx="0">
                    <c:v>104.196754348205</c:v>
                  </c:pt>
                  <c:pt idx="1">
                    <c:v>131.92740941832301</c:v>
                  </c:pt>
                  <c:pt idx="2">
                    <c:v>122.482025964798</c:v>
                  </c:pt>
                </c:numCache>
              </c:numRef>
            </c:plus>
            <c:minus>
              <c:numRef>
                <c:f>Sheet1!$N$5:$N$7</c:f>
                <c:numCache>
                  <c:formatCode>General</c:formatCode>
                  <c:ptCount val="3"/>
                  <c:pt idx="0">
                    <c:v>104.196754348205</c:v>
                  </c:pt>
                  <c:pt idx="1">
                    <c:v>131.92740941832301</c:v>
                  </c:pt>
                  <c:pt idx="2">
                    <c:v>122.482025964798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Sheet1!$N$1:$N$3</c:f>
              <c:numCache>
                <c:formatCode>General</c:formatCode>
                <c:ptCount val="3"/>
                <c:pt idx="0">
                  <c:v>852.60377972946503</c:v>
                </c:pt>
                <c:pt idx="1">
                  <c:v>875.49699727343</c:v>
                </c:pt>
                <c:pt idx="2">
                  <c:v>889.32194435133999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90776"/>
        <c:axId val="383487640"/>
      </c:barChart>
      <c:catAx>
        <c:axId val="38349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87640"/>
        <c:crosses val="autoZero"/>
        <c:auto val="1"/>
        <c:lblAlgn val="ctr"/>
        <c:lblOffset val="100"/>
        <c:tickLblSkip val="1"/>
        <c:noMultiLvlLbl val="0"/>
      </c:catAx>
      <c:valAx>
        <c:axId val="3834876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9077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COM</a:t>
            </a:r>
            <a:r>
              <a:rPr lang="en-US" sz="1300" baseline="0"/>
              <a:t> Velocity RMS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Sheet1!$O$5:$O$7</c:f>
                <c:numCache>
                  <c:formatCode>General</c:formatCode>
                  <c:ptCount val="3"/>
                  <c:pt idx="0">
                    <c:v>3.6647839740471199E-3</c:v>
                  </c:pt>
                  <c:pt idx="1">
                    <c:v>2.5912914778723501E-3</c:v>
                  </c:pt>
                  <c:pt idx="2">
                    <c:v>2.0957420051613599E-3</c:v>
                  </c:pt>
                </c:numCache>
              </c:numRef>
            </c:plus>
            <c:minus>
              <c:numRef>
                <c:f>Sheet1!$O$5:$O$7</c:f>
                <c:numCache>
                  <c:formatCode>General</c:formatCode>
                  <c:ptCount val="3"/>
                  <c:pt idx="0">
                    <c:v>3.6647839740471199E-3</c:v>
                  </c:pt>
                  <c:pt idx="1">
                    <c:v>2.5912914778723501E-3</c:v>
                  </c:pt>
                  <c:pt idx="2">
                    <c:v>2.0957420051613599E-3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Sheet1!$O$1:$O$3</c:f>
              <c:numCache>
                <c:formatCode>General</c:formatCode>
                <c:ptCount val="3"/>
                <c:pt idx="0">
                  <c:v>1.7425646271634201E-2</c:v>
                </c:pt>
                <c:pt idx="1">
                  <c:v>1.2344466188576099E-2</c:v>
                </c:pt>
                <c:pt idx="2">
                  <c:v>1.2951736852503001E-2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70392"/>
        <c:axId val="383464512"/>
      </c:barChart>
      <c:catAx>
        <c:axId val="38347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4512"/>
        <c:crosses val="autoZero"/>
        <c:auto val="1"/>
        <c:lblAlgn val="ctr"/>
        <c:lblOffset val="100"/>
        <c:tickLblSkip val="1"/>
        <c:noMultiLvlLbl val="0"/>
      </c:catAx>
      <c:valAx>
        <c:axId val="3834645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039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COM</a:t>
            </a:r>
            <a:r>
              <a:rPr lang="en-US" sz="1300" baseline="0"/>
              <a:t> Acceleration RMS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Sheet1!$P$5:$P$7</c:f>
                <c:numCache>
                  <c:formatCode>General</c:formatCode>
                  <c:ptCount val="3"/>
                  <c:pt idx="0">
                    <c:v>5.18111073850653E-5</c:v>
                  </c:pt>
                  <c:pt idx="1">
                    <c:v>4.79055648623921E-5</c:v>
                  </c:pt>
                  <c:pt idx="2">
                    <c:v>5.1324659626669697E-5</c:v>
                  </c:pt>
                </c:numCache>
              </c:numRef>
            </c:plus>
            <c:minus>
              <c:numRef>
                <c:f>Sheet1!$P$5:$P$7</c:f>
                <c:numCache>
                  <c:formatCode>General</c:formatCode>
                  <c:ptCount val="3"/>
                  <c:pt idx="0">
                    <c:v>5.18111073850653E-5</c:v>
                  </c:pt>
                  <c:pt idx="1">
                    <c:v>4.79055648623921E-5</c:v>
                  </c:pt>
                  <c:pt idx="2">
                    <c:v>5.1324659626669697E-5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Sheet1!$P$1:$P$3</c:f>
              <c:numCache>
                <c:formatCode>General</c:formatCode>
                <c:ptCount val="3"/>
                <c:pt idx="0">
                  <c:v>3.1439255465706603E-4</c:v>
                </c:pt>
                <c:pt idx="1">
                  <c:v>2.5734237930400398E-4</c:v>
                </c:pt>
                <c:pt idx="2">
                  <c:v>3.6231988106961603E-4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460200"/>
        <c:axId val="383468040"/>
      </c:barChart>
      <c:catAx>
        <c:axId val="38346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8040"/>
        <c:crosses val="autoZero"/>
        <c:auto val="1"/>
        <c:lblAlgn val="ctr"/>
        <c:lblOffset val="100"/>
        <c:tickLblSkip val="1"/>
        <c:noMultiLvlLbl val="0"/>
      </c:catAx>
      <c:valAx>
        <c:axId val="3834680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020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1800" dirty="0">
                <a:solidFill>
                  <a:schemeClr val="tx1"/>
                </a:solidFill>
              </a:rPr>
              <a:t>Method</a:t>
            </a:r>
            <a:r>
              <a:rPr lang="en-CA" sz="1800" baseline="0" dirty="0">
                <a:solidFill>
                  <a:schemeClr val="tx1"/>
                </a:solidFill>
              </a:rPr>
              <a:t> </a:t>
            </a:r>
            <a:r>
              <a:rPr lang="en-CA" sz="1800" baseline="0" dirty="0" smtClean="0">
                <a:solidFill>
                  <a:schemeClr val="tx1"/>
                </a:solidFill>
              </a:rPr>
              <a:t>2, </a:t>
            </a:r>
            <a:r>
              <a:rPr lang="en-CA" sz="1800" baseline="0" dirty="0">
                <a:solidFill>
                  <a:schemeClr val="tx1"/>
                </a:solidFill>
              </a:rPr>
              <a:t>Estimate vs COM Height</a:t>
            </a:r>
            <a:endParaRPr lang="en-CA" sz="1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rgbClr val="FF0000">
                    <a:alpha val="97000"/>
                  </a:srgbClr>
                </a:solidFill>
              </a:ln>
              <a:effectLst/>
            </c:spPr>
          </c:marker>
          <c:xVal>
            <c:numRef>
              <c:f>Sheet2!$G$1:$G$13</c:f>
              <c:numCache>
                <c:formatCode>General</c:formatCode>
                <c:ptCount val="13"/>
                <c:pt idx="0">
                  <c:v>925.83594391055306</c:v>
                </c:pt>
                <c:pt idx="1">
                  <c:v>974.62480292646705</c:v>
                </c:pt>
                <c:pt idx="2">
                  <c:v>938.78413926983831</c:v>
                </c:pt>
                <c:pt idx="3">
                  <c:v>880.92325134256498</c:v>
                </c:pt>
                <c:pt idx="4">
                  <c:v>1008.24205577715</c:v>
                </c:pt>
                <c:pt idx="5">
                  <c:v>937.060300940763</c:v>
                </c:pt>
                <c:pt idx="6">
                  <c:v>910.4944594837059</c:v>
                </c:pt>
                <c:pt idx="7">
                  <c:v>909.66230448715703</c:v>
                </c:pt>
                <c:pt idx="8">
                  <c:v>993.73021600698598</c:v>
                </c:pt>
                <c:pt idx="9">
                  <c:v>906.81262599466982</c:v>
                </c:pt>
                <c:pt idx="10">
                  <c:v>994.483116425101</c:v>
                </c:pt>
                <c:pt idx="11">
                  <c:v>906.47077747603396</c:v>
                </c:pt>
                <c:pt idx="12">
                  <c:v>1012.82907232113</c:v>
                </c:pt>
              </c:numCache>
            </c:numRef>
          </c:xVal>
          <c:yVal>
            <c:numRef>
              <c:f>Sheet2!$H$1:$H$13</c:f>
              <c:numCache>
                <c:formatCode>General</c:formatCode>
                <c:ptCount val="13"/>
                <c:pt idx="0">
                  <c:v>972.05450039316804</c:v>
                </c:pt>
                <c:pt idx="1">
                  <c:v>942.37090111185501</c:v>
                </c:pt>
                <c:pt idx="2">
                  <c:v>995.81863412627899</c:v>
                </c:pt>
                <c:pt idx="3">
                  <c:v>921.13330166244805</c:v>
                </c:pt>
                <c:pt idx="4">
                  <c:v>1026.1644048032099</c:v>
                </c:pt>
                <c:pt idx="5">
                  <c:v>1008.4012799909</c:v>
                </c:pt>
                <c:pt idx="6">
                  <c:v>908.77812001978702</c:v>
                </c:pt>
                <c:pt idx="7">
                  <c:v>895.993064071915</c:v>
                </c:pt>
                <c:pt idx="8">
                  <c:v>1006.18661376953</c:v>
                </c:pt>
                <c:pt idx="9">
                  <c:v>911.90051571858999</c:v>
                </c:pt>
                <c:pt idx="10">
                  <c:v>1017.21985842743</c:v>
                </c:pt>
                <c:pt idx="11">
                  <c:v>959.97019188308491</c:v>
                </c:pt>
                <c:pt idx="12">
                  <c:v>1062.6004682207799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790480"/>
        <c:axId val="376791264"/>
      </c:scatterChart>
      <c:valAx>
        <c:axId val="376790480"/>
        <c:scaling>
          <c:orientation val="minMax"/>
          <c:max val="1080"/>
          <c:min val="86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>
                    <a:solidFill>
                      <a:schemeClr val="tx1"/>
                    </a:solidFill>
                  </a:rPr>
                  <a:t>COM</a:t>
                </a:r>
                <a:r>
                  <a:rPr lang="en-CA" sz="1800" baseline="0">
                    <a:solidFill>
                      <a:schemeClr val="tx1"/>
                    </a:solidFill>
                  </a:rPr>
                  <a:t> Height [mm]</a:t>
                </a:r>
                <a:endParaRPr lang="en-CA" sz="18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1264"/>
        <c:crosses val="autoZero"/>
        <c:crossBetween val="midCat"/>
      </c:valAx>
      <c:valAx>
        <c:axId val="376791264"/>
        <c:scaling>
          <c:orientation val="minMax"/>
          <c:max val="1080"/>
          <c:min val="86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>
                    <a:solidFill>
                      <a:schemeClr val="tx1"/>
                    </a:solidFill>
                  </a:rPr>
                  <a:t>Estimate</a:t>
                </a:r>
                <a:r>
                  <a:rPr lang="en-CA" sz="1800" baseline="0">
                    <a:solidFill>
                      <a:schemeClr val="tx1"/>
                    </a:solidFill>
                  </a:rPr>
                  <a:t> []mm]</a:t>
                </a:r>
                <a:endParaRPr lang="en-CA" sz="18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1800">
                <a:solidFill>
                  <a:schemeClr val="tx1"/>
                </a:solidFill>
              </a:rPr>
              <a:t>Method</a:t>
            </a:r>
            <a:r>
              <a:rPr lang="en-CA" sz="1800" baseline="0">
                <a:solidFill>
                  <a:schemeClr val="tx1"/>
                </a:solidFill>
              </a:rPr>
              <a:t> 3, Estimate vs COM Height</a:t>
            </a:r>
            <a:endParaRPr lang="en-CA" sz="18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Sheet2!$A$15:$A$27</c:f>
              <c:numCache>
                <c:formatCode>General</c:formatCode>
                <c:ptCount val="13"/>
                <c:pt idx="0">
                  <c:v>925.83594391055306</c:v>
                </c:pt>
                <c:pt idx="1">
                  <c:v>974.62480292646705</c:v>
                </c:pt>
                <c:pt idx="2">
                  <c:v>938.78413926983831</c:v>
                </c:pt>
                <c:pt idx="3">
                  <c:v>880.92325134256498</c:v>
                </c:pt>
                <c:pt idx="4">
                  <c:v>1008.24205577715</c:v>
                </c:pt>
                <c:pt idx="5">
                  <c:v>937.060300940763</c:v>
                </c:pt>
                <c:pt idx="6">
                  <c:v>910.4944594837059</c:v>
                </c:pt>
                <c:pt idx="7">
                  <c:v>909.66230448715703</c:v>
                </c:pt>
                <c:pt idx="8">
                  <c:v>993.73021600698598</c:v>
                </c:pt>
                <c:pt idx="9">
                  <c:v>906.81262599466982</c:v>
                </c:pt>
                <c:pt idx="10">
                  <c:v>994.483116425101</c:v>
                </c:pt>
                <c:pt idx="11">
                  <c:v>906.47077747603396</c:v>
                </c:pt>
                <c:pt idx="12">
                  <c:v>1012.82907232113</c:v>
                </c:pt>
              </c:numCache>
            </c:numRef>
          </c:xVal>
          <c:yVal>
            <c:numRef>
              <c:f>Sheet2!$B$15:$B$27</c:f>
              <c:numCache>
                <c:formatCode>General</c:formatCode>
                <c:ptCount val="13"/>
                <c:pt idx="0">
                  <c:v>981.27264603678395</c:v>
                </c:pt>
                <c:pt idx="1">
                  <c:v>936.69301855977403</c:v>
                </c:pt>
                <c:pt idx="2">
                  <c:v>1001.98314566549</c:v>
                </c:pt>
                <c:pt idx="3">
                  <c:v>927.97499654897103</c:v>
                </c:pt>
                <c:pt idx="4">
                  <c:v>1025.7106650517801</c:v>
                </c:pt>
                <c:pt idx="5">
                  <c:v>1015.85332640839</c:v>
                </c:pt>
                <c:pt idx="6">
                  <c:v>912.12744183095299</c:v>
                </c:pt>
                <c:pt idx="7">
                  <c:v>895.03593820953404</c:v>
                </c:pt>
                <c:pt idx="8">
                  <c:v>1006.55812980652</c:v>
                </c:pt>
                <c:pt idx="9">
                  <c:v>914.74076114400202</c:v>
                </c:pt>
                <c:pt idx="10">
                  <c:v>1017.89571538798</c:v>
                </c:pt>
                <c:pt idx="11">
                  <c:v>967.73371985117603</c:v>
                </c:pt>
                <c:pt idx="12">
                  <c:v>1066.6723860295599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797144"/>
        <c:axId val="376792048"/>
      </c:scatterChart>
      <c:valAx>
        <c:axId val="376797144"/>
        <c:scaling>
          <c:orientation val="minMax"/>
          <c:max val="1070"/>
          <c:min val="86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>
                    <a:solidFill>
                      <a:schemeClr val="tx1"/>
                    </a:solidFill>
                  </a:rPr>
                  <a:t>COM</a:t>
                </a:r>
                <a:r>
                  <a:rPr lang="en-CA" sz="1800" baseline="0">
                    <a:solidFill>
                      <a:schemeClr val="tx1"/>
                    </a:solidFill>
                  </a:rPr>
                  <a:t> Height [mm]</a:t>
                </a:r>
                <a:endParaRPr lang="en-CA" sz="18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2048"/>
        <c:crosses val="autoZero"/>
        <c:crossBetween val="midCat"/>
      </c:valAx>
      <c:valAx>
        <c:axId val="376792048"/>
        <c:scaling>
          <c:orientation val="minMax"/>
          <c:max val="1070"/>
          <c:min val="86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>
                    <a:solidFill>
                      <a:schemeClr val="tx1"/>
                    </a:solidFill>
                  </a:rPr>
                  <a:t>Estimate</a:t>
                </a:r>
                <a:r>
                  <a:rPr lang="en-CA" sz="1800" baseline="0">
                    <a:solidFill>
                      <a:schemeClr val="tx1"/>
                    </a:solidFill>
                  </a:rPr>
                  <a:t> []mm]</a:t>
                </a:r>
                <a:endParaRPr lang="en-CA" sz="18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7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Mean Distance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789861111111113"/>
          <c:y val="0.21219583333333336"/>
          <c:w val="0.72742546296296295"/>
          <c:h val="0.58093935185185186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Sheet1!$B$5:$B$7</c:f>
                <c:numCache>
                  <c:formatCode>General</c:formatCode>
                  <c:ptCount val="3"/>
                  <c:pt idx="0">
                    <c:v>8.7751853859851104E-4</c:v>
                  </c:pt>
                  <c:pt idx="1">
                    <c:v>6.7211697344699201E-4</c:v>
                  </c:pt>
                  <c:pt idx="2">
                    <c:v>9.0918865310871003E-4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3.9238663597903197E-3</c:v>
                </c:pt>
                <c:pt idx="1">
                  <c:v>3.2748846455636798E-3</c:v>
                </c:pt>
                <c:pt idx="2">
                  <c:v>3.00331807436751E-3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88520"/>
        <c:axId val="376797536"/>
      </c:barChart>
      <c:catAx>
        <c:axId val="37678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7536"/>
        <c:crosses val="autoZero"/>
        <c:auto val="1"/>
        <c:lblAlgn val="ctr"/>
        <c:lblOffset val="100"/>
        <c:tickLblSkip val="1"/>
        <c:noMultiLvlLbl val="0"/>
      </c:catAx>
      <c:valAx>
        <c:axId val="3767975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8852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RMS Distance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Sheet1!$C$5:$C$7</c:f>
                <c:numCache>
                  <c:formatCode>General</c:formatCode>
                  <c:ptCount val="3"/>
                  <c:pt idx="0">
                    <c:v>1.1508272091983701E-3</c:v>
                  </c:pt>
                  <c:pt idx="1">
                    <c:v>7.7979342492099399E-4</c:v>
                  </c:pt>
                  <c:pt idx="2">
                    <c:v>1.11948365730246E-3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4.9009636349594101E-3</c:v>
                </c:pt>
                <c:pt idx="1">
                  <c:v>4.0556625283514102E-3</c:v>
                </c:pt>
                <c:pt idx="2">
                  <c:v>3.7289052931028699E-3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90872"/>
        <c:axId val="376798320"/>
      </c:barChart>
      <c:catAx>
        <c:axId val="37679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8320"/>
        <c:crosses val="autoZero"/>
        <c:auto val="1"/>
        <c:lblAlgn val="ctr"/>
        <c:lblOffset val="100"/>
        <c:tickLblSkip val="1"/>
        <c:noMultiLvlLbl val="0"/>
      </c:catAx>
      <c:valAx>
        <c:axId val="3767983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087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Mean Velocity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Sheet1!$D$5:$D$7</c:f>
                <c:numCache>
                  <c:formatCode>General</c:formatCode>
                  <c:ptCount val="3"/>
                  <c:pt idx="0">
                    <c:v>1.36960859253836E-3</c:v>
                  </c:pt>
                  <c:pt idx="1">
                    <c:v>1.16468924933897E-3</c:v>
                  </c:pt>
                  <c:pt idx="2">
                    <c:v>1.2235730465440301E-3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Sheet1!$D$1:$D$3</c:f>
              <c:numCache>
                <c:formatCode>General</c:formatCode>
                <c:ptCount val="3"/>
                <c:pt idx="0">
                  <c:v>1.27879052810405E-2</c:v>
                </c:pt>
                <c:pt idx="1">
                  <c:v>1.2071229666270999E-2</c:v>
                </c:pt>
                <c:pt idx="2">
                  <c:v>1.2819866500289301E-2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93224"/>
        <c:axId val="376793616"/>
      </c:barChart>
      <c:catAx>
        <c:axId val="37679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3616"/>
        <c:crosses val="autoZero"/>
        <c:auto val="1"/>
        <c:lblAlgn val="ctr"/>
        <c:lblOffset val="100"/>
        <c:tickLblSkip val="1"/>
        <c:noMultiLvlLbl val="0"/>
      </c:catAx>
      <c:valAx>
        <c:axId val="3767936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3224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Total</a:t>
            </a:r>
            <a:r>
              <a:rPr lang="en-US" sz="1300" baseline="0"/>
              <a:t> Excursions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Sheet1!$E$5:$E$7</c:f>
                <c:numCache>
                  <c:formatCode>General</c:formatCode>
                  <c:ptCount val="3"/>
                  <c:pt idx="0">
                    <c:v>9.5872601477685102E-2</c:v>
                  </c:pt>
                  <c:pt idx="1">
                    <c:v>8.1528247453727998E-2</c:v>
                  </c:pt>
                  <c:pt idx="2">
                    <c:v>8.5650113258082097E-2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Sheet1!$E$1:$E$3</c:f>
              <c:numCache>
                <c:formatCode>General</c:formatCode>
                <c:ptCount val="3"/>
                <c:pt idx="0">
                  <c:v>0.89515336967283599</c:v>
                </c:pt>
                <c:pt idx="1">
                  <c:v>0.84498607663896896</c:v>
                </c:pt>
                <c:pt idx="2">
                  <c:v>0.89739065502025295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801064"/>
        <c:axId val="376802240"/>
      </c:barChart>
      <c:catAx>
        <c:axId val="376801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02240"/>
        <c:crosses val="autoZero"/>
        <c:auto val="1"/>
        <c:lblAlgn val="ctr"/>
        <c:lblOffset val="100"/>
        <c:tickLblSkip val="1"/>
        <c:noMultiLvlLbl val="0"/>
      </c:catAx>
      <c:valAx>
        <c:axId val="376802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01064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COP</a:t>
            </a:r>
            <a:r>
              <a:rPr lang="en-US" sz="1300" baseline="0"/>
              <a:t> Range</a:t>
            </a:r>
            <a:endParaRPr lang="en-US" sz="13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Sheet1!$F$5:$F$7</c:f>
                <c:numCache>
                  <c:formatCode>General</c:formatCode>
                  <c:ptCount val="3"/>
                  <c:pt idx="0">
                    <c:v>7.1727729384228498E-3</c:v>
                  </c:pt>
                  <c:pt idx="1">
                    <c:v>3.8138493434373001E-3</c:v>
                  </c:pt>
                  <c:pt idx="2">
                    <c:v>4.7075511978671896E-3</c:v>
                  </c:pt>
                </c:numCache>
              </c:numRef>
            </c:plus>
            <c:minus>
              <c:numRef>
                <c:f>Sheet1!$F$5:$F$7</c:f>
                <c:numCache>
                  <c:formatCode>General</c:formatCode>
                  <c:ptCount val="3"/>
                  <c:pt idx="0">
                    <c:v>7.1727729384228498E-3</c:v>
                  </c:pt>
                  <c:pt idx="1">
                    <c:v>3.8138493434373001E-3</c:v>
                  </c:pt>
                  <c:pt idx="2">
                    <c:v>4.7075511978671896E-3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Sheet1!$F$1:$F$3</c:f>
              <c:numCache>
                <c:formatCode>General</c:formatCode>
                <c:ptCount val="3"/>
                <c:pt idx="0">
                  <c:v>2.68681715805923E-2</c:v>
                </c:pt>
                <c:pt idx="1">
                  <c:v>2.1358624109967101E-2</c:v>
                </c:pt>
                <c:pt idx="2">
                  <c:v>2.04112722203268E-2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99888"/>
        <c:axId val="376801848"/>
      </c:barChart>
      <c:catAx>
        <c:axId val="37679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01848"/>
        <c:crosses val="autoZero"/>
        <c:auto val="1"/>
        <c:lblAlgn val="ctr"/>
        <c:lblOffset val="100"/>
        <c:tickLblSkip val="1"/>
        <c:noMultiLvlLbl val="0"/>
      </c:catAx>
      <c:valAx>
        <c:axId val="3768018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988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Mean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Sheet1!$G$5:$G$7</c:f>
                <c:numCache>
                  <c:formatCode>General</c:formatCode>
                  <c:ptCount val="3"/>
                  <c:pt idx="0">
                    <c:v>0.14153816999965199</c:v>
                  </c:pt>
                  <c:pt idx="1">
                    <c:v>0.12558294129368899</c:v>
                  </c:pt>
                  <c:pt idx="2">
                    <c:v>0.19764293077733999</c:v>
                  </c:pt>
                </c:numCache>
              </c:numRef>
            </c:plus>
            <c:minus>
              <c:numRef>
                <c:f>Sheet1!$G$5:$G$7</c:f>
                <c:numCache>
                  <c:formatCode>General</c:formatCode>
                  <c:ptCount val="3"/>
                  <c:pt idx="0">
                    <c:v>0.14153816999965199</c:v>
                  </c:pt>
                  <c:pt idx="1">
                    <c:v>0.12558294129368899</c:v>
                  </c:pt>
                  <c:pt idx="2">
                    <c:v>0.19764293077733999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Sheet1!$A$1:$A$3</c:f>
              <c:strCache>
                <c:ptCount val="3"/>
                <c:pt idx="0">
                  <c:v>Eyes Closed</c:v>
                </c:pt>
                <c:pt idx="1">
                  <c:v>Eyes Open</c:v>
                </c:pt>
                <c:pt idx="2">
                  <c:v>Stroop Test</c:v>
                </c:pt>
              </c:strCache>
            </c:strRef>
          </c:cat>
          <c:val>
            <c:numRef>
              <c:f>Sheet1!$G$1:$G$3</c:f>
              <c:numCache>
                <c:formatCode>General</c:formatCode>
                <c:ptCount val="3"/>
                <c:pt idx="0">
                  <c:v>0.61551902629701105</c:v>
                </c:pt>
                <c:pt idx="1">
                  <c:v>0.70735527379488505</c:v>
                </c:pt>
                <c:pt idx="2">
                  <c:v>0.83731370720800402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99496"/>
        <c:axId val="376800280"/>
      </c:barChart>
      <c:catAx>
        <c:axId val="37679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00280"/>
        <c:crosses val="autoZero"/>
        <c:auto val="1"/>
        <c:lblAlgn val="ctr"/>
        <c:lblOffset val="100"/>
        <c:tickLblSkip val="1"/>
        <c:noMultiLvlLbl val="0"/>
      </c:catAx>
      <c:valAx>
        <c:axId val="3768002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9949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0.16474</cdr:x>
      <cdr:y>0.13227</cdr:y>
    </cdr:from>
    <cdr:to>
      <cdr:x>0.89889</cdr:x>
      <cdr:y>0.86772</cdr:y>
    </cdr:to>
    <cdr:cxnSp macro="">
      <cdr:nvCxnSpPr>
        <cdr:cNvPr id="2" name="直線コネクタ 9"/>
        <cdr:cNvCxnSpPr/>
      </cdr:nvCxnSpPr>
      <cdr:spPr>
        <a:xfrm xmlns:a="http://schemas.openxmlformats.org/drawingml/2006/main" flipV="1">
          <a:off x="830290" y="571406"/>
          <a:ext cx="3700116" cy="317714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5F6FA-5181-4DB3-8143-C6C5BB01B4A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287E-D7BD-47AD-B034-E38F0A72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0287E-D7BD-47AD-B034-E38F0A7225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9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41614552" y="23651620"/>
            <a:ext cx="400110" cy="2078751"/>
            <a:chOff x="29106978" y="36013373"/>
            <a:chExt cx="489025" cy="2702397"/>
          </a:xfrm>
        </p:grpSpPr>
        <p:sp>
          <p:nvSpPr>
            <p:cNvPr id="42" name="TextBox 41"/>
            <p:cNvSpPr txBox="1"/>
            <p:nvPr userDrawn="1"/>
          </p:nvSpPr>
          <p:spPr>
            <a:xfrm rot="16200000">
              <a:off x="28139483" y="37259250"/>
              <a:ext cx="2424015" cy="48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Made in Canada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14" descr="Image result for red maple leaf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6" t="8148" r="28229" b="4176"/>
            <a:stretch/>
          </p:blipFill>
          <p:spPr bwMode="auto">
            <a:xfrm rot="16200000">
              <a:off x="29173206" y="36012215"/>
              <a:ext cx="356619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10" descr="REL_600dpi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75" y="27555793"/>
            <a:ext cx="4444242" cy="243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" descr="TRI_log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921" y="1619170"/>
            <a:ext cx="6740109" cy="112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1280725" y="3015855"/>
            <a:ext cx="40240046" cy="731520"/>
            <a:chOff x="2131860" y="4475469"/>
            <a:chExt cx="49182276" cy="950984"/>
          </a:xfrm>
        </p:grpSpPr>
        <p:sp>
          <p:nvSpPr>
            <p:cNvPr id="23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28" name="Oval 27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lus 28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26" name="Oval 25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1937761" y="1483809"/>
            <a:ext cx="6348499" cy="1399032"/>
            <a:chOff x="950119" y="3016407"/>
            <a:chExt cx="6241704" cy="1463040"/>
          </a:xfrm>
        </p:grpSpPr>
        <p:pic>
          <p:nvPicPr>
            <p:cNvPr id="31" name="Picture 33" descr="C:\My Documents\DAVIDE\University(Graduate)\Research\REL\Posters\2009_TRI Posters\Template\Logos\IBBME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/>
            <a:stretch/>
          </p:blipFill>
          <p:spPr bwMode="auto">
            <a:xfrm>
              <a:off x="1619250" y="3016407"/>
              <a:ext cx="5572573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2" descr="Image result for IBBME University of toronto logo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2" r="27042"/>
            <a:stretch/>
          </p:blipFill>
          <p:spPr bwMode="auto">
            <a:xfrm>
              <a:off x="950119" y="3016407"/>
              <a:ext cx="669131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1279925" y="27491360"/>
            <a:ext cx="40240046" cy="731520"/>
            <a:chOff x="2131860" y="4475469"/>
            <a:chExt cx="49182276" cy="950984"/>
          </a:xfrm>
        </p:grpSpPr>
        <p:sp>
          <p:nvSpPr>
            <p:cNvPr id="34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35" name="Group 34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39" name="Oval 38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lus 39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5" name="Picture 132" descr="toronto-fes_QR crop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05" y="28388539"/>
            <a:ext cx="1480297" cy="148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 userDrawn="1"/>
        </p:nvGrpSpPr>
        <p:grpSpPr>
          <a:xfrm>
            <a:off x="30869528" y="27989332"/>
            <a:ext cx="10632533" cy="1915088"/>
            <a:chOff x="15661255" y="39063463"/>
            <a:chExt cx="16624870" cy="4398296"/>
          </a:xfrm>
        </p:grpSpPr>
        <p:pic>
          <p:nvPicPr>
            <p:cNvPr id="47" name="Picture 46"/>
            <p:cNvPicPr>
              <a:picLocks noChangeAspect="1" noChangeArrowheads="1"/>
            </p:cNvPicPr>
            <p:nvPr userDrawn="1"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15661255" y="39063463"/>
              <a:ext cx="16624870" cy="439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 userDrawn="1"/>
          </p:nvSpPr>
          <p:spPr>
            <a:xfrm>
              <a:off x="19061232" y="42978777"/>
              <a:ext cx="12588815" cy="4801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views</a:t>
              </a:r>
              <a:r>
                <a:rPr lang="en-US" sz="1800" b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expressed in this poster do not necessarily reflect those of any of the granting agencies.</a:t>
              </a:r>
              <a:endPara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208794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6pPr>
      <a:lvl7pPr marL="4175882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7pPr>
      <a:lvl8pPr marL="6263823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8pPr>
      <a:lvl9pPr marL="8351764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565956" indent="-1565956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392904" indent="-1304963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19852" indent="-1043970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7793" indent="-1043970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5734" indent="-1043970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1483675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3571616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5659557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7747498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jpeg"/><Relationship Id="rId51" Type="http://schemas.openxmlformats.org/officeDocument/2006/relationships/chart" Target="../charts/chart9.xml"/><Relationship Id="rId3" Type="http://schemas.openxmlformats.org/officeDocument/2006/relationships/image" Target="../media/image8.jpeg"/><Relationship Id="rId42" Type="http://schemas.openxmlformats.org/officeDocument/2006/relationships/chart" Target="../charts/chart1.xml"/><Relationship Id="rId47" Type="http://schemas.openxmlformats.org/officeDocument/2006/relationships/chart" Target="../charts/chart5.xml"/><Relationship Id="rId50" Type="http://schemas.openxmlformats.org/officeDocument/2006/relationships/chart" Target="../charts/chart8.xml"/><Relationship Id="rId55" Type="http://schemas.openxmlformats.org/officeDocument/2006/relationships/chart" Target="../charts/chart1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5" Type="http://schemas.openxmlformats.org/officeDocument/2006/relationships/image" Target="../media/image21.png"/><Relationship Id="rId46" Type="http://schemas.openxmlformats.org/officeDocument/2006/relationships/chart" Target="../charts/chart4.xml"/><Relationship Id="rId59" Type="http://schemas.openxmlformats.org/officeDocument/2006/relationships/chart" Target="../charts/chart17.xml"/><Relationship Id="rId2" Type="http://schemas.openxmlformats.org/officeDocument/2006/relationships/notesSlide" Target="../notesSlides/notesSlide1.xml"/><Relationship Id="rId41" Type="http://schemas.openxmlformats.org/officeDocument/2006/relationships/image" Target="../media/image220.png"/><Relationship Id="rId5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19.png"/><Relationship Id="rId45" Type="http://schemas.openxmlformats.org/officeDocument/2006/relationships/image" Target="../media/image22.png"/><Relationship Id="rId53" Type="http://schemas.openxmlformats.org/officeDocument/2006/relationships/chart" Target="../charts/chart11.xml"/><Relationship Id="rId58" Type="http://schemas.openxmlformats.org/officeDocument/2006/relationships/chart" Target="../charts/chart16.xml"/><Relationship Id="rId5" Type="http://schemas.openxmlformats.org/officeDocument/2006/relationships/image" Target="../media/image10.PNG"/><Relationship Id="rId23" Type="http://schemas.openxmlformats.org/officeDocument/2006/relationships/image" Target="../media/image20.png"/><Relationship Id="rId49" Type="http://schemas.openxmlformats.org/officeDocument/2006/relationships/chart" Target="../charts/chart7.xml"/><Relationship Id="rId57" Type="http://schemas.openxmlformats.org/officeDocument/2006/relationships/chart" Target="../charts/chart15.xml"/><Relationship Id="rId10" Type="http://schemas.openxmlformats.org/officeDocument/2006/relationships/image" Target="../media/image15.png"/><Relationship Id="rId44" Type="http://schemas.openxmlformats.org/officeDocument/2006/relationships/chart" Target="../charts/chart3.xml"/><Relationship Id="rId52" Type="http://schemas.openxmlformats.org/officeDocument/2006/relationships/chart" Target="../charts/chart10.xml"/><Relationship Id="rId60" Type="http://schemas.openxmlformats.org/officeDocument/2006/relationships/chart" Target="../charts/chart18.xml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27.png"/><Relationship Id="rId43" Type="http://schemas.openxmlformats.org/officeDocument/2006/relationships/chart" Target="../charts/chart2.xml"/><Relationship Id="rId48" Type="http://schemas.openxmlformats.org/officeDocument/2006/relationships/chart" Target="../charts/chart6.xml"/><Relationship Id="rId56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60883" y="27848389"/>
            <a:ext cx="9563597" cy="242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417588" tIns="0" rIns="417588" bIns="208794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Rehabilitation Engineering Laboratory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Institute of Biomaterials and Biomedical Engineering 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University of Toronto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Toronto Rehabilitation Institute | University Health Network</a:t>
            </a:r>
            <a:endParaRPr lang="en-US" sz="24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Contact: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Arial"/>
                <a:ea typeface="ＭＳ Ｐゴシック" charset="0"/>
                <a:cs typeface="Arial"/>
              </a:rPr>
              <a:t>k.masani@utoronto.ca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990000"/>
                </a:solidFill>
                <a:latin typeface="Arial"/>
                <a:ea typeface="ＭＳ Ｐゴシック" charset="0"/>
                <a:cs typeface="Arial"/>
              </a:rPr>
              <a:t>www.toronto-fes.ca</a:t>
            </a:r>
            <a:endParaRPr lang="en-US" sz="2400" b="1" dirty="0">
              <a:solidFill>
                <a:srgbClr val="99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26794" y="0"/>
            <a:ext cx="40083941" cy="152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08794" rIns="0" bIns="20879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7200" b="1" dirty="0" smtClean="0">
                <a:solidFill>
                  <a:srgbClr val="990000"/>
                </a:solidFill>
                <a:latin typeface="Arial"/>
                <a:cs typeface="Arial" pitchFamily="34" charset="0"/>
              </a:rPr>
              <a:t>Development of a clinically usable assessment tool for static standing balance</a:t>
            </a:r>
            <a:endParaRPr lang="en-US" altLang="en-US" sz="7200" b="1" dirty="0">
              <a:solidFill>
                <a:srgbClr val="99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86242" y="1324637"/>
            <a:ext cx="401433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Ray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Fang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Tony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Kung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Jaeeun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Yoo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1,3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Masahiro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Shinya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2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Matija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Milosevic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2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Kei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Masani</a:t>
            </a:r>
            <a:r>
              <a:rPr lang="en-US" sz="4400" b="1" baseline="30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1,3</a:t>
            </a:r>
            <a:endParaRPr lang="en-US" sz="4400" b="1" baseline="30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32746603" y="10535586"/>
            <a:ext cx="843397" cy="69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17588" tIns="208794" rIns="417588" bIns="208794">
            <a:spAutoFit/>
          </a:bodyPr>
          <a:lstStyle/>
          <a:p>
            <a:pPr>
              <a:defRPr/>
            </a:pPr>
            <a:endParaRPr lang="en-US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28409514" y="15116303"/>
            <a:ext cx="843397" cy="99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17588" tIns="208794" rIns="417588" bIns="208794">
            <a:spAutoFit/>
          </a:bodyPr>
          <a:lstStyle/>
          <a:p>
            <a:pPr>
              <a:defRPr/>
            </a:pPr>
            <a:endParaRPr lang="en-US" sz="370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82" name="Rectangle 4"/>
          <p:cNvSpPr>
            <a:spLocks noChangeArrowheads="1"/>
          </p:cNvSpPr>
          <p:nvPr/>
        </p:nvSpPr>
        <p:spPr bwMode="auto">
          <a:xfrm>
            <a:off x="8508739" y="1896338"/>
            <a:ext cx="26551707" cy="17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88" tIns="208794" rIns="417588" bIns="20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514350" indent="-514350" algn="ctr" eaLnBrk="1" hangingPunct="1">
              <a:buAutoNum type="arabicParenR"/>
            </a:pPr>
            <a:r>
              <a:rPr lang="en-US" altLang="en-US" sz="2800" b="1" dirty="0" smtClean="0">
                <a:solidFill>
                  <a:srgbClr val="000000"/>
                </a:solidFill>
                <a:latin typeface="Arial"/>
              </a:rPr>
              <a:t>Rehabilitation </a:t>
            </a:r>
            <a:r>
              <a:rPr lang="en-US" altLang="en-US" sz="2800" b="1" dirty="0">
                <a:solidFill>
                  <a:srgbClr val="000000"/>
                </a:solidFill>
                <a:latin typeface="Arial"/>
              </a:rPr>
              <a:t>Engineering Laboratory | IBBME | University of 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/>
              </a:rPr>
              <a:t>Toronto</a:t>
            </a:r>
          </a:p>
          <a:p>
            <a:pPr marL="514350" indent="-514350" algn="ctr" eaLnBrk="1" hangingPunct="1">
              <a:buFontTx/>
              <a:buAutoNum type="arabicParenR"/>
            </a:pPr>
            <a:r>
              <a:rPr lang="en-US" altLang="en-US" sz="2800" b="1" dirty="0"/>
              <a:t>Department of Life Sciences | Graduate School of Arts and Science, University of </a:t>
            </a:r>
            <a:r>
              <a:rPr lang="en-US" altLang="en-US" sz="2800" b="1" dirty="0" smtClean="0"/>
              <a:t>Tokyo</a:t>
            </a:r>
            <a:endParaRPr lang="en-US" altLang="en-US" sz="2800" b="1" dirty="0">
              <a:solidFill>
                <a:srgbClr val="000000"/>
              </a:solidFill>
              <a:latin typeface="Arial"/>
            </a:endParaRPr>
          </a:p>
          <a:p>
            <a:pPr algn="ctr" eaLnBrk="1" hangingPunct="1"/>
            <a:r>
              <a:rPr lang="en-US" altLang="en-US" sz="2800" b="1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/>
              </a:rPr>
              <a:t>) </a:t>
            </a:r>
            <a:r>
              <a:rPr lang="en-US" altLang="en-US" sz="2800" b="1" dirty="0">
                <a:solidFill>
                  <a:srgbClr val="000000"/>
                </a:solidFill>
                <a:latin typeface="Arial"/>
              </a:rPr>
              <a:t>Rehabilitation Engineering Laboratory | Toronto Rehab | UHN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6793" y="6975929"/>
            <a:ext cx="126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Falls are a serious issue among individuals with impaired motor abilities such as post-stroke patients and the elderly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Assessments using force plates and motion capture during quiet standing can be used to identify risk of fall [1,2]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These methods are not always applicable in a clinical setting due to their setup times and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551" y="4164835"/>
            <a:ext cx="1260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100" dirty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To </a:t>
            </a:r>
            <a:r>
              <a:rPr lang="en-US" altLang="ja-JP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find </a:t>
            </a:r>
            <a:r>
              <a:rPr lang="en-US" altLang="ja-JP" sz="3100" dirty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the optimal </a:t>
            </a:r>
            <a:r>
              <a:rPr lang="en-US" altLang="ja-JP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parameter for identifying balance ability, and to find the optimal location for placement of an Inertial </a:t>
            </a:r>
            <a:r>
              <a:rPr lang="en-US" altLang="ja-JP" sz="3100" dirty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M</a:t>
            </a:r>
            <a:r>
              <a:rPr lang="en-US" altLang="ja-JP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easurement </a:t>
            </a:r>
            <a:r>
              <a:rPr lang="en-US" altLang="ja-JP" sz="3100" dirty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U</a:t>
            </a:r>
            <a:r>
              <a:rPr lang="en-US" altLang="ja-JP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nit (IMU) for estimating the body’s Centre-of-Mass (COM)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To develop a cost-effective clinical assessment for standing balance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70246" y="22016337"/>
            <a:ext cx="12640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100" dirty="0">
                <a:solidFill>
                  <a:srgbClr val="000000"/>
                </a:solidFill>
              </a:rPr>
              <a:t>Proposed three methods for the IMU optimal location, that can be easily used by </a:t>
            </a:r>
            <a:r>
              <a:rPr lang="en-US" altLang="ja-JP" sz="3100" dirty="0" smtClean="0">
                <a:solidFill>
                  <a:srgbClr val="000000"/>
                </a:solidFill>
              </a:rPr>
              <a:t>clinicians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An assessment tool has been developed with plans to validate its effectiveness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The next step would be to test the system and compare the recorded results with those of a conventional static standing assessment</a:t>
            </a:r>
            <a:endParaRPr lang="en-CA" sz="3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8" name="Picture 2" descr="Image result for wii balance 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114" y="10983788"/>
            <a:ext cx="2375286" cy="13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www.shimmersensing.com/assets/images/content/product_images/930/shimmer3-front-and-side-vie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r="23946"/>
          <a:stretch/>
        </p:blipFill>
        <p:spPr bwMode="auto">
          <a:xfrm>
            <a:off x="31691293" y="10547411"/>
            <a:ext cx="1702133" cy="16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81355" y="17897189"/>
            <a:ext cx="7983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100" dirty="0" smtClean="0">
                <a:solidFill>
                  <a:srgbClr val="000000"/>
                </a:solidFill>
                <a:latin typeface="Arial"/>
              </a:rPr>
              <a:t>Centre-of-Pressure (COP) fluctuation during quiet standing</a:t>
            </a:r>
            <a:endParaRPr lang="en-CA" sz="3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22" y="9723361"/>
            <a:ext cx="4440401" cy="34769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886" y="14877188"/>
            <a:ext cx="8225613" cy="229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0309" y="17572612"/>
            <a:ext cx="6795523" cy="341789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66" y="14292318"/>
            <a:ext cx="3217128" cy="4289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992" y="23921098"/>
            <a:ext cx="4800002" cy="36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3135" y="23921098"/>
            <a:ext cx="4799999" cy="360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067668" y="17781938"/>
            <a:ext cx="2819400" cy="4924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600" dirty="0" smtClean="0">
                <a:solidFill>
                  <a:srgbClr val="000000"/>
                </a:solidFill>
                <a:latin typeface="Arial"/>
              </a:rPr>
              <a:t>Shoulder Marker</a:t>
            </a:r>
            <a:endParaRPr lang="en-CA" sz="2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69184" y="18685885"/>
            <a:ext cx="1009366" cy="49244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600" dirty="0" smtClean="0">
                <a:solidFill>
                  <a:srgbClr val="000000"/>
                </a:solidFill>
                <a:latin typeface="Arial"/>
              </a:rPr>
              <a:t>COM</a:t>
            </a:r>
            <a:endParaRPr lang="en-CA" sz="2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24044031" y="19414357"/>
            <a:ext cx="2096481" cy="4924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600" dirty="0" smtClean="0">
                <a:solidFill>
                  <a:srgbClr val="000000"/>
                </a:solidFill>
                <a:latin typeface="Arial"/>
              </a:rPr>
              <a:t>ASIS Marker</a:t>
            </a:r>
            <a:endParaRPr lang="en-CA" sz="26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6" name="Picture 20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65504" y="12825993"/>
            <a:ext cx="5264128" cy="3149077"/>
          </a:xfrm>
          <a:prstGeom prst="rect">
            <a:avLst/>
          </a:prstGeom>
        </p:spPr>
      </p:pic>
      <p:sp>
        <p:nvSpPr>
          <p:cNvPr id="51" name="Rounded Rectangle 34"/>
          <p:cNvSpPr/>
          <p:nvPr/>
        </p:nvSpPr>
        <p:spPr>
          <a:xfrm>
            <a:off x="1527548" y="3131535"/>
            <a:ext cx="1260000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Purpose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2" name="Rounded Rectangle 34"/>
          <p:cNvSpPr/>
          <p:nvPr/>
        </p:nvSpPr>
        <p:spPr>
          <a:xfrm>
            <a:off x="1460342" y="5899211"/>
            <a:ext cx="1260000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Background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982" y="196839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4" name="Rounded Rectangle 34"/>
          <p:cNvSpPr/>
          <p:nvPr/>
        </p:nvSpPr>
        <p:spPr>
          <a:xfrm>
            <a:off x="1346151" y="9619996"/>
            <a:ext cx="1260000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Method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1498551" y="10622274"/>
            <a:ext cx="12600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14 young, able-bodied participants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Three standing conditions:</a:t>
            </a:r>
          </a:p>
          <a:p>
            <a:pPr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    1. Standing with eyes open </a:t>
            </a:r>
          </a:p>
          <a:p>
            <a:pPr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    2. Standing with eyes closed</a:t>
            </a:r>
          </a:p>
          <a:p>
            <a:pPr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    3. Standing with Stroop test (mental task)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Motion capture, 20 markers, bilateral, Fs = 200 Hz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Force plate, Fs = 1000 Hz</a:t>
            </a:r>
          </a:p>
        </p:txBody>
      </p:sp>
      <p:sp>
        <p:nvSpPr>
          <p:cNvPr id="57" name="TextBox 20"/>
          <p:cNvSpPr txBox="1"/>
          <p:nvPr/>
        </p:nvSpPr>
        <p:spPr>
          <a:xfrm>
            <a:off x="1369665" y="18872174"/>
            <a:ext cx="32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100" dirty="0" smtClean="0">
                <a:solidFill>
                  <a:srgbClr val="000000"/>
                </a:solidFill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MoCap markers </a:t>
            </a: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59" name="Rounded Rectangle 42"/>
          <p:cNvSpPr/>
          <p:nvPr/>
        </p:nvSpPr>
        <p:spPr>
          <a:xfrm>
            <a:off x="1369665" y="19206564"/>
            <a:ext cx="1260000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Optimal Postural Sway Parameter 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64" name="Rounded Rectangle 42"/>
          <p:cNvSpPr/>
          <p:nvPr/>
        </p:nvSpPr>
        <p:spPr>
          <a:xfrm>
            <a:off x="14949481" y="12542872"/>
            <a:ext cx="12600000" cy="8145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Optimal Placement for IMU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0" name="Rounded Rectangle 45"/>
          <p:cNvSpPr/>
          <p:nvPr/>
        </p:nvSpPr>
        <p:spPr>
          <a:xfrm>
            <a:off x="28222006" y="7268344"/>
            <a:ext cx="1260000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Clinical Assessment Tool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1" name="Text Box 96"/>
          <p:cNvSpPr txBox="1">
            <a:spLocks noChangeArrowheads="1"/>
          </p:cNvSpPr>
          <p:nvPr/>
        </p:nvSpPr>
        <p:spPr bwMode="auto">
          <a:xfrm>
            <a:off x="28409514" y="8281809"/>
            <a:ext cx="126000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CA" sz="3100" dirty="0">
                <a:solidFill>
                  <a:srgbClr val="000000"/>
                </a:solidFill>
              </a:rPr>
              <a:t>The system integrates </a:t>
            </a:r>
            <a:r>
              <a:rPr lang="en-CA" sz="3100" dirty="0" smtClean="0">
                <a:solidFill>
                  <a:srgbClr val="000000"/>
                </a:solidFill>
              </a:rPr>
              <a:t>a commercially available, low-cost force plate (Wii </a:t>
            </a:r>
            <a:r>
              <a:rPr lang="en-CA" sz="3100" dirty="0">
                <a:solidFill>
                  <a:srgbClr val="000000"/>
                </a:solidFill>
              </a:rPr>
              <a:t>Balance </a:t>
            </a:r>
            <a:r>
              <a:rPr lang="en-CA" sz="3100" dirty="0" smtClean="0">
                <a:solidFill>
                  <a:srgbClr val="000000"/>
                </a:solidFill>
              </a:rPr>
              <a:t>Board, Nintendo Inc.) </a:t>
            </a:r>
            <a:r>
              <a:rPr lang="en-CA" sz="3100" dirty="0">
                <a:solidFill>
                  <a:srgbClr val="000000"/>
                </a:solidFill>
              </a:rPr>
              <a:t>and </a:t>
            </a:r>
            <a:r>
              <a:rPr lang="en-CA" sz="3100" dirty="0" smtClean="0">
                <a:solidFill>
                  <a:srgbClr val="000000"/>
                </a:solidFill>
              </a:rPr>
              <a:t>an IMU (Shimmer3, Shimmer Inc.) using MATLAB, Shimmer API, WiiLab library [4], and the CU Wii GUI [5]</a:t>
            </a: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73" name="Rounded Rectangle 34"/>
          <p:cNvSpPr/>
          <p:nvPr/>
        </p:nvSpPr>
        <p:spPr>
          <a:xfrm>
            <a:off x="28870246" y="20949599"/>
            <a:ext cx="13035739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800" b="1" dirty="0" smtClean="0">
                <a:solidFill>
                  <a:srgbClr val="000000"/>
                </a:solidFill>
              </a:rPr>
              <a:t>Conclusion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1975692" y="13737589"/>
            <a:ext cx="534861" cy="12334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793" y="20237208"/>
            <a:ext cx="1260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Identifying the parameter quantifying COM or COP data that shows statistically significant differences between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Time-domain parameters: mean distance, Root-Mean-Square (RMS) distance, mean velocity, total excursions, range, RMS velocity, RMS acceleration, mean amplitude, mean frequency 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Frequency-domain parameters:  centroidal frequency, frequency dispersion, power frequency, total power [3]</a:t>
            </a:r>
            <a:endParaRPr lang="en-CA" sz="3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01881" y="3551113"/>
            <a:ext cx="1260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CA" sz="3100" dirty="0" smtClean="0">
                <a:solidFill>
                  <a:srgbClr val="000000"/>
                </a:solidFill>
              </a:rPr>
              <a:t>A paired t-test showed that </a:t>
            </a:r>
            <a:r>
              <a:rPr lang="en-CA" sz="3100" dirty="0">
                <a:solidFill>
                  <a:srgbClr val="000000"/>
                </a:solidFill>
              </a:rPr>
              <a:t>COM acceleration in the </a:t>
            </a:r>
            <a:r>
              <a:rPr lang="en-CA" sz="3100" dirty="0" smtClean="0">
                <a:solidFill>
                  <a:srgbClr val="000000"/>
                </a:solidFill>
              </a:rPr>
              <a:t>Anterior-Posterior (AP) direction was the most statistically significant indicator</a:t>
            </a:r>
            <a:r>
              <a:rPr lang="en-US" sz="3100" dirty="0" smtClean="0">
                <a:solidFill>
                  <a:srgbClr val="000000"/>
                </a:solidFill>
                <a:latin typeface="Arial"/>
              </a:rPr>
              <a:t> of differences between the three conditions</a:t>
            </a:r>
            <a:endParaRPr lang="en-US" sz="31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101881" y="13411950"/>
                <a:ext cx="12600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Identifying the optimal location to place a single IMU such that it can estimate COM motion, using shoulder and ASIS marker data</a:t>
                </a:r>
                <a:endParaRPr lang="en-US" altLang="ja-JP" sz="3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3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methods were compared:</a:t>
                </a:r>
              </a:p>
              <a:p>
                <a:pPr marL="901700" indent="-901700">
                  <a:defRPr/>
                </a:pPr>
                <a:r>
                  <a:rPr lang="en-US" altLang="ja-JP" sz="3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1. </a:t>
                </a:r>
                <a:r>
                  <a:rPr lang="en-US" altLang="ja-JP" sz="3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Multiple </a:t>
                </a:r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 analysis using shoulder and ASIS markers to approximate the body COM location</a:t>
                </a:r>
                <a:endParaRPr lang="en-US" altLang="ja-JP" sz="3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1700" indent="-901700">
                  <a:defRPr/>
                </a:pPr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2. Estimating COM location using the ratio of COM to ASIS difference to trunk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31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CA" sz="3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10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31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CA" sz="3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901700" indent="-901700">
                  <a:defRPr/>
                </a:pPr>
                <a:r>
                  <a:rPr lang="en-US" altLang="ja-JP" sz="3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31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3. Estimating COM location as the vertical distance from ASIS </a:t>
                </a:r>
                <a:endParaRPr lang="en-US" altLang="ja-JP" sz="3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CA" sz="3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881" y="13411950"/>
                <a:ext cx="12600000" cy="4524315"/>
              </a:xfrm>
              <a:prstGeom prst="rect">
                <a:avLst/>
              </a:prstGeom>
              <a:blipFill rotWithShape="0">
                <a:blip r:embed="rId12"/>
                <a:stretch>
                  <a:fillRect l="-1064" t="-1617" r="-1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enericlap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308" y="10621636"/>
            <a:ext cx="2434323" cy="18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tla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172" y="10829337"/>
            <a:ext cx="3683177" cy="13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35883979" y="11233239"/>
            <a:ext cx="629010" cy="511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2061" name="Rectangle 2060"/>
          <p:cNvSpPr/>
          <p:nvPr/>
        </p:nvSpPr>
        <p:spPr>
          <a:xfrm>
            <a:off x="21276695" y="1495214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 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063" name="TextBox 2062"/>
          <p:cNvSpPr txBox="1"/>
          <p:nvPr/>
        </p:nvSpPr>
        <p:spPr>
          <a:xfrm>
            <a:off x="28409514" y="3561898"/>
            <a:ext cx="126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100" dirty="0" smtClean="0">
                <a:solidFill>
                  <a:srgbClr val="000000"/>
                </a:solidFill>
                <a:latin typeface="Arial"/>
              </a:rPr>
              <a:t>Method 1 was the most accurate, the multiple regression equation calculating height for IMU location in mm is:</a:t>
            </a:r>
            <a:endParaRPr lang="en-CA" sz="31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6" name="Rectangle 2065"/>
              <p:cNvSpPr/>
              <p:nvPr/>
            </p:nvSpPr>
            <p:spPr>
              <a:xfrm>
                <a:off x="29489038" y="4868799"/>
                <a:ext cx="10401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66" name="Rectangle 20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9038" y="4868799"/>
                <a:ext cx="1040166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28409513" y="5342841"/>
                <a:ext cx="1260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3100" dirty="0" smtClean="0">
                    <a:solidFill>
                      <a:srgbClr val="000000"/>
                    </a:solidFill>
                    <a:latin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3100" i="1">
                        <a:latin typeface="Cambria Math" panose="02040503050406030204" pitchFamily="18" charset="0"/>
                      </a:rPr>
                      <m:t>𝑆h𝑜𝑢𝑙𝑑𝑒𝑟</m:t>
                    </m:r>
                  </m:oMath>
                </a14:m>
                <a:r>
                  <a:rPr lang="en-CA" sz="3100" dirty="0" smtClean="0">
                    <a:solidFill>
                      <a:srgbClr val="000000"/>
                    </a:solidFill>
                    <a:latin typeface="Arial"/>
                  </a:rPr>
                  <a:t> is the height of the shoulder marker and </a:t>
                </a:r>
                <a14:m>
                  <m:oMath xmlns:m="http://schemas.openxmlformats.org/officeDocument/2006/math">
                    <m:r>
                      <a:rPr lang="en-CA" sz="3100" i="1">
                        <a:latin typeface="Cambria Math" panose="02040503050406030204" pitchFamily="18" charset="0"/>
                      </a:rPr>
                      <m:t>𝐴𝑆𝐼𝑆</m:t>
                    </m:r>
                    <m:r>
                      <a:rPr lang="en-CA" sz="31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100" dirty="0" smtClean="0">
                    <a:solidFill>
                      <a:srgbClr val="000000"/>
                    </a:solidFill>
                  </a:rPr>
                  <a:t>is the height of the ASIS marker in mm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3100" dirty="0" smtClean="0">
                    <a:solidFill>
                      <a:srgbClr val="000000"/>
                    </a:solidFill>
                  </a:rPr>
                  <a:t>Method 2 calculated a result 10% of the trunk above the ASIS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3100" dirty="0" smtClean="0">
                    <a:solidFill>
                      <a:srgbClr val="000000"/>
                    </a:solidFill>
                  </a:rPr>
                  <a:t>Method 3 calculated a result </a:t>
                </a:r>
                <a:r>
                  <a:rPr lang="en-CA" sz="3100" dirty="0" smtClean="0"/>
                  <a:t>5 cm above the ASIS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CA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13" y="5342841"/>
                <a:ext cx="12600000" cy="2554545"/>
              </a:xfrm>
              <a:prstGeom prst="rect">
                <a:avLst/>
              </a:prstGeom>
              <a:blipFill rotWithShape="0">
                <a:blip r:embed="rId23"/>
                <a:stretch>
                  <a:fillRect l="-1064" t="-2857" r="-1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0" name="Picture 206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177159" y="12841778"/>
            <a:ext cx="6012392" cy="3150000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198954" y="17418629"/>
            <a:ext cx="4702531" cy="3309796"/>
          </a:xfrm>
          <a:prstGeom prst="rect">
            <a:avLst/>
          </a:prstGeom>
        </p:spPr>
      </p:pic>
      <p:sp>
        <p:nvSpPr>
          <p:cNvPr id="65" name="TextBox 13"/>
          <p:cNvSpPr txBox="1"/>
          <p:nvPr/>
        </p:nvSpPr>
        <p:spPr>
          <a:xfrm>
            <a:off x="17642936" y="28405331"/>
            <a:ext cx="7517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2000" dirty="0" smtClean="0">
                <a:solidFill>
                  <a:srgbClr val="000000"/>
                </a:solidFill>
              </a:rPr>
              <a:t>[1] Maki </a:t>
            </a:r>
            <a:r>
              <a:rPr lang="fr-FR" altLang="ja-JP" sz="2000" dirty="0">
                <a:solidFill>
                  <a:srgbClr val="000000"/>
                </a:solidFill>
              </a:rPr>
              <a:t>et al. J </a:t>
            </a:r>
            <a:r>
              <a:rPr lang="fr-FR" altLang="ja-JP" sz="2000" dirty="0" err="1">
                <a:solidFill>
                  <a:srgbClr val="000000"/>
                </a:solidFill>
              </a:rPr>
              <a:t>Gerontol</a:t>
            </a:r>
            <a:r>
              <a:rPr lang="fr-FR" altLang="ja-JP" sz="2000" dirty="0">
                <a:solidFill>
                  <a:srgbClr val="000000"/>
                </a:solidFill>
              </a:rPr>
              <a:t> 49(2): M72-84, 1994</a:t>
            </a:r>
            <a:r>
              <a:rPr lang="fr-FR" altLang="ja-JP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Arial"/>
              </a:rPr>
              <a:t>[2]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</a:rPr>
              <a:t>Piirtola</a:t>
            </a:r>
            <a:r>
              <a:rPr lang="fi-FI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i-FI" sz="2000" dirty="0">
                <a:solidFill>
                  <a:srgbClr val="000000"/>
                </a:solidFill>
                <a:latin typeface="Arial"/>
              </a:rPr>
              <a:t>et al. </a:t>
            </a:r>
            <a:r>
              <a:rPr lang="fi-FI" sz="2000" dirty="0" err="1">
                <a:solidFill>
                  <a:srgbClr val="000000"/>
                </a:solidFill>
                <a:latin typeface="Arial"/>
              </a:rPr>
              <a:t>Gerontol</a:t>
            </a:r>
            <a:r>
              <a:rPr lang="fi-FI" sz="2000" dirty="0">
                <a:solidFill>
                  <a:srgbClr val="000000"/>
                </a:solidFill>
                <a:latin typeface="Arial"/>
              </a:rPr>
              <a:t> 52(2): 1-16, 2006</a:t>
            </a:r>
            <a:r>
              <a:rPr lang="fi-FI" sz="2000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</a:rPr>
              <a:t>[3]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</a:rPr>
              <a:t>Prieto</a:t>
            </a:r>
            <a:r>
              <a:rPr lang="fi-FI" sz="2000" dirty="0" smtClean="0">
                <a:solidFill>
                  <a:srgbClr val="000000"/>
                </a:solidFill>
                <a:latin typeface="Arial"/>
              </a:rPr>
              <a:t> et al. IEEE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</a:rPr>
              <a:t>Trans</a:t>
            </a:r>
            <a:r>
              <a:rPr lang="fi-FI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</a:rPr>
              <a:t>Biomed</a:t>
            </a:r>
            <a:r>
              <a:rPr lang="fi-FI" sz="2000" dirty="0" smtClean="0">
                <a:solidFill>
                  <a:srgbClr val="000000"/>
                </a:solidFill>
                <a:latin typeface="Arial"/>
              </a:rPr>
              <a:t> Eng 43(9): 956-966, 1996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</a:rPr>
              <a:t>[4] </a:t>
            </a:r>
            <a:r>
              <a:rPr lang="fi-FI" sz="2000" dirty="0">
                <a:solidFill>
                  <a:srgbClr val="000000"/>
                </a:solidFill>
                <a:latin typeface="Arial"/>
              </a:rPr>
              <a:t>http://netscale.cse.nd.edu/twiki/bin/view/Edu/WiiMote</a:t>
            </a:r>
            <a:endParaRPr lang="fi-FI" sz="2000" dirty="0" smtClean="0">
              <a:solidFill>
                <a:srgbClr val="000000"/>
              </a:solidFill>
              <a:latin typeface="Arial"/>
            </a:endParaRP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</a:rPr>
              <a:t>[5</a:t>
            </a:r>
            <a:r>
              <a:rPr lang="fi-FI" sz="2000" dirty="0">
                <a:solidFill>
                  <a:srgbClr val="000000"/>
                </a:solidFill>
                <a:latin typeface="Arial"/>
              </a:rPr>
              <a:t>] http://www.colorado.edu/intphys/neuromechanics/cu_wii.html</a:t>
            </a:r>
            <a:endParaRPr lang="en-CA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ounded Rectangle 34"/>
          <p:cNvSpPr/>
          <p:nvPr/>
        </p:nvSpPr>
        <p:spPr>
          <a:xfrm>
            <a:off x="17643481" y="27971969"/>
            <a:ext cx="7516800" cy="435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000000"/>
                </a:solidFill>
              </a:rPr>
              <a:t>References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156900" y="12992100"/>
            <a:ext cx="5803900" cy="290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4963100" y="17487900"/>
            <a:ext cx="6794500" cy="336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188900" y="12623800"/>
            <a:ext cx="17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&lt; Menu View 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322685" y="12573000"/>
            <a:ext cx="370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&lt; IMU Location Calculation View 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445530" y="17145000"/>
            <a:ext cx="22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&lt; Calibration View 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6918900" y="17056100"/>
            <a:ext cx="270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&lt; Data Collection View &gt;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34075777" y="18841450"/>
            <a:ext cx="629010" cy="511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flipH="1">
            <a:off x="35273194" y="13948811"/>
            <a:ext cx="629010" cy="511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 rot="5400000">
            <a:off x="31656354" y="16366485"/>
            <a:ext cx="629010" cy="511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 rot="5400000">
            <a:off x="38734516" y="11862344"/>
            <a:ext cx="629010" cy="511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2049" name="TextBox 2048"/>
          <p:cNvSpPr txBox="1"/>
          <p:nvPr/>
        </p:nvSpPr>
        <p:spPr>
          <a:xfrm>
            <a:off x="15101881" y="11856855"/>
            <a:ext cx="126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 1-12. COP AP parameters.  Fig 13-15. COM AP parameters.         p-value &lt; 0.0167</a:t>
            </a:r>
          </a:p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28493628" y="4661799"/>
                <a:ext cx="126000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𝐶𝑂𝑀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=908−0.0271×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𝑆h𝑜𝑢𝑙𝑑𝑒𝑟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−0.954×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𝐴𝑆𝐼𝑆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+0.000743×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𝑆h𝑜𝑢𝑙𝑑𝑒𝑟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𝐴𝑆𝐼𝑆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628" y="4661799"/>
                <a:ext cx="12600000" cy="5232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Chart 106"/>
          <p:cNvGraphicFramePr>
            <a:graphicFrameLocks/>
          </p:cNvGraphicFramePr>
          <p:nvPr>
            <p:extLst/>
          </p:nvPr>
        </p:nvGraphicFramePr>
        <p:xfrm>
          <a:off x="15292421" y="17697362"/>
          <a:ext cx="50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108" name="Chart 107"/>
          <p:cNvGraphicFramePr>
            <a:graphicFrameLocks/>
          </p:cNvGraphicFramePr>
          <p:nvPr>
            <p:extLst/>
          </p:nvPr>
        </p:nvGraphicFramePr>
        <p:xfrm>
          <a:off x="15429149" y="22670123"/>
          <a:ext cx="50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graphicFrame>
        <p:nvGraphicFramePr>
          <p:cNvPr id="111" name="Chart 110"/>
          <p:cNvGraphicFramePr>
            <a:graphicFrameLocks/>
          </p:cNvGraphicFramePr>
          <p:nvPr>
            <p:extLst/>
          </p:nvPr>
        </p:nvGraphicFramePr>
        <p:xfrm>
          <a:off x="20954278" y="22670123"/>
          <a:ext cx="50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cxnSp>
        <p:nvCxnSpPr>
          <p:cNvPr id="10" name="直線コネクタ 9"/>
          <p:cNvCxnSpPr/>
          <p:nvPr/>
        </p:nvCxnSpPr>
        <p:spPr>
          <a:xfrm flipV="1">
            <a:off x="16244246" y="18219383"/>
            <a:ext cx="3700148" cy="3706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1394036" y="17250519"/>
            <a:ext cx="2814649" cy="5259375"/>
          </a:xfrm>
          <a:prstGeom prst="rect">
            <a:avLst/>
          </a:prstGeom>
        </p:spPr>
      </p:pic>
      <p:cxnSp>
        <p:nvCxnSpPr>
          <p:cNvPr id="92" name="直線コネクタ 9"/>
          <p:cNvCxnSpPr/>
          <p:nvPr/>
        </p:nvCxnSpPr>
        <p:spPr>
          <a:xfrm flipV="1">
            <a:off x="16258402" y="23336779"/>
            <a:ext cx="3700148" cy="3706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Chart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30005"/>
              </p:ext>
            </p:extLst>
          </p:nvPr>
        </p:nvGraphicFramePr>
        <p:xfrm>
          <a:off x="15924084" y="518501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graphicFrame>
        <p:nvGraphicFramePr>
          <p:cNvPr id="88" name="Chart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74508"/>
              </p:ext>
            </p:extLst>
          </p:nvPr>
        </p:nvGraphicFramePr>
        <p:xfrm>
          <a:off x="18155842" y="516399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graphicFrame>
        <p:nvGraphicFramePr>
          <p:cNvPr id="89" name="Chart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288530"/>
              </p:ext>
            </p:extLst>
          </p:nvPr>
        </p:nvGraphicFramePr>
        <p:xfrm>
          <a:off x="20342937" y="5134623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graphicFrame>
        <p:nvGraphicFramePr>
          <p:cNvPr id="90" name="Chart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323048"/>
              </p:ext>
            </p:extLst>
          </p:nvPr>
        </p:nvGraphicFramePr>
        <p:xfrm>
          <a:off x="22481881" y="507146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graphicFrame>
        <p:nvGraphicFramePr>
          <p:cNvPr id="91" name="Chart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621609"/>
              </p:ext>
            </p:extLst>
          </p:nvPr>
        </p:nvGraphicFramePr>
        <p:xfrm>
          <a:off x="24653348" y="516964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graphicFrame>
        <p:nvGraphicFramePr>
          <p:cNvPr id="93" name="Chart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359004"/>
              </p:ext>
            </p:extLst>
          </p:nvPr>
        </p:nvGraphicFramePr>
        <p:xfrm>
          <a:off x="15934320" y="726832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244722"/>
              </p:ext>
            </p:extLst>
          </p:nvPr>
        </p:nvGraphicFramePr>
        <p:xfrm>
          <a:off x="18044507" y="7336513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graphicFrame>
        <p:nvGraphicFramePr>
          <p:cNvPr id="95" name="Chart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699171"/>
              </p:ext>
            </p:extLst>
          </p:nvPr>
        </p:nvGraphicFramePr>
        <p:xfrm>
          <a:off x="20321881" y="729718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graphicFrame>
        <p:nvGraphicFramePr>
          <p:cNvPr id="96" name="Chart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595581"/>
              </p:ext>
            </p:extLst>
          </p:nvPr>
        </p:nvGraphicFramePr>
        <p:xfrm>
          <a:off x="22547067" y="733940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graphicFrame>
        <p:nvGraphicFramePr>
          <p:cNvPr id="97" name="Chart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174495"/>
              </p:ext>
            </p:extLst>
          </p:nvPr>
        </p:nvGraphicFramePr>
        <p:xfrm>
          <a:off x="24718534" y="730515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graphicFrame>
        <p:nvGraphicFramePr>
          <p:cNvPr id="98" name="Chart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341447"/>
              </p:ext>
            </p:extLst>
          </p:nvPr>
        </p:nvGraphicFramePr>
        <p:xfrm>
          <a:off x="15966929" y="957603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graphicFrame>
        <p:nvGraphicFramePr>
          <p:cNvPr id="99" name="Chart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149781"/>
              </p:ext>
            </p:extLst>
          </p:nvPr>
        </p:nvGraphicFramePr>
        <p:xfrm>
          <a:off x="18228906" y="961957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graphicFrame>
        <p:nvGraphicFramePr>
          <p:cNvPr id="100" name="Chart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360208"/>
              </p:ext>
            </p:extLst>
          </p:nvPr>
        </p:nvGraphicFramePr>
        <p:xfrm>
          <a:off x="20321881" y="962469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graphicFrame>
        <p:nvGraphicFramePr>
          <p:cNvPr id="101" name="Chart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94615"/>
              </p:ext>
            </p:extLst>
          </p:nvPr>
        </p:nvGraphicFramePr>
        <p:xfrm>
          <a:off x="22558534" y="961691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graphicFrame>
        <p:nvGraphicFramePr>
          <p:cNvPr id="102" name="Chart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46882"/>
              </p:ext>
            </p:extLst>
          </p:nvPr>
        </p:nvGraphicFramePr>
        <p:xfrm>
          <a:off x="24651509" y="961081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22" name="Rectangle 121"/>
          <p:cNvSpPr/>
          <p:nvPr/>
        </p:nvSpPr>
        <p:spPr>
          <a:xfrm flipV="1">
            <a:off x="21042724" y="5552153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Rectangle 122"/>
          <p:cNvSpPr/>
          <p:nvPr/>
        </p:nvSpPr>
        <p:spPr>
          <a:xfrm flipV="1">
            <a:off x="21629348" y="5552230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Rectangle 131"/>
          <p:cNvSpPr/>
          <p:nvPr/>
        </p:nvSpPr>
        <p:spPr>
          <a:xfrm flipV="1">
            <a:off x="23082732" y="5533783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Rectangle 132"/>
          <p:cNvSpPr/>
          <p:nvPr/>
        </p:nvSpPr>
        <p:spPr>
          <a:xfrm flipV="1">
            <a:off x="23668685" y="5535264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ectangle 133"/>
          <p:cNvSpPr/>
          <p:nvPr/>
        </p:nvSpPr>
        <p:spPr>
          <a:xfrm flipV="1">
            <a:off x="25361881" y="5547818"/>
            <a:ext cx="108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ectangle 134"/>
          <p:cNvSpPr/>
          <p:nvPr/>
        </p:nvSpPr>
        <p:spPr>
          <a:xfrm flipV="1">
            <a:off x="25361881" y="5673652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Rectangle 135"/>
          <p:cNvSpPr/>
          <p:nvPr/>
        </p:nvSpPr>
        <p:spPr>
          <a:xfrm flipV="1">
            <a:off x="16587124" y="7668001"/>
            <a:ext cx="108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Rectangle 137"/>
          <p:cNvSpPr/>
          <p:nvPr/>
        </p:nvSpPr>
        <p:spPr>
          <a:xfrm flipV="1">
            <a:off x="18850663" y="7683452"/>
            <a:ext cx="108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/>
          <p:cNvSpPr/>
          <p:nvPr/>
        </p:nvSpPr>
        <p:spPr>
          <a:xfrm flipV="1">
            <a:off x="18854145" y="7835772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Rectangle 141"/>
          <p:cNvSpPr/>
          <p:nvPr/>
        </p:nvSpPr>
        <p:spPr>
          <a:xfrm flipV="1">
            <a:off x="20939138" y="7684818"/>
            <a:ext cx="1152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Rectangle 144"/>
          <p:cNvSpPr/>
          <p:nvPr/>
        </p:nvSpPr>
        <p:spPr>
          <a:xfrm flipV="1">
            <a:off x="25901881" y="7787773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Rectangle 145"/>
          <p:cNvSpPr/>
          <p:nvPr/>
        </p:nvSpPr>
        <p:spPr>
          <a:xfrm flipV="1">
            <a:off x="25343754" y="7642274"/>
            <a:ext cx="108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Rectangle 146"/>
          <p:cNvSpPr/>
          <p:nvPr/>
        </p:nvSpPr>
        <p:spPr>
          <a:xfrm flipV="1">
            <a:off x="23239711" y="9958887"/>
            <a:ext cx="108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Rectangle 148"/>
          <p:cNvSpPr/>
          <p:nvPr/>
        </p:nvSpPr>
        <p:spPr>
          <a:xfrm flipV="1">
            <a:off x="23239760" y="10090646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 flipV="1">
            <a:off x="25349181" y="10054498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Rectangle 150"/>
          <p:cNvSpPr/>
          <p:nvPr/>
        </p:nvSpPr>
        <p:spPr>
          <a:xfrm flipV="1">
            <a:off x="25963679" y="10053520"/>
            <a:ext cx="540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Rectangle 151"/>
          <p:cNvSpPr/>
          <p:nvPr/>
        </p:nvSpPr>
        <p:spPr>
          <a:xfrm flipV="1">
            <a:off x="25339337" y="9927803"/>
            <a:ext cx="1152000" cy="2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Rectangle 152"/>
          <p:cNvSpPr/>
          <p:nvPr/>
        </p:nvSpPr>
        <p:spPr>
          <a:xfrm flipV="1">
            <a:off x="24319292" y="12063498"/>
            <a:ext cx="540000" cy="25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787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 Math</vt:lpstr>
      <vt:lpstr>Times New Roman</vt:lpstr>
      <vt:lpstr>Default Design</vt:lpstr>
      <vt:lpstr>PowerPoint Presentation</vt:lpstr>
    </vt:vector>
  </TitlesOfParts>
  <Company>Toronto Rehabilitation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Moineau, Bastien</dc:creator>
  <cp:lastModifiedBy>Serena</cp:lastModifiedBy>
  <cp:revision>363</cp:revision>
  <dcterms:created xsi:type="dcterms:W3CDTF">2008-10-22T20:20:13Z</dcterms:created>
  <dcterms:modified xsi:type="dcterms:W3CDTF">2017-08-15T19:57:41Z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