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28" autoAdjust="0"/>
  </p:normalViewPr>
  <p:slideViewPr>
    <p:cSldViewPr>
      <p:cViewPr varScale="1">
        <p:scale>
          <a:sx n="84" d="100"/>
          <a:sy n="84" d="100"/>
        </p:scale>
        <p:origin x="153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BC454-E262-438B-9BF1-778ED20564E8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E5521-BEB0-4405-8D1F-91A7DAE38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643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52205"/>
            <a:ext cx="6400800" cy="552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AA Smith, BB Lee etc…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544511" y="4656976"/>
            <a:ext cx="8054979" cy="55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b="1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2000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Biomaterials and Biomedical Engineering | University of Toronto</a:t>
            </a:r>
            <a:endParaRPr lang="en-US" sz="2000" i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371600" y="5257051"/>
            <a:ext cx="6400800" cy="55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b="1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Toronto Rehabilitation Institute | </a:t>
            </a:r>
            <a:r>
              <a:rPr lang="en-US" sz="2000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Health Network</a:t>
            </a:r>
            <a:endParaRPr lang="en-US" sz="2000" i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" y="2909312"/>
            <a:ext cx="224633" cy="22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34" y="2899786"/>
            <a:ext cx="242893" cy="24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448466" y="3025683"/>
            <a:ext cx="82570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 userDrawn="1"/>
        </p:nvSpPr>
        <p:spPr>
          <a:xfrm>
            <a:off x="685800" y="3875926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900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 smtClean="0"/>
              <a:t>Rehabilitation Engineering Laboratory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77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sz="3000" b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/>
              <a:buChar char="•"/>
              <a:defRPr sz="24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/>
              <a:buChar char="•"/>
              <a:defRPr sz="24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/>
              <a:buChar char="•"/>
              <a:defRPr sz="24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/>
              <a:buChar char="•"/>
              <a:defRPr sz="24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2" y="1031476"/>
            <a:ext cx="224633" cy="22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228600" y="6172200"/>
            <a:ext cx="8686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68" y="1021951"/>
            <a:ext cx="242893" cy="24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457200" y="1143000"/>
            <a:ext cx="82570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6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8" t="15121" b="10620"/>
          <a:stretch/>
        </p:blipFill>
        <p:spPr>
          <a:xfrm>
            <a:off x="228600" y="6277800"/>
            <a:ext cx="1773434" cy="50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6667" r="77234" b="7500"/>
          <a:stretch/>
        </p:blipFill>
        <p:spPr>
          <a:xfrm>
            <a:off x="7848600" y="6205800"/>
            <a:ext cx="1101670" cy="57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9" t="24167" r="34069" b="19167"/>
          <a:stretch/>
        </p:blipFill>
        <p:spPr>
          <a:xfrm>
            <a:off x="2057400" y="6248400"/>
            <a:ext cx="1815881" cy="50400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9" name="Straight Connector 8"/>
          <p:cNvCxnSpPr/>
          <p:nvPr userDrawn="1"/>
        </p:nvCxnSpPr>
        <p:spPr>
          <a:xfrm>
            <a:off x="228600" y="6172200"/>
            <a:ext cx="8686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9900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724"/>
            <a:ext cx="8686800" cy="636676"/>
          </a:xfrm>
        </p:spPr>
        <p:txBody>
          <a:bodyPr/>
          <a:lstStyle/>
          <a:p>
            <a:r>
              <a:rPr lang="en-US" sz="2550" dirty="0" smtClean="0"/>
              <a:t>Clinical System to Identify Gait Dynamics Using IMUs</a:t>
            </a:r>
            <a:endParaRPr lang="en-US" sz="2550" dirty="0"/>
          </a:p>
        </p:txBody>
      </p:sp>
      <p:sp>
        <p:nvSpPr>
          <p:cNvPr id="6" name="TextBox 5"/>
          <p:cNvSpPr txBox="1"/>
          <p:nvPr/>
        </p:nvSpPr>
        <p:spPr>
          <a:xfrm>
            <a:off x="8581703" y="6233073"/>
            <a:ext cx="464723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1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343400" y="121920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3400" y="3505200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447800"/>
            <a:ext cx="2019300" cy="20536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69" y="1447800"/>
            <a:ext cx="1523113" cy="202996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2200" y="23622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0" y="1219200"/>
            <a:ext cx="4264150" cy="301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Similar Data with a Single IMU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7200" y="1219200"/>
            <a:ext cx="3810000" cy="301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Motion Capture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1" y="6248399"/>
            <a:ext cx="312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GillSans"/>
              </a:rPr>
              <a:t>- Robertson </a:t>
            </a:r>
            <a:r>
              <a:rPr lang="en-US" sz="800" dirty="0">
                <a:latin typeface="GillSans"/>
              </a:rPr>
              <a:t>DG et al. Research Methods in Biomechanics. 2014</a:t>
            </a:r>
            <a:r>
              <a:rPr lang="en-US" sz="800" dirty="0" smtClean="0">
                <a:latin typeface="GillSans"/>
              </a:rPr>
              <a:t>.</a:t>
            </a:r>
          </a:p>
          <a:p>
            <a:r>
              <a:rPr lang="en-US" sz="800" dirty="0" smtClean="0"/>
              <a:t>- Shimmer</a:t>
            </a:r>
            <a:r>
              <a:rPr lang="en-US" sz="800" dirty="0"/>
              <a:t>, Shimmer3 IMU Unit. 2017.</a:t>
            </a:r>
          </a:p>
        </p:txBody>
      </p:sp>
      <p:pic>
        <p:nvPicPr>
          <p:cNvPr id="1026" name="Picture 2" descr="https://www.shimmersensing.com/assets/images/content/product_images/930/shimmer3-front-and-side-view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3" r="23946"/>
          <a:stretch/>
        </p:blipFill>
        <p:spPr bwMode="auto">
          <a:xfrm>
            <a:off x="7336574" y="4114800"/>
            <a:ext cx="1807426" cy="17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495800" y="3581400"/>
            <a:ext cx="4264150" cy="2966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Optimal IMU location &amp; Gait Parameters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66344" y="4066033"/>
            <a:ext cx="5562600" cy="190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00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70763" y="3886200"/>
            <a:ext cx="2964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Compare data amongst the four conditions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Identify the optimum location for IMU to identify the gait </a:t>
            </a:r>
            <a:r>
              <a:rPr lang="en-US" sz="1600" dirty="0" smtClean="0"/>
              <a:t>dynamics</a:t>
            </a:r>
            <a:br>
              <a:rPr lang="en-US" sz="1600" dirty="0" smtClean="0"/>
            </a:b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IMU on ankles to identify Gait Parameters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71501" y="758237"/>
            <a:ext cx="8010202" cy="3499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00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0"/>
              <a:t>Tony Kung, Jaeeun Yoo, Masahiro Shinya, Matija Milosevic, Kei Masani</a:t>
            </a:r>
            <a:br>
              <a:rPr lang="en-US" sz="1600" b="0"/>
            </a:br>
            <a:endParaRPr lang="en-US" sz="1600" b="0" dirty="0" smtClean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811" y="2234618"/>
            <a:ext cx="1072809" cy="1628668"/>
          </a:xfrm>
          <a:prstGeom prst="rect">
            <a:avLst/>
          </a:prstGeom>
        </p:spPr>
      </p:pic>
      <p:pic>
        <p:nvPicPr>
          <p:cNvPr id="36" name="Picture 35" descr="http://www.willitmaketheboatgofaster.com/wp-content/uploads/2015/07/Stroop-Tes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8" b="-70"/>
          <a:stretch/>
        </p:blipFill>
        <p:spPr bwMode="auto">
          <a:xfrm>
            <a:off x="506941" y="4572000"/>
            <a:ext cx="1686526" cy="100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58" y="2267941"/>
            <a:ext cx="723738" cy="1225329"/>
          </a:xfrm>
          <a:prstGeom prst="rect">
            <a:avLst/>
          </a:prstGeom>
        </p:spPr>
      </p:pic>
      <p:sp>
        <p:nvSpPr>
          <p:cNvPr id="38" name="テキスト ボックス 1"/>
          <p:cNvSpPr txBox="1"/>
          <p:nvPr/>
        </p:nvSpPr>
        <p:spPr>
          <a:xfrm>
            <a:off x="457200" y="1798020"/>
            <a:ext cx="97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/>
              <a:t>Normal Walking</a:t>
            </a:r>
            <a:endParaRPr kumimoji="1" lang="ja-JP" altLang="en-US" sz="1600" dirty="0"/>
          </a:p>
        </p:txBody>
      </p:sp>
      <p:sp>
        <p:nvSpPr>
          <p:cNvPr id="39" name="テキスト ボックス 9"/>
          <p:cNvSpPr txBox="1"/>
          <p:nvPr/>
        </p:nvSpPr>
        <p:spPr>
          <a:xfrm>
            <a:off x="2778804" y="4191000"/>
            <a:ext cx="91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/>
              <a:t>Restricted Arm</a:t>
            </a:r>
            <a:endParaRPr kumimoji="1" lang="ja-JP" altLang="en-US" sz="1600" dirty="0"/>
          </a:p>
        </p:txBody>
      </p:sp>
      <p:sp>
        <p:nvSpPr>
          <p:cNvPr id="40" name="テキスト ボックス 10"/>
          <p:cNvSpPr txBox="1"/>
          <p:nvPr/>
        </p:nvSpPr>
        <p:spPr>
          <a:xfrm>
            <a:off x="2963393" y="1868968"/>
            <a:ext cx="734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/>
              <a:t>Metronome</a:t>
            </a:r>
            <a:endParaRPr kumimoji="1" lang="ja-JP" altLang="en-US" sz="1600" dirty="0"/>
          </a:p>
        </p:txBody>
      </p:sp>
      <p:sp>
        <p:nvSpPr>
          <p:cNvPr id="41" name="テキスト ボックス 12"/>
          <p:cNvSpPr txBox="1"/>
          <p:nvPr/>
        </p:nvSpPr>
        <p:spPr>
          <a:xfrm>
            <a:off x="640563" y="4191000"/>
            <a:ext cx="731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/>
              <a:t>Stroop Test</a:t>
            </a:r>
            <a:endParaRPr kumimoji="1" lang="ja-JP" altLang="en-US" sz="1600" dirty="0"/>
          </a:p>
        </p:txBody>
      </p:sp>
      <p:sp>
        <p:nvSpPr>
          <p:cNvPr id="42" name="テキスト ボックス 4"/>
          <p:cNvSpPr txBox="1"/>
          <p:nvPr/>
        </p:nvSpPr>
        <p:spPr>
          <a:xfrm>
            <a:off x="2046602" y="2796569"/>
            <a:ext cx="561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9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kumimoji="1" lang="ja-JP" altLang="en-US" sz="9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3" name="テキスト ボックス 2"/>
          <p:cNvSpPr txBox="1"/>
          <p:nvPr/>
        </p:nvSpPr>
        <p:spPr>
          <a:xfrm>
            <a:off x="1838258" y="3258418"/>
            <a:ext cx="880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Dynamic</a:t>
            </a:r>
          </a:p>
          <a:p>
            <a:r>
              <a:rPr kumimoji="1" lang="en-US" altLang="ja-JP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Stability</a:t>
            </a:r>
            <a:endParaRPr kumimoji="1" lang="ja-JP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4" name="Picture 43" descr="http://dvg4ol0hclm7o.cloudfront.net/content/royprsb/early/2009/07/29/rspb.2009.0664/F3.large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" t="13762" r="53541"/>
          <a:stretch/>
        </p:blipFill>
        <p:spPr bwMode="auto">
          <a:xfrm>
            <a:off x="2869664" y="4572000"/>
            <a:ext cx="1234440" cy="10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1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77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GillSans</vt:lpstr>
      <vt:lpstr>Wingdings</vt:lpstr>
      <vt:lpstr>Office Theme</vt:lpstr>
      <vt:lpstr>Clinical System to Identify Gait Dynamics Using IMUs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Kung</dc:creator>
  <cp:lastModifiedBy>Tony Kung</cp:lastModifiedBy>
  <cp:revision>50</cp:revision>
  <dcterms:created xsi:type="dcterms:W3CDTF">2014-11-19T21:27:30Z</dcterms:created>
  <dcterms:modified xsi:type="dcterms:W3CDTF">2017-06-10T00:14:38Z</dcterms:modified>
</cp:coreProperties>
</file>