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82" r:id="rId5"/>
    <p:sldId id="292" r:id="rId6"/>
    <p:sldId id="293" r:id="rId7"/>
    <p:sldId id="297" r:id="rId8"/>
    <p:sldId id="298" r:id="rId9"/>
    <p:sldId id="299" r:id="rId10"/>
    <p:sldId id="304" r:id="rId11"/>
    <p:sldId id="309" r:id="rId12"/>
    <p:sldId id="303" r:id="rId13"/>
    <p:sldId id="310" r:id="rId14"/>
    <p:sldId id="301" r:id="rId15"/>
    <p:sldId id="311" r:id="rId16"/>
    <p:sldId id="302" r:id="rId17"/>
    <p:sldId id="300" r:id="rId18"/>
    <p:sldId id="312" r:id="rId19"/>
    <p:sldId id="314" r:id="rId20"/>
    <p:sldId id="30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1D1D"/>
    <a:srgbClr val="F2F2F2"/>
    <a:srgbClr val="2C7F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2" autoAdjust="0"/>
    <p:restoredTop sz="94574" autoAdjust="0"/>
  </p:normalViewPr>
  <p:slideViewPr>
    <p:cSldViewPr snapToGrid="0">
      <p:cViewPr>
        <p:scale>
          <a:sx n="66" d="100"/>
          <a:sy n="66" d="100"/>
        </p:scale>
        <p:origin x="135" y="77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8-15T14:34:15.701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8/15/2019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8/15/2019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3631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One of the most Common neurodegenerative disease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8289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Metabolic changes can be monitored through PET—could have also included these image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5352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Most data does not consider early onset AD (before 55) extremely uncommon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8384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Explore hyperparameters with 2D before 3D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9285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SUBJECT 30019 ACTUALLY was initially healthy, scan was in between healthy and AD </a:t>
            </a:r>
            <a:r>
              <a:rPr lang="en-CA" dirty="0" err="1"/>
              <a:t>assesments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3662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916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72900" y="1511476"/>
            <a:ext cx="2916000" cy="467924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13800" y="1511475"/>
            <a:ext cx="2916000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1764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90450" y="1512000"/>
            <a:ext cx="1764000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8900" y="1512000"/>
            <a:ext cx="1764000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07350" y="1507535"/>
            <a:ext cx="1764000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65800" y="1507535"/>
            <a:ext cx="1764000" cy="468371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DF756E-F310-4229-ACDD-055D299A95FB}"/>
              </a:ext>
            </a:extLst>
          </p:cNvPr>
          <p:cNvSpPr/>
          <p:nvPr userDrawn="1"/>
        </p:nvSpPr>
        <p:spPr>
          <a:xfrm>
            <a:off x="6297105" y="424206"/>
            <a:ext cx="5505254" cy="57314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7666241-4AF6-458A-A571-6C6C291D7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2775" y="3639199"/>
            <a:ext cx="5053936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F4F2BBF-F210-4954-9C73-A0030AACDD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32775" y="993303"/>
            <a:ext cx="5053936" cy="2513468"/>
          </a:xfrm>
        </p:spPr>
        <p:txBody>
          <a:bodyPr/>
          <a:lstStyle>
            <a:lvl1pPr>
              <a:defRPr sz="5400" cap="none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172608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D1EE834-4B70-4715-8346-1C0298347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46375"/>
            <a:ext cx="9198000" cy="5130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996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E43F4C-1A64-4197-A44B-E6EB874E24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046376"/>
            <a:ext cx="4435831" cy="5130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7B3F5B8-DC28-4878-AC9F-D434D7542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4169" y="1046376"/>
            <a:ext cx="4435831" cy="5130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8349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B97B01E-88B2-448F-BD96-A1AAFA39A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068420"/>
            <a:ext cx="4434840" cy="823912"/>
          </a:xfrm>
          <a:solidFill>
            <a:schemeClr val="tx1"/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0BADDE2-4EE6-41B4-804C-EBF680128B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95160" y="1068420"/>
            <a:ext cx="4434840" cy="823912"/>
          </a:xfrm>
          <a:solidFill>
            <a:schemeClr val="tx1"/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B0A14E0-899D-4594-BC9E-AE89BF0D3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1" y="2096752"/>
            <a:ext cx="4434840" cy="409291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C699014-D902-4E9A-80CD-8D2BCFE670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95160" y="2096752"/>
            <a:ext cx="4434840" cy="409291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253289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1" y="2057400"/>
            <a:ext cx="3159612" cy="412658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F53EF1-D412-467C-B7CE-30536F140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0722" y="457201"/>
            <a:ext cx="6023727" cy="572678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47578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1" y="2057400"/>
            <a:ext cx="3159612" cy="412658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10319378-269C-406E-9B84-FCF22DA02E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788021" y="457201"/>
            <a:ext cx="5949868" cy="57267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30756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5799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arge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311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4500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2020359"/>
            <a:ext cx="4500000" cy="417089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8F8443E-0D06-4057-933B-C87E884C5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/>
          <a:lstStyle>
            <a:lvl1pPr marL="0" indent="0" algn="r">
              <a:buNone/>
              <a:defRPr sz="24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C8D0EF-1DB6-4ADC-8F31-5AE53BF5EAF4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F208ED-79A0-4B2C-A5EE-9D27466BCA3F}"/>
              </a:ext>
            </a:extLst>
          </p:cNvPr>
          <p:cNvSpPr/>
          <p:nvPr userDrawn="1"/>
        </p:nvSpPr>
        <p:spPr>
          <a:xfrm>
            <a:off x="11407775" y="6356350"/>
            <a:ext cx="784225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9630116" y="6346108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1600" b="1" spc="-10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FIRST UP</a:t>
            </a:r>
            <a:br>
              <a:rPr lang="en-US" sz="1600" b="1" spc="-10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</a:br>
            <a:r>
              <a:rPr lang="en-US" sz="1600" b="1" spc="-100" baseline="0" noProof="0" dirty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en-US" sz="1600" b="1" spc="-100" baseline="0" noProof="0" dirty="0">
                <a:solidFill>
                  <a:schemeClr val="tx1"/>
                </a:solidFill>
                <a:latin typeface="Corbel" panose="020B0503020204020204" pitchFamily="34" charset="0"/>
              </a:rPr>
              <a:t>CONSULTANTS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6" r:id="rId10"/>
    <p:sldLayoutId id="2147483657" r:id="rId11"/>
    <p:sldLayoutId id="2147483654" r:id="rId12"/>
    <p:sldLayoutId id="2147483672" r:id="rId13"/>
    <p:sldLayoutId id="2147483666" r:id="rId14"/>
    <p:sldLayoutId id="2147483667" r:id="rId15"/>
    <p:sldLayoutId id="2147483668" r:id="rId16"/>
    <p:sldLayoutId id="2147483673" r:id="rId17"/>
    <p:sldLayoutId id="2147483675" r:id="rId18"/>
    <p:sldLayoutId id="2147483669" r:id="rId19"/>
    <p:sldLayoutId id="2147483655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comments" Target="../comments/commen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ontiersin.org/articles/10.3389/fnins.2019.00509/full#B17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5" t="129" r="39453" b="-129"/>
          <a:stretch/>
        </p:blipFill>
        <p:spPr>
          <a:xfrm>
            <a:off x="6693763" y="0"/>
            <a:ext cx="5498237" cy="6858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2F2BFDF-E9F2-4569-A9F2-E1FFCB7FB82D}"/>
              </a:ext>
            </a:extLst>
          </p:cNvPr>
          <p:cNvSpPr txBox="1"/>
          <p:nvPr/>
        </p:nvSpPr>
        <p:spPr>
          <a:xfrm>
            <a:off x="4048936" y="3941637"/>
            <a:ext cx="2478406" cy="574961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APS360 – FINAL PROJECT </a:t>
            </a:r>
            <a:r>
              <a:rPr lang="en-US" sz="1600" b="1" spc="-100" dirty="0">
                <a:latin typeface="Corbel" panose="020B0503020204020204" pitchFamily="34" charset="0"/>
              </a:rPr>
              <a:t>MATTHEW LEE</a:t>
            </a:r>
          </a:p>
          <a:p>
            <a:pPr algn="r">
              <a:lnSpc>
                <a:spcPts val="1400"/>
              </a:lnSpc>
            </a:pPr>
            <a:r>
              <a:rPr lang="en-CA" sz="1600" b="1" spc="-100" dirty="0">
                <a:latin typeface="Corbel" panose="020B0503020204020204" pitchFamily="34" charset="0"/>
              </a:rPr>
              <a:t>JOHN XIE, ROHAN RAMDOSS</a:t>
            </a:r>
            <a:endParaRPr lang="en-US" sz="1600" b="1" spc="-100" baseline="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70908" y="4229118"/>
            <a:ext cx="6798250" cy="1674470"/>
          </a:xfrm>
        </p:spPr>
        <p:txBody>
          <a:bodyPr/>
          <a:lstStyle/>
          <a:p>
            <a:r>
              <a:rPr lang="en-US" sz="4800" dirty="0"/>
              <a:t>Detecting Alzheimer’s disease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93763" y="4815839"/>
            <a:ext cx="3547516" cy="82644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b="1" i="0" cap="all" spc="-300" dirty="0">
                <a:latin typeface="+mj-lt"/>
                <a:ea typeface="+mj-ea"/>
                <a:cs typeface="+mj-cs"/>
              </a:rPr>
              <a:t>Through</a:t>
            </a:r>
            <a:r>
              <a:rPr lang="en-US" sz="2400" b="1" i="0" spc="-150" dirty="0">
                <a:latin typeface="+mj-lt"/>
                <a:ea typeface="+mj-ea"/>
                <a:cs typeface="+mj-cs"/>
              </a:rPr>
              <a:t>  MRI ANALYSIS USING CNNS</a:t>
            </a:r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03" r="28503"/>
          <a:stretch>
            <a:fillRect/>
          </a:stretch>
        </p:blipFill>
        <p:spPr/>
      </p:pic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64130" y="4315816"/>
            <a:ext cx="6798250" cy="1674470"/>
          </a:xfrm>
        </p:spPr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914188" y="6402388"/>
            <a:ext cx="277812" cy="273050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10</a:t>
            </a:fld>
            <a:endParaRPr lang="en-US" noProof="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8" y="649890"/>
            <a:ext cx="9797144" cy="3301637"/>
          </a:xfrm>
          <a:prstGeom prst="rect">
            <a:avLst/>
          </a:prstGeom>
        </p:spPr>
      </p:pic>
      <p:sp>
        <p:nvSpPr>
          <p:cNvPr id="13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</p:spPr>
        <p:txBody>
          <a:bodyPr/>
          <a:lstStyle/>
          <a:p>
            <a:r>
              <a:rPr lang="en-CA" sz="2000" b="1" i="0" cap="all" spc="-150" dirty="0">
                <a:latin typeface="+mj-lt"/>
                <a:ea typeface="+mj-ea"/>
                <a:cs typeface="+mj-cs"/>
              </a:rPr>
              <a:t>2D baseline,</a:t>
            </a:r>
            <a:r>
              <a:rPr lang="en-US" sz="2000" b="1" i="0" cap="all" spc="-150" dirty="0">
                <a:latin typeface="+mj-lt"/>
                <a:ea typeface="+mj-ea"/>
                <a:cs typeface="+mj-cs"/>
              </a:rPr>
              <a:t>           3dcnn,                           2d+3d CNN</a:t>
            </a:r>
          </a:p>
        </p:txBody>
      </p:sp>
    </p:spTree>
    <p:extLst>
      <p:ext uri="{BB962C8B-B14F-4D97-AF65-F5344CB8AC3E}">
        <p14:creationId xmlns:p14="http://schemas.microsoft.com/office/powerpoint/2010/main" val="3829565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Baseline model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/>
              <a:t>2D images, 3 “Channels”</a:t>
            </a:r>
          </a:p>
          <a:p>
            <a:r>
              <a:rPr lang="en-CA" dirty="0"/>
              <a:t>Data Processing</a:t>
            </a:r>
            <a:endParaRPr lang="en-US" dirty="0"/>
          </a:p>
          <a:p>
            <a:pPr marL="619125" lvl="1" indent="-342900">
              <a:buFont typeface="+mj-lt"/>
              <a:buAutoNum type="arabicPeriod"/>
            </a:pPr>
            <a:r>
              <a:rPr lang="en-CA" dirty="0"/>
              <a:t>3D base image cropped in Z-dimension (discard first 100 and last 57 images)</a:t>
            </a:r>
          </a:p>
          <a:p>
            <a:pPr marL="619125" lvl="1" indent="-342900">
              <a:buFont typeface="+mj-lt"/>
              <a:buAutoNum type="arabicPeriod"/>
            </a:pPr>
            <a:r>
              <a:rPr lang="en-CA" dirty="0"/>
              <a:t>99 remaining images divided into 3 chunks</a:t>
            </a:r>
          </a:p>
          <a:p>
            <a:pPr marL="619125" lvl="1" indent="-342900">
              <a:buFont typeface="+mj-lt"/>
              <a:buAutoNum type="arabicPeriod"/>
            </a:pPr>
            <a:r>
              <a:rPr lang="en-CA" dirty="0"/>
              <a:t>Each channel is average of each chunk (33 images)</a:t>
            </a:r>
          </a:p>
          <a:p>
            <a:pPr marL="885825" lvl="2" indent="-342900"/>
            <a:r>
              <a:rPr lang="en-CA" dirty="0"/>
              <a:t>Average to not throw out any imaging biomarkers existent on only few images</a:t>
            </a:r>
          </a:p>
          <a:p>
            <a:pPr marL="619125" lvl="1" indent="-342900">
              <a:buFont typeface="+mj-lt"/>
              <a:buAutoNum type="arabicPeriod"/>
            </a:pPr>
            <a:r>
              <a:rPr lang="en-CA" dirty="0"/>
              <a:t>Copy and append AD data 4 times (to balance classes)</a:t>
            </a:r>
          </a:p>
          <a:p>
            <a:r>
              <a:rPr lang="en-CA" dirty="0"/>
              <a:t>CE Loss, SGD (</a:t>
            </a:r>
            <a:r>
              <a:rPr lang="en-CA" dirty="0" err="1"/>
              <a:t>lr</a:t>
            </a:r>
            <a:r>
              <a:rPr lang="en-CA" dirty="0"/>
              <a:t>=1e-3) , batch size = 8</a:t>
            </a:r>
          </a:p>
          <a:p>
            <a:pPr marL="0" indent="0">
              <a:buNone/>
            </a:pPr>
            <a:endParaRPr lang="en-CA" dirty="0"/>
          </a:p>
          <a:p>
            <a:pPr marL="342900" indent="-342900">
              <a:buFont typeface="+mj-lt"/>
              <a:buAutoNum type="arabicPeriod"/>
            </a:pPr>
            <a:endParaRPr lang="en-CA" dirty="0"/>
          </a:p>
          <a:p>
            <a:endParaRPr lang="en-CA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32000" y="933669"/>
            <a:ext cx="9198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044159"/>
              </p:ext>
            </p:extLst>
          </p:nvPr>
        </p:nvGraphicFramePr>
        <p:xfrm>
          <a:off x="1823572" y="4702436"/>
          <a:ext cx="7688918" cy="98508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60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79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4835">
                  <a:extLst>
                    <a:ext uri="{9D8B030D-6E8A-4147-A177-3AD203B41FA5}">
                      <a16:colId xmlns:a16="http://schemas.microsoft.com/office/drawing/2014/main" val="4203533548"/>
                    </a:ext>
                  </a:extLst>
                </a:gridCol>
                <a:gridCol w="15753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9802">
                <a:tc>
                  <a:txBody>
                    <a:bodyPr/>
                    <a:lstStyle/>
                    <a:p>
                      <a:r>
                        <a:rPr lang="en-CA" sz="1600" dirty="0"/>
                        <a:t>Test Accuracy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baseline="0" dirty="0"/>
                        <a:t>Test True Positive Rate (AD)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Validation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Validation True Positive 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531">
                <a:tc>
                  <a:txBody>
                    <a:bodyPr/>
                    <a:lstStyle/>
                    <a:p>
                      <a:r>
                        <a:rPr lang="en-CA" sz="1600" dirty="0"/>
                        <a:t>71.62%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65.62%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76.80%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77.94%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4867101B-56F2-4502-ABCE-7E9DB1BCCA5C}"/>
              </a:ext>
            </a:extLst>
          </p:cNvPr>
          <p:cNvSpPr txBox="1">
            <a:spLocks/>
          </p:cNvSpPr>
          <p:nvPr/>
        </p:nvSpPr>
        <p:spPr>
          <a:xfrm>
            <a:off x="5194169" y="1046376"/>
            <a:ext cx="4435831" cy="67324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VGG 11 architecture, NO pretrained weights + one fully-connected classifier layer</a:t>
            </a:r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42486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ENHANCED 2D </a:t>
            </a:r>
            <a:r>
              <a:rPr lang="en-CA" dirty="0" err="1"/>
              <a:t>cnn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/>
              <a:t>Same data processing, model, loss, and optimizer</a:t>
            </a:r>
          </a:p>
          <a:p>
            <a:r>
              <a:rPr lang="en-CA" dirty="0"/>
              <a:t>Data augmentation on copied AD data</a:t>
            </a:r>
          </a:p>
          <a:p>
            <a:pPr lvl="1"/>
            <a:r>
              <a:rPr lang="en-CA" dirty="0"/>
              <a:t>Noise, rotate, flip horizontally</a:t>
            </a:r>
          </a:p>
          <a:p>
            <a:r>
              <a:rPr lang="en-CA" dirty="0"/>
              <a:t>Class-weighted Loss</a:t>
            </a:r>
          </a:p>
          <a:p>
            <a:pPr lvl="1"/>
            <a:r>
              <a:rPr lang="en-CA" dirty="0"/>
              <a:t>Penalize losses for AD data points more</a:t>
            </a:r>
          </a:p>
          <a:p>
            <a:pPr lvl="1"/>
            <a:endParaRPr lang="en-CA" dirty="0"/>
          </a:p>
          <a:p>
            <a:pPr marL="342900" indent="-342900">
              <a:buFont typeface="+mj-lt"/>
              <a:buAutoNum type="arabicPeriod"/>
            </a:pPr>
            <a:endParaRPr lang="en-CA" dirty="0"/>
          </a:p>
          <a:p>
            <a:endParaRPr lang="en-CA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32000" y="933669"/>
            <a:ext cx="9198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345920"/>
              </p:ext>
            </p:extLst>
          </p:nvPr>
        </p:nvGraphicFramePr>
        <p:xfrm>
          <a:off x="5146973" y="1084104"/>
          <a:ext cx="6108872" cy="1158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06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39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7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9802">
                <a:tc>
                  <a:txBody>
                    <a:bodyPr/>
                    <a:lstStyle/>
                    <a:p>
                      <a:r>
                        <a:rPr lang="en-CA" sz="1600" dirty="0"/>
                        <a:t>Test Accuracy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Test True</a:t>
                      </a:r>
                      <a:r>
                        <a:rPr lang="en-CA" sz="1600" baseline="0" dirty="0"/>
                        <a:t> Positive Rate (AD)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Validation</a:t>
                      </a:r>
                    </a:p>
                    <a:p>
                      <a:r>
                        <a:rPr lang="en-CA" sz="1600" dirty="0"/>
                        <a:t>Accuracy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Validation True Positive Rate (AD)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531">
                <a:tc>
                  <a:txBody>
                    <a:bodyPr/>
                    <a:lstStyle/>
                    <a:p>
                      <a:r>
                        <a:rPr lang="en-CA" sz="1600" dirty="0"/>
                        <a:t>76.80%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78%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78.15%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73.53%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DB7581BC-3892-4E76-A32D-278F7E68FF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377" y="3611669"/>
            <a:ext cx="3732178" cy="2565293"/>
          </a:xfrm>
          <a:prstGeom prst="rect">
            <a:avLst/>
          </a:prstGeom>
        </p:spPr>
      </p:pic>
      <p:pic>
        <p:nvPicPr>
          <p:cNvPr id="15" name="Picture 14" descr="A close up of a map&#10;&#10;Description automatically generated">
            <a:extLst>
              <a:ext uri="{FF2B5EF4-FFF2-40B4-BE49-F238E27FC236}">
                <a16:creationId xmlns:a16="http://schemas.microsoft.com/office/drawing/2014/main" id="{B2BCD58F-E326-45B1-B4E8-0A488746EF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369" y="3611669"/>
            <a:ext cx="3676625" cy="2586735"/>
          </a:xfrm>
          <a:prstGeom prst="rect">
            <a:avLst/>
          </a:prstGeom>
        </p:spPr>
      </p:pic>
      <p:pic>
        <p:nvPicPr>
          <p:cNvPr id="17" name="Picture 16" descr="A close up of a map&#10;&#10;Description automatically generated">
            <a:extLst>
              <a:ext uri="{FF2B5EF4-FFF2-40B4-BE49-F238E27FC236}">
                <a16:creationId xmlns:a16="http://schemas.microsoft.com/office/drawing/2014/main" id="{67E77D44-4B29-48F0-97F9-A5E74DDFCB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06" y="3590229"/>
            <a:ext cx="3808377" cy="258673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7D90E9C-12F2-4A58-B958-8A21442F10F1}"/>
              </a:ext>
            </a:extLst>
          </p:cNvPr>
          <p:cNvSpPr/>
          <p:nvPr/>
        </p:nvSpPr>
        <p:spPr>
          <a:xfrm>
            <a:off x="9980474" y="6328229"/>
            <a:ext cx="1405983" cy="4525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5800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3D CNN model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/>
              <a:t>Based on related study and respective 2D architectures</a:t>
            </a:r>
          </a:p>
          <a:p>
            <a:r>
              <a:rPr lang="en-US" dirty="0"/>
              <a:t>All passed in 1 x 48 x 96 x 96 3D images</a:t>
            </a:r>
          </a:p>
          <a:p>
            <a:pPr lvl="1"/>
            <a:r>
              <a:rPr lang="en-US" dirty="0"/>
              <a:t>Cropped extremities of each dimension and scale accordingly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32000" y="933669"/>
            <a:ext cx="9198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4608 &#10;1024 &#10;48 &#10;x96x48x32 &#10;4 x48x24x64 &#10;x24x12x128 &#10;12x12x6x256 &#10;6x6x3x256 &#10;3x3x2x256 &#10;6x6x3x256 &#10;x12x6x128 &#10;2 4x12x64 &#10;x24x32 &#10;10 &#10;2 &#10;convolution + ReLU &#10;MAX pooling &#10;flatten &#10;flatten + concatenate &#10;fully connected &#10;fully connected + softmax 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74"/>
          <a:stretch/>
        </p:blipFill>
        <p:spPr bwMode="auto">
          <a:xfrm>
            <a:off x="5563739" y="1590977"/>
            <a:ext cx="4066062" cy="2640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99D1040-424B-450D-821B-A3F1CCB77F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546161"/>
              </p:ext>
            </p:extLst>
          </p:nvPr>
        </p:nvGraphicFramePr>
        <p:xfrm>
          <a:off x="5129800" y="5609274"/>
          <a:ext cx="4500000" cy="1066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41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9078">
                  <a:extLst>
                    <a:ext uri="{9D8B030D-6E8A-4147-A177-3AD203B41FA5}">
                      <a16:colId xmlns:a16="http://schemas.microsoft.com/office/drawing/2014/main" val="4203533548"/>
                    </a:ext>
                  </a:extLst>
                </a:gridCol>
                <a:gridCol w="1281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9802">
                <a:tc>
                  <a:txBody>
                    <a:bodyPr/>
                    <a:lstStyle/>
                    <a:p>
                      <a:r>
                        <a:rPr lang="en-CA" sz="1400" dirty="0"/>
                        <a:t>Test Accuracy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aseline="0" dirty="0"/>
                        <a:t>Test True Positive Rate (AD)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Validation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Validation True Positive 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531">
                <a:tc>
                  <a:txBody>
                    <a:bodyPr/>
                    <a:lstStyle/>
                    <a:p>
                      <a:r>
                        <a:rPr lang="en-CA" sz="1600" dirty="0"/>
                        <a:t>76.9%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75.31%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78.7%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72.83%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D8034DCE-5344-402A-BBA6-79706BD83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800" y="3413761"/>
            <a:ext cx="2942726" cy="2195513"/>
          </a:xfrm>
          <a:prstGeom prst="rect">
            <a:avLst/>
          </a:prstGeom>
        </p:spPr>
      </p:pic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C2DBD4A3-7BCD-4564-AF0B-4CFAF775AFBE}"/>
              </a:ext>
            </a:extLst>
          </p:cNvPr>
          <p:cNvSpPr txBox="1">
            <a:spLocks/>
          </p:cNvSpPr>
          <p:nvPr/>
        </p:nvSpPr>
        <p:spPr>
          <a:xfrm>
            <a:off x="5129800" y="1065694"/>
            <a:ext cx="4500000" cy="525283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CA" sz="2400" b="1" spc="-150" dirty="0">
                <a:solidFill>
                  <a:srgbClr val="FFFFFF"/>
                </a:solidFill>
                <a:latin typeface="Arial"/>
              </a:rPr>
              <a:t>VGG-Based</a:t>
            </a:r>
            <a:endParaRPr lang="en-US" sz="2400" b="1" spc="-15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95474062-1683-465B-9F2B-38164B77377A}"/>
              </a:ext>
            </a:extLst>
          </p:cNvPr>
          <p:cNvSpPr txBox="1">
            <a:spLocks/>
          </p:cNvSpPr>
          <p:nvPr/>
        </p:nvSpPr>
        <p:spPr>
          <a:xfrm>
            <a:off x="5129800" y="1718465"/>
            <a:ext cx="4500000" cy="4170891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337ACB6-5A86-44C1-BC9E-18D868314F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616690"/>
              </p:ext>
            </p:extLst>
          </p:nvPr>
        </p:nvGraphicFramePr>
        <p:xfrm>
          <a:off x="350074" y="2795485"/>
          <a:ext cx="4282494" cy="2352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27498">
                  <a:extLst>
                    <a:ext uri="{9D8B030D-6E8A-4147-A177-3AD203B41FA5}">
                      <a16:colId xmlns:a16="http://schemas.microsoft.com/office/drawing/2014/main" val="380847440"/>
                    </a:ext>
                  </a:extLst>
                </a:gridCol>
                <a:gridCol w="1427498">
                  <a:extLst>
                    <a:ext uri="{9D8B030D-6E8A-4147-A177-3AD203B41FA5}">
                      <a16:colId xmlns:a16="http://schemas.microsoft.com/office/drawing/2014/main" val="3441439234"/>
                    </a:ext>
                  </a:extLst>
                </a:gridCol>
                <a:gridCol w="1427498">
                  <a:extLst>
                    <a:ext uri="{9D8B030D-6E8A-4147-A177-3AD203B41FA5}">
                      <a16:colId xmlns:a16="http://schemas.microsoft.com/office/drawing/2014/main" val="854379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1600" dirty="0"/>
                        <a:t>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Test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Test True Positive Rate (AD)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421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dirty="0"/>
                        <a:t>VGG-Based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76.9%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75.31%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729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dirty="0"/>
                        <a:t>ResNet152-Based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72.38%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60.49%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599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dirty="0"/>
                        <a:t>ResNet101-Based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69.13%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64.2%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28698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E00C9FA1-2857-4886-B9DA-2C0D933D6320}"/>
              </a:ext>
            </a:extLst>
          </p:cNvPr>
          <p:cNvSpPr/>
          <p:nvPr/>
        </p:nvSpPr>
        <p:spPr>
          <a:xfrm>
            <a:off x="9980474" y="6328229"/>
            <a:ext cx="1405983" cy="4525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536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9" name="Picture 8" descr="A close up of a coin&#10;&#10;Description automatically generated">
            <a:extLst>
              <a:ext uri="{FF2B5EF4-FFF2-40B4-BE49-F238E27FC236}">
                <a16:creationId xmlns:a16="http://schemas.microsoft.com/office/drawing/2014/main" id="{25536414-A657-42DD-8A9B-E7F9CED525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55" y="1474801"/>
            <a:ext cx="1458452" cy="21213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5791D58-EE2E-4F5F-8639-54C360333690}"/>
              </a:ext>
            </a:extLst>
          </p:cNvPr>
          <p:cNvSpPr txBox="1"/>
          <p:nvPr/>
        </p:nvSpPr>
        <p:spPr>
          <a:xfrm>
            <a:off x="432000" y="1105469"/>
            <a:ext cx="236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Subject 30019 Day 376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154CCA-1B4B-47BF-8DEB-DDD88AB6ED47}"/>
              </a:ext>
            </a:extLst>
          </p:cNvPr>
          <p:cNvSpPr txBox="1"/>
          <p:nvPr/>
        </p:nvSpPr>
        <p:spPr>
          <a:xfrm>
            <a:off x="2029562" y="1655275"/>
            <a:ext cx="2122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Actual: AD</a:t>
            </a:r>
          </a:p>
          <a:p>
            <a:r>
              <a:rPr lang="en-CA" dirty="0"/>
              <a:t>Prediction: Healthy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CADF77-329F-4F5D-B17E-8D3A48577505}"/>
              </a:ext>
            </a:extLst>
          </p:cNvPr>
          <p:cNvSpPr txBox="1"/>
          <p:nvPr/>
        </p:nvSpPr>
        <p:spPr>
          <a:xfrm>
            <a:off x="432000" y="3703682"/>
            <a:ext cx="259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Subject 30038 Day 3376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71500D-8236-4559-A28D-86EC3563385C}"/>
              </a:ext>
            </a:extLst>
          </p:cNvPr>
          <p:cNvSpPr txBox="1"/>
          <p:nvPr/>
        </p:nvSpPr>
        <p:spPr>
          <a:xfrm>
            <a:off x="7414597" y="4309386"/>
            <a:ext cx="2122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Actual: Healthy</a:t>
            </a:r>
          </a:p>
          <a:p>
            <a:r>
              <a:rPr lang="en-CA" dirty="0"/>
              <a:t>Prediction: AD</a:t>
            </a:r>
          </a:p>
        </p:txBody>
      </p:sp>
      <p:pic>
        <p:nvPicPr>
          <p:cNvPr id="17" name="Picture 16" descr="A close up of a coin&#10;&#10;Description automatically generated">
            <a:extLst>
              <a:ext uri="{FF2B5EF4-FFF2-40B4-BE49-F238E27FC236}">
                <a16:creationId xmlns:a16="http://schemas.microsoft.com/office/drawing/2014/main" id="{E393D615-BE29-4A45-AFC9-6F532B5D81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516" y="1474801"/>
            <a:ext cx="1458452" cy="212138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C15691C-2A2B-4097-AF4E-810AC523BADD}"/>
              </a:ext>
            </a:extLst>
          </p:cNvPr>
          <p:cNvSpPr txBox="1"/>
          <p:nvPr/>
        </p:nvSpPr>
        <p:spPr>
          <a:xfrm>
            <a:off x="5818316" y="1074971"/>
            <a:ext cx="284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Subject 30019 Day 2394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D705F4-0372-432C-8F96-F89A5060DD48}"/>
              </a:ext>
            </a:extLst>
          </p:cNvPr>
          <p:cNvSpPr txBox="1"/>
          <p:nvPr/>
        </p:nvSpPr>
        <p:spPr>
          <a:xfrm>
            <a:off x="7406207" y="1579118"/>
            <a:ext cx="2122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Actual: AD</a:t>
            </a:r>
          </a:p>
          <a:p>
            <a:r>
              <a:rPr lang="en-CA" dirty="0"/>
              <a:t>Prediction: AD</a:t>
            </a:r>
          </a:p>
        </p:txBody>
      </p:sp>
      <p:pic>
        <p:nvPicPr>
          <p:cNvPr id="23" name="Picture 22" descr="A close up of a coin&#10;&#10;Description automatically generated">
            <a:extLst>
              <a:ext uri="{FF2B5EF4-FFF2-40B4-BE49-F238E27FC236}">
                <a16:creationId xmlns:a16="http://schemas.microsoft.com/office/drawing/2014/main" id="{C6D6AEFD-0CF6-4A10-927E-B821F99B1E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58" y="4172844"/>
            <a:ext cx="1457849" cy="2120508"/>
          </a:xfrm>
          <a:prstGeom prst="rect">
            <a:avLst/>
          </a:prstGeom>
        </p:spPr>
      </p:pic>
      <p:pic>
        <p:nvPicPr>
          <p:cNvPr id="25" name="Picture 24" descr="A picture containing object&#10;&#10;Description automatically generated">
            <a:extLst>
              <a:ext uri="{FF2B5EF4-FFF2-40B4-BE49-F238E27FC236}">
                <a16:creationId xmlns:a16="http://schemas.microsoft.com/office/drawing/2014/main" id="{281F8557-1BBE-4646-BD85-DE2F10BA9C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173" y="4205362"/>
            <a:ext cx="1458452" cy="212138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F2FA048-0680-4983-97A3-8DD4D35AC5C4}"/>
              </a:ext>
            </a:extLst>
          </p:cNvPr>
          <p:cNvSpPr txBox="1"/>
          <p:nvPr/>
        </p:nvSpPr>
        <p:spPr>
          <a:xfrm>
            <a:off x="5917374" y="3703682"/>
            <a:ext cx="284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Subject 30050 Day 110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7D6BFE-52DD-490C-8CE5-703ACABA264E}"/>
              </a:ext>
            </a:extLst>
          </p:cNvPr>
          <p:cNvSpPr txBox="1"/>
          <p:nvPr/>
        </p:nvSpPr>
        <p:spPr>
          <a:xfrm>
            <a:off x="2232004" y="4385629"/>
            <a:ext cx="2122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Actual: Healthy</a:t>
            </a:r>
          </a:p>
          <a:p>
            <a:r>
              <a:rPr lang="en-CA" dirty="0"/>
              <a:t>Prediction: Healthy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4183EBC-D6CA-41B1-A365-641054BBC2F5}"/>
              </a:ext>
            </a:extLst>
          </p:cNvPr>
          <p:cNvSpPr/>
          <p:nvPr/>
        </p:nvSpPr>
        <p:spPr>
          <a:xfrm>
            <a:off x="9980474" y="6328229"/>
            <a:ext cx="1405983" cy="4525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1864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487BC-C444-4A52-B17D-C39EABFC1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Learning challenges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F83DE9-2DD2-4DD8-A368-87346BC2B3B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CCEC32-F230-46B2-A037-176E28D151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/>
              <a:t>Hardware limitations</a:t>
            </a:r>
          </a:p>
          <a:p>
            <a:pPr lvl="1"/>
            <a:r>
              <a:rPr lang="en-CA" dirty="0"/>
              <a:t>Training takes long time</a:t>
            </a:r>
          </a:p>
          <a:p>
            <a:pPr lvl="2"/>
            <a:r>
              <a:rPr lang="en-CA" dirty="0"/>
              <a:t>Hard to experiment with parameters/hyper-parameters</a:t>
            </a:r>
          </a:p>
          <a:p>
            <a:pPr lvl="1"/>
            <a:r>
              <a:rPr lang="en-CA" dirty="0"/>
              <a:t>Cannot have large batch sizes</a:t>
            </a:r>
          </a:p>
          <a:p>
            <a:pPr lvl="1"/>
            <a:endParaRPr lang="en-CA" dirty="0"/>
          </a:p>
          <a:p>
            <a:r>
              <a:rPr lang="en-CA" dirty="0"/>
              <a:t>Overfit very easily due to: </a:t>
            </a:r>
          </a:p>
          <a:p>
            <a:pPr lvl="1"/>
            <a:r>
              <a:rPr lang="en-CA" dirty="0"/>
              <a:t>parameters &gt;&gt;&gt; data points</a:t>
            </a:r>
          </a:p>
          <a:p>
            <a:pPr lvl="1"/>
            <a:r>
              <a:rPr lang="en-CA" dirty="0"/>
              <a:t>Small data set amplified by many more parameters</a:t>
            </a:r>
          </a:p>
          <a:p>
            <a:endParaRPr lang="en-CA" dirty="0"/>
          </a:p>
          <a:p>
            <a:r>
              <a:rPr lang="en-CA" dirty="0"/>
              <a:t>Not many pre-trained 3D models</a:t>
            </a:r>
          </a:p>
          <a:p>
            <a:pPr lvl="1"/>
            <a:r>
              <a:rPr lang="en-CA" dirty="0"/>
              <a:t>The existing ones focus on video inputs</a:t>
            </a:r>
          </a:p>
          <a:p>
            <a:pPr lvl="1"/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04A906-6F7D-40ED-8E50-1322F5B2754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/>
              <a:t>2D fails to account for spatial features in the Z dimension</a:t>
            </a:r>
          </a:p>
          <a:p>
            <a:pPr lvl="1"/>
            <a:r>
              <a:rPr lang="en-CA" dirty="0"/>
              <a:t>Has no method of knowing the channels are spatially related</a:t>
            </a:r>
          </a:p>
          <a:p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5BC173-767B-4F67-9F44-8B2DDDDD120A}"/>
              </a:ext>
            </a:extLst>
          </p:cNvPr>
          <p:cNvSpPr/>
          <p:nvPr/>
        </p:nvSpPr>
        <p:spPr>
          <a:xfrm>
            <a:off x="9980474" y="6328229"/>
            <a:ext cx="1405983" cy="4525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6531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1AB4F-EEB3-4F7C-AC62-CC61262C0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FUTURE IMPROVEMENTS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7F84A1-D3FB-4E88-80FA-1C694EB203B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CEDCF94-7902-4D20-AB9C-77F39A13E8D3}"/>
              </a:ext>
            </a:extLst>
          </p:cNvPr>
          <p:cNvSpPr txBox="1">
            <a:spLocks/>
          </p:cNvSpPr>
          <p:nvPr/>
        </p:nvSpPr>
        <p:spPr>
          <a:xfrm>
            <a:off x="432000" y="1046376"/>
            <a:ext cx="4435831" cy="5130588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Further data augmentation</a:t>
            </a:r>
          </a:p>
          <a:p>
            <a:pPr lvl="1"/>
            <a:r>
              <a:rPr lang="en-CA" dirty="0"/>
              <a:t>Zoom, translate</a:t>
            </a:r>
          </a:p>
          <a:p>
            <a:pPr lvl="1"/>
            <a:r>
              <a:rPr lang="en-CA" dirty="0"/>
              <a:t>Z dimension</a:t>
            </a:r>
          </a:p>
          <a:p>
            <a:r>
              <a:rPr lang="en-CA" dirty="0"/>
              <a:t>Support Vector Machines</a:t>
            </a:r>
          </a:p>
          <a:p>
            <a:pPr lvl="1"/>
            <a:r>
              <a:rPr lang="en-CA" dirty="0"/>
              <a:t>Better suited for problems with low number of data points</a:t>
            </a:r>
          </a:p>
          <a:p>
            <a:r>
              <a:rPr lang="en-CA" dirty="0"/>
              <a:t>Pre-diagnosis?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95CD8D-7BC2-43E8-9D35-375FACB6A879}"/>
              </a:ext>
            </a:extLst>
          </p:cNvPr>
          <p:cNvSpPr/>
          <p:nvPr/>
        </p:nvSpPr>
        <p:spPr>
          <a:xfrm>
            <a:off x="9980474" y="6328229"/>
            <a:ext cx="1405983" cy="4525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9218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5" t="129" r="39453" b="-129"/>
          <a:stretch/>
        </p:blipFill>
        <p:spPr>
          <a:xfrm>
            <a:off x="6693763" y="0"/>
            <a:ext cx="5498237" cy="6858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2F2BFDF-E9F2-4569-A9F2-E1FFCB7FB82D}"/>
              </a:ext>
            </a:extLst>
          </p:cNvPr>
          <p:cNvSpPr txBox="1"/>
          <p:nvPr/>
        </p:nvSpPr>
        <p:spPr>
          <a:xfrm>
            <a:off x="4048936" y="3941637"/>
            <a:ext cx="2478406" cy="574961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APS360 – FINAL PROJECT </a:t>
            </a:r>
            <a:r>
              <a:rPr lang="en-US" sz="1600" b="1" spc="-100" dirty="0">
                <a:latin typeface="Corbel" panose="020B0503020204020204" pitchFamily="34" charset="0"/>
              </a:rPr>
              <a:t>MATTHEW LEE</a:t>
            </a:r>
          </a:p>
          <a:p>
            <a:pPr algn="r">
              <a:lnSpc>
                <a:spcPts val="1400"/>
              </a:lnSpc>
            </a:pPr>
            <a:r>
              <a:rPr lang="en-CA" sz="1600" b="1" spc="-100" dirty="0">
                <a:latin typeface="Corbel" panose="020B0503020204020204" pitchFamily="34" charset="0"/>
              </a:rPr>
              <a:t>JOHN XIE, ROHAN RAMDOSS</a:t>
            </a:r>
            <a:endParaRPr lang="en-US" sz="1600" b="1" spc="-100" baseline="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70908" y="4229118"/>
            <a:ext cx="6798250" cy="1674470"/>
          </a:xfrm>
        </p:spPr>
        <p:txBody>
          <a:bodyPr/>
          <a:lstStyle/>
          <a:p>
            <a:r>
              <a:rPr lang="en-US" sz="4800" dirty="0"/>
              <a:t>Detecting Alzheimer’s disease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93763" y="4815839"/>
            <a:ext cx="3547516" cy="82644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b="1" i="0" cap="all" spc="-300" dirty="0">
                <a:latin typeface="+mj-lt"/>
                <a:ea typeface="+mj-ea"/>
                <a:cs typeface="+mj-cs"/>
              </a:rPr>
              <a:t>Through</a:t>
            </a:r>
            <a:r>
              <a:rPr lang="en-US" sz="2400" b="1" i="0" spc="-150" dirty="0">
                <a:latin typeface="+mj-lt"/>
                <a:ea typeface="+mj-ea"/>
                <a:cs typeface="+mj-cs"/>
              </a:rPr>
              <a:t>  MRI ANALYSIS USING CNNS</a:t>
            </a:r>
          </a:p>
        </p:txBody>
      </p:sp>
    </p:spTree>
    <p:extLst>
      <p:ext uri="{BB962C8B-B14F-4D97-AF65-F5344CB8AC3E}">
        <p14:creationId xmlns:p14="http://schemas.microsoft.com/office/powerpoint/2010/main" val="2099987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E067C8F-5267-7147-B398-AD99FAB410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273" y="77220"/>
            <a:ext cx="9911201" cy="6713816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260" y="416254"/>
            <a:ext cx="7089225" cy="405259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343" y="4323682"/>
            <a:ext cx="6798250" cy="1674470"/>
          </a:xfrm>
        </p:spPr>
        <p:txBody>
          <a:bodyPr/>
          <a:lstStyle/>
          <a:p>
            <a:r>
              <a:rPr lang="en-US" dirty="0"/>
              <a:t>Background &amp; PROBLEM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sz="2000" b="1" i="0" cap="all" spc="-150" dirty="0">
                <a:latin typeface="+mj-lt"/>
                <a:ea typeface="+mj-ea"/>
                <a:cs typeface="+mj-cs"/>
              </a:rPr>
              <a:t>Alzheimer’s</a:t>
            </a:r>
            <a:r>
              <a:rPr lang="en-CA" sz="2000" i="0" spc="-150" dirty="0">
                <a:latin typeface="+mj-lt"/>
              </a:rPr>
              <a:t> </a:t>
            </a:r>
            <a:r>
              <a:rPr lang="en-CA" sz="2000" b="1" i="0" cap="all" spc="-150" dirty="0">
                <a:latin typeface="+mj-lt"/>
                <a:ea typeface="+mj-ea"/>
                <a:cs typeface="+mj-cs"/>
              </a:rPr>
              <a:t>Disease &amp;    Medical imaging</a:t>
            </a:r>
            <a:endParaRPr lang="en-US" sz="2000" b="1" i="0" cap="all" spc="-150" dirty="0">
              <a:latin typeface="+mj-lt"/>
              <a:ea typeface="+mj-ea"/>
              <a:cs typeface="+mj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7D7B52-8CD5-4F14-BBBE-F7DA51763081}"/>
              </a:ext>
            </a:extLst>
          </p:cNvPr>
          <p:cNvSpPr/>
          <p:nvPr/>
        </p:nvSpPr>
        <p:spPr>
          <a:xfrm>
            <a:off x="9980474" y="6328229"/>
            <a:ext cx="1405983" cy="4525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decorative element">
            <a:extLst>
              <a:ext uri="{FF2B5EF4-FFF2-40B4-BE49-F238E27FC236}">
                <a16:creationId xmlns:a16="http://schemas.microsoft.com/office/drawing/2014/main" id="{4FC59329-2EE8-904A-9303-B73C02AB74D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35"/>
          <a:stretch/>
        </p:blipFill>
        <p:spPr>
          <a:xfrm flipH="1">
            <a:off x="9954124" y="63691"/>
            <a:ext cx="2237875" cy="6727346"/>
          </a:xfr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E067C8F-5267-7147-B398-AD99FAB410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9954123" y="63691"/>
            <a:ext cx="2237875" cy="6727345"/>
          </a:xfrm>
          <a:prstGeom prst="rect">
            <a:avLst/>
          </a:prstGeom>
          <a:solidFill>
            <a:schemeClr val="tx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632" y="2918548"/>
            <a:ext cx="9488905" cy="1674470"/>
          </a:xfrm>
        </p:spPr>
        <p:txBody>
          <a:bodyPr/>
          <a:lstStyle/>
          <a:p>
            <a:pPr>
              <a:lnSpc>
                <a:spcPts val="6000"/>
              </a:lnSpc>
            </a:pPr>
            <a:r>
              <a:rPr lang="en-CA" cap="none" dirty="0">
                <a:solidFill>
                  <a:schemeClr val="tx1"/>
                </a:solidFill>
              </a:rPr>
              <a:t>Can we reliably detect and diagnose Alzheimer’s Disease through MRI scans?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964141-6F81-4947-A236-746D94ED3F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695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Alzheimer’s Disease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" y="1137564"/>
            <a:ext cx="3406212" cy="2906634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342223" y="1137564"/>
            <a:ext cx="5333398" cy="5130588"/>
          </a:xfrm>
        </p:spPr>
        <p:txBody>
          <a:bodyPr/>
          <a:lstStyle/>
          <a:p>
            <a:r>
              <a:rPr lang="en-CA" dirty="0"/>
              <a:t>50 million have dementia worldwide (WHO)</a:t>
            </a:r>
          </a:p>
          <a:p>
            <a:r>
              <a:rPr lang="en-CA" dirty="0"/>
              <a:t>Severe cognitive impairment and behavior issues</a:t>
            </a:r>
          </a:p>
          <a:p>
            <a:r>
              <a:rPr lang="en-CA" dirty="0"/>
              <a:t>Previous ML approaches used manually extracted features and numbered data</a:t>
            </a:r>
          </a:p>
          <a:p>
            <a:pPr lvl="1"/>
            <a:r>
              <a:rPr lang="en-CA" dirty="0"/>
              <a:t>Approach from 3D Image </a:t>
            </a:r>
            <a:r>
              <a:rPr lang="en-CA" dirty="0" err="1"/>
              <a:t>pesrpective</a:t>
            </a:r>
            <a:endParaRPr lang="en-CA" dirty="0"/>
          </a:p>
          <a:p>
            <a:r>
              <a:rPr lang="en-CA" dirty="0"/>
              <a:t>Problem important because</a:t>
            </a:r>
          </a:p>
          <a:p>
            <a:pPr lvl="1"/>
            <a:r>
              <a:rPr lang="en-CA" sz="1800" dirty="0"/>
              <a:t>Do not require specialized practitioners  for diagnosis</a:t>
            </a:r>
          </a:p>
          <a:p>
            <a:pPr lvl="1"/>
            <a:r>
              <a:rPr lang="en-CA" sz="1800" dirty="0"/>
              <a:t>Better understanding of symptoms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260" y="4135386"/>
            <a:ext cx="5745480" cy="2403526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432000" y="933669"/>
            <a:ext cx="9198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5EA376B-F3A4-4911-8386-EABD5DC1FF57}"/>
              </a:ext>
            </a:extLst>
          </p:cNvPr>
          <p:cNvSpPr/>
          <p:nvPr/>
        </p:nvSpPr>
        <p:spPr>
          <a:xfrm>
            <a:off x="9980474" y="6328229"/>
            <a:ext cx="1405983" cy="4525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2543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Imaging diagnosis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5A66BE-93FA-4179-BD43-B9296C4FC56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/>
              <a:t>Magnetic Resonance Imaging</a:t>
            </a:r>
          </a:p>
          <a:p>
            <a:pPr lvl="1"/>
            <a:r>
              <a:rPr lang="en-CA" dirty="0"/>
              <a:t>T1 weighted detects fat</a:t>
            </a:r>
          </a:p>
          <a:p>
            <a:r>
              <a:rPr lang="en-CA" dirty="0"/>
              <a:t>Brains structure and metabolic rate change due to AD</a:t>
            </a:r>
          </a:p>
          <a:p>
            <a:pPr lvl="1"/>
            <a:r>
              <a:rPr lang="en-CA" dirty="0"/>
              <a:t>MRI captures structural data</a:t>
            </a:r>
          </a:p>
          <a:p>
            <a:pPr lvl="1"/>
            <a:r>
              <a:rPr lang="en-CA" dirty="0"/>
              <a:t>Shrinkage of the hippocampi is the best MRI biomarker for AD (</a:t>
            </a:r>
            <a:r>
              <a:rPr lang="en-CA" dirty="0">
                <a:hlinkClick r:id="rId3"/>
              </a:rPr>
              <a:t>Jack et al., 2011a</a:t>
            </a:r>
            <a:r>
              <a:rPr lang="en-CA" dirty="0"/>
              <a:t>)</a:t>
            </a:r>
          </a:p>
          <a:p>
            <a:endParaRPr lang="en-CA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2CDEE4-FE04-4DD2-AD9A-E1A25B8EA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26372" y="5542498"/>
            <a:ext cx="1947127" cy="292267"/>
          </a:xfrm>
        </p:spPr>
        <p:txBody>
          <a:bodyPr/>
          <a:lstStyle/>
          <a:p>
            <a:pPr marL="0" indent="0">
              <a:buNone/>
            </a:pPr>
            <a:r>
              <a:rPr lang="en-CA" b="1" dirty="0"/>
              <a:t>Healthy vs AD MRI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32000" y="933669"/>
            <a:ext cx="9198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gure 1">
            <a:extLst>
              <a:ext uri="{FF2B5EF4-FFF2-40B4-BE49-F238E27FC236}">
                <a16:creationId xmlns:a16="http://schemas.microsoft.com/office/drawing/2014/main" id="{B3C61DB5-508C-41CB-9800-5948B7EFC1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95" r="59663"/>
          <a:stretch/>
        </p:blipFill>
        <p:spPr bwMode="auto">
          <a:xfrm>
            <a:off x="5671003" y="1092694"/>
            <a:ext cx="3457867" cy="4392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4D43FC8-5EF5-4767-88B2-F4FF05568B2B}"/>
              </a:ext>
            </a:extLst>
          </p:cNvPr>
          <p:cNvSpPr/>
          <p:nvPr/>
        </p:nvSpPr>
        <p:spPr>
          <a:xfrm>
            <a:off x="9980474" y="6328229"/>
            <a:ext cx="1405983" cy="4525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730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sz="2800" b="1" i="0" spc="-150" dirty="0">
                <a:latin typeface="+mj-lt"/>
                <a:ea typeface="+mj-ea"/>
                <a:cs typeface="+mj-cs"/>
              </a:rPr>
              <a:t>OASIS3 - T1 MRI Longitudinal Axial Scans</a:t>
            </a:r>
            <a:endParaRPr lang="en-US" sz="2800" b="1" i="0" spc="-15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&amp; </a:t>
            </a:r>
            <a:br>
              <a:rPr lang="en-CA" dirty="0"/>
            </a:br>
            <a:r>
              <a:rPr lang="en-CA" dirty="0"/>
              <a:t>PROCESSING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1678853"/>
            <a:ext cx="5753100" cy="315238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A11E229-2133-4E49-A276-5850004F2353}"/>
              </a:ext>
            </a:extLst>
          </p:cNvPr>
          <p:cNvSpPr/>
          <p:nvPr/>
        </p:nvSpPr>
        <p:spPr>
          <a:xfrm>
            <a:off x="9980474" y="6328229"/>
            <a:ext cx="1405983" cy="4525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610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Dataset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/>
              <a:t>Longitudinal raw MR and PET images</a:t>
            </a:r>
          </a:p>
          <a:p>
            <a:r>
              <a:rPr lang="en-CA" dirty="0"/>
              <a:t>1098 subjects, 2117 MR T1w sessions</a:t>
            </a:r>
          </a:p>
          <a:p>
            <a:pPr lvl="1"/>
            <a:r>
              <a:rPr lang="en-CA" dirty="0"/>
              <a:t>Each session can have multiple runs</a:t>
            </a:r>
          </a:p>
          <a:p>
            <a:r>
              <a:rPr lang="en-CA" dirty="0"/>
              <a:t>Scanning methods were mostly the same (4 different scanners)</a:t>
            </a:r>
          </a:p>
          <a:p>
            <a:pPr lvl="1"/>
            <a:r>
              <a:rPr lang="en-CA" dirty="0"/>
              <a:t>Standardized MRI procedure, still differences in depth</a:t>
            </a:r>
          </a:p>
          <a:p>
            <a:r>
              <a:rPr lang="en-CA" dirty="0"/>
              <a:t>Also includes CN patients that developed AD later in the study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541797"/>
              </p:ext>
            </p:extLst>
          </p:nvPr>
        </p:nvGraphicFramePr>
        <p:xfrm>
          <a:off x="5621934" y="682400"/>
          <a:ext cx="5825568" cy="1651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6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63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63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63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Cognitively Normal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Alzheimer’s Disease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Total</a:t>
                      </a:r>
                      <a:endParaRPr lang="en-US" dirty="0"/>
                    </a:p>
                  </a:txBody>
                  <a:tcPr>
                    <a:solidFill>
                      <a:srgbClr val="2C7F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Subjects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1098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MR T1</a:t>
                      </a:r>
                      <a:r>
                        <a:rPr lang="en-CA" baseline="0" dirty="0"/>
                        <a:t> Sessions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2375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2772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1744890"/>
              </p:ext>
            </p:extLst>
          </p:nvPr>
        </p:nvGraphicFramePr>
        <p:xfrm>
          <a:off x="5619750" y="2901993"/>
          <a:ext cx="5827753" cy="2291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6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6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12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26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Female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Male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Total</a:t>
                      </a:r>
                      <a:endParaRPr lang="en-US" dirty="0"/>
                    </a:p>
                  </a:txBody>
                  <a:tcPr>
                    <a:solidFill>
                      <a:srgbClr val="2C7F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611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1098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67.68 </a:t>
                      </a:r>
                    </a:p>
                    <a:p>
                      <a:r>
                        <a:rPr lang="en-CA" dirty="0"/>
                        <a:t>(43.2-95.6)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70.17 </a:t>
                      </a:r>
                    </a:p>
                    <a:p>
                      <a:r>
                        <a:rPr lang="en-CA" dirty="0"/>
                        <a:t>(42.5-91.7)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68.84 </a:t>
                      </a:r>
                    </a:p>
                    <a:p>
                      <a:r>
                        <a:rPr lang="en-CA" dirty="0"/>
                        <a:t>(42.5-95.6)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Right Handed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979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295" y="3704468"/>
            <a:ext cx="2326440" cy="176526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27" y="5469729"/>
            <a:ext cx="3358575" cy="120634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2478959-BE1C-4938-B9EF-35FCE7DC28C6}"/>
              </a:ext>
            </a:extLst>
          </p:cNvPr>
          <p:cNvSpPr/>
          <p:nvPr/>
        </p:nvSpPr>
        <p:spPr>
          <a:xfrm>
            <a:off x="9980474" y="6328229"/>
            <a:ext cx="1405983" cy="4525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7311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point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432000" y="1361580"/>
            <a:ext cx="4500000" cy="527076"/>
          </a:xfrm>
        </p:spPr>
        <p:txBody>
          <a:bodyPr/>
          <a:lstStyle/>
          <a:p>
            <a:r>
              <a:rPr lang="en-CA" dirty="0"/>
              <a:t>3D/2D Image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32000" y="1952952"/>
            <a:ext cx="4500000" cy="4168332"/>
          </a:xfrm>
        </p:spPr>
        <p:txBody>
          <a:bodyPr/>
          <a:lstStyle/>
          <a:p>
            <a:r>
              <a:rPr lang="en-CA" dirty="0"/>
              <a:t>Each scan is 256 (256 x 176) greyscale images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29800" y="1362389"/>
            <a:ext cx="4500000" cy="525283"/>
          </a:xfrm>
        </p:spPr>
        <p:txBody>
          <a:bodyPr/>
          <a:lstStyle/>
          <a:p>
            <a:r>
              <a:rPr lang="en-CA" dirty="0"/>
              <a:t>Label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5129800" y="1949643"/>
            <a:ext cx="4500000" cy="4170891"/>
          </a:xfrm>
        </p:spPr>
        <p:txBody>
          <a:bodyPr/>
          <a:lstStyle/>
          <a:p>
            <a:r>
              <a:rPr lang="en-CA" dirty="0"/>
              <a:t>Parse subject ID (30019) and scan date (500)</a:t>
            </a:r>
          </a:p>
          <a:p>
            <a:r>
              <a:rPr lang="en-CA" dirty="0"/>
              <a:t>Look for nearest diagnosis AFTER scan date in cognitive assessment .csv</a:t>
            </a:r>
          </a:p>
          <a:p>
            <a:pPr lvl="1"/>
            <a:r>
              <a:rPr lang="en-CA" dirty="0"/>
              <a:t>Some diagnosis use past scans</a:t>
            </a:r>
          </a:p>
          <a:p>
            <a:pPr lvl="1"/>
            <a:r>
              <a:rPr lang="en-CA" dirty="0"/>
              <a:t>Want model train on confident AD data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FAFDD10-FB9B-4204-B7BE-3A0854CAD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849" y="3756581"/>
            <a:ext cx="2035544" cy="17773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535347-E518-4C91-9FCF-6176E65F30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2"/>
          <a:stretch/>
        </p:blipFill>
        <p:spPr>
          <a:xfrm>
            <a:off x="5312992" y="4228311"/>
            <a:ext cx="4133615" cy="13055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1D7290-D669-465E-BC26-A560ABB74BDF}"/>
              </a:ext>
            </a:extLst>
          </p:cNvPr>
          <p:cNvSpPr txBox="1"/>
          <p:nvPr/>
        </p:nvSpPr>
        <p:spPr>
          <a:xfrm>
            <a:off x="2562200" y="4035088"/>
            <a:ext cx="24282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2D [3, 256, 176]</a:t>
            </a:r>
          </a:p>
          <a:p>
            <a:pPr algn="ctr"/>
            <a:r>
              <a:rPr lang="en-CA" b="1" dirty="0"/>
              <a:t>Or</a:t>
            </a:r>
          </a:p>
          <a:p>
            <a:pPr algn="ctr"/>
            <a:r>
              <a:rPr lang="en-CA" b="1" dirty="0"/>
              <a:t>3D [1, 48, 96, 96]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701320-7D9E-46B8-968C-979CAB8920D5}"/>
              </a:ext>
            </a:extLst>
          </p:cNvPr>
          <p:cNvSpPr txBox="1"/>
          <p:nvPr/>
        </p:nvSpPr>
        <p:spPr>
          <a:xfrm>
            <a:off x="3645250" y="866990"/>
            <a:ext cx="27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latin typeface="+mj-lt"/>
              </a:rPr>
              <a:t>OAS30019_SES-D500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6C6B2C-53CF-4863-8822-DDD5E8CD0CAE}"/>
              </a:ext>
            </a:extLst>
          </p:cNvPr>
          <p:cNvSpPr txBox="1"/>
          <p:nvPr/>
        </p:nvSpPr>
        <p:spPr>
          <a:xfrm>
            <a:off x="6507387" y="3760679"/>
            <a:ext cx="1997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1 (AD)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B0176C-5FCB-4222-9ACD-C2611E81A3B0}"/>
              </a:ext>
            </a:extLst>
          </p:cNvPr>
          <p:cNvSpPr/>
          <p:nvPr/>
        </p:nvSpPr>
        <p:spPr>
          <a:xfrm>
            <a:off x="9980474" y="6328229"/>
            <a:ext cx="1405983" cy="4525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3450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Challenges &amp; LIMITATIONS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/>
              <a:t>Heavy imbalance in data</a:t>
            </a:r>
          </a:p>
          <a:p>
            <a:pPr lvl="1"/>
            <a:r>
              <a:rPr lang="en-CA" dirty="0"/>
              <a:t>~86% CN </a:t>
            </a:r>
            <a:r>
              <a:rPr lang="en-CA" dirty="0" err="1"/>
              <a:t>vs</a:t>
            </a:r>
            <a:r>
              <a:rPr lang="en-CA" dirty="0"/>
              <a:t> 14% AD</a:t>
            </a:r>
          </a:p>
          <a:p>
            <a:r>
              <a:rPr lang="en-CA" dirty="0"/>
              <a:t>Different models = different dimensions</a:t>
            </a:r>
          </a:p>
          <a:p>
            <a:pPr lvl="1"/>
            <a:r>
              <a:rPr lang="en-CA" dirty="0"/>
              <a:t>2D image with 3 channels</a:t>
            </a:r>
          </a:p>
          <a:p>
            <a:pPr lvl="1"/>
            <a:r>
              <a:rPr lang="en-CA" dirty="0"/>
              <a:t>3D images with 1 channel</a:t>
            </a:r>
          </a:p>
          <a:p>
            <a:pPr lvl="1"/>
            <a:r>
              <a:rPr lang="en-CA" dirty="0"/>
              <a:t>Varying sizes</a:t>
            </a:r>
          </a:p>
          <a:p>
            <a:r>
              <a:rPr lang="en-CA" dirty="0"/>
              <a:t>Depths of brain scans weren’t consistent</a:t>
            </a:r>
          </a:p>
          <a:p>
            <a:r>
              <a:rPr lang="en-CA" dirty="0"/>
              <a:t>Large dataset (37 GB)</a:t>
            </a:r>
          </a:p>
          <a:p>
            <a:pPr lvl="1"/>
            <a:r>
              <a:rPr lang="en-CA" dirty="0"/>
              <a:t>Smaller batching</a:t>
            </a:r>
          </a:p>
          <a:p>
            <a:pPr lvl="1"/>
            <a:r>
              <a:rPr lang="en-CA" dirty="0"/>
              <a:t>Slower computation</a:t>
            </a:r>
          </a:p>
          <a:p>
            <a:r>
              <a:rPr lang="en-CA" dirty="0"/>
              <a:t>Data directory organization and specialized files</a:t>
            </a:r>
          </a:p>
          <a:p>
            <a:r>
              <a:rPr lang="en-CA" dirty="0"/>
              <a:t>Inconsistent assessments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Normal Brain Aging</a:t>
            </a:r>
          </a:p>
        </p:txBody>
      </p:sp>
      <p:pic>
        <p:nvPicPr>
          <p:cNvPr id="2050" name="Picture 2" descr="Figure 1">
            <a:extLst>
              <a:ext uri="{FF2B5EF4-FFF2-40B4-BE49-F238E27FC236}">
                <a16:creationId xmlns:a16="http://schemas.microsoft.com/office/drawing/2014/main" id="{399384B6-DEF9-4113-BD19-9769C10B1B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6113" b="51804"/>
          <a:stretch/>
        </p:blipFill>
        <p:spPr bwMode="auto">
          <a:xfrm>
            <a:off x="5031000" y="1584099"/>
            <a:ext cx="7234691" cy="1964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384100A-BBBB-4C3C-8C14-CB77D55DCF9C}"/>
              </a:ext>
            </a:extLst>
          </p:cNvPr>
          <p:cNvSpPr/>
          <p:nvPr/>
        </p:nvSpPr>
        <p:spPr>
          <a:xfrm>
            <a:off x="9980474" y="6328229"/>
            <a:ext cx="1405983" cy="4525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579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" id="{C84B30EC-0085-4B02-B549-85261AA7A7FD}" vid="{B38EAA63-7B49-47D5-A9B8-CCF1CC9145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19935D-ADE6-42ED-B568-839405AD6ABE}">
  <ds:schemaRefs>
    <ds:schemaRef ds:uri="16c05727-aa75-4e4a-9b5f-8a80a1165891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E1D8AE1-AF50-4238-9545-788684540AB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B15BD18-190D-4514-9BDF-0746D033B57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color presentation</Template>
  <TotalTime>0</TotalTime>
  <Words>866</Words>
  <Application>Microsoft Office PowerPoint</Application>
  <PresentationFormat>Widescreen</PresentationFormat>
  <Paragraphs>212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Corbel</vt:lpstr>
      <vt:lpstr>Times New Roman</vt:lpstr>
      <vt:lpstr>Office Theme</vt:lpstr>
      <vt:lpstr>Detecting Alzheimer’s disease</vt:lpstr>
      <vt:lpstr>Background &amp; PROBLEM</vt:lpstr>
      <vt:lpstr>Can we reliably detect and diagnose Alzheimer’s Disease through MRI scans?</vt:lpstr>
      <vt:lpstr>Alzheimer’s Disease</vt:lpstr>
      <vt:lpstr>Imaging diagnosis</vt:lpstr>
      <vt:lpstr>DATA &amp;  PROCESSING</vt:lpstr>
      <vt:lpstr>Dataset</vt:lpstr>
      <vt:lpstr>Data point</vt:lpstr>
      <vt:lpstr>Challenges &amp; LIMITATIONS</vt:lpstr>
      <vt:lpstr>MODELS</vt:lpstr>
      <vt:lpstr>Baseline model</vt:lpstr>
      <vt:lpstr>ENHANCED 2D cnn</vt:lpstr>
      <vt:lpstr>3D CNN model</vt:lpstr>
      <vt:lpstr>RESULTS</vt:lpstr>
      <vt:lpstr>Learning challenges</vt:lpstr>
      <vt:lpstr>FUTURE IMPROVEMENTS</vt:lpstr>
      <vt:lpstr>Detecting Alzheimer’s disease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2019-08-11T23:46:55Z</dcterms:created>
  <dcterms:modified xsi:type="dcterms:W3CDTF">2019-08-15T18:57:23Z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