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378" r:id="rId2"/>
    <p:sldId id="380" r:id="rId3"/>
    <p:sldId id="421" r:id="rId4"/>
    <p:sldId id="384" r:id="rId5"/>
    <p:sldId id="385" r:id="rId6"/>
    <p:sldId id="386" r:id="rId7"/>
    <p:sldId id="387" r:id="rId8"/>
    <p:sldId id="388" r:id="rId9"/>
    <p:sldId id="429" r:id="rId10"/>
    <p:sldId id="390" r:id="rId11"/>
    <p:sldId id="428" r:id="rId12"/>
    <p:sldId id="392" r:id="rId13"/>
    <p:sldId id="393" r:id="rId14"/>
    <p:sldId id="394" r:id="rId15"/>
    <p:sldId id="420" r:id="rId16"/>
    <p:sldId id="398" r:id="rId17"/>
    <p:sldId id="434" r:id="rId18"/>
    <p:sldId id="435" r:id="rId19"/>
    <p:sldId id="399" r:id="rId20"/>
    <p:sldId id="430" r:id="rId21"/>
    <p:sldId id="431" r:id="rId22"/>
    <p:sldId id="409" r:id="rId23"/>
    <p:sldId id="410" r:id="rId24"/>
    <p:sldId id="411" r:id="rId25"/>
    <p:sldId id="412" r:id="rId26"/>
    <p:sldId id="413" r:id="rId27"/>
    <p:sldId id="416" r:id="rId28"/>
    <p:sldId id="417" r:id="rId29"/>
    <p:sldId id="41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307" autoAdjust="0"/>
  </p:normalViewPr>
  <p:slideViewPr>
    <p:cSldViewPr>
      <p:cViewPr varScale="1">
        <p:scale>
          <a:sx n="79" d="100"/>
          <a:sy n="79" d="100"/>
        </p:scale>
        <p:origin x="2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02C0F7C-1C9C-A943-9B57-B9266AEDA987}" type="datetimeFigureOut">
              <a:rPr lang="en-US"/>
              <a:pPr>
                <a:defRPr/>
              </a:pPr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67BB10E-ACF9-6245-800D-4CDD5643E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nsistency_(database_systems)" TargetMode="External"/><Relationship Id="rId3" Type="http://schemas.openxmlformats.org/officeDocument/2006/relationships/hyperlink" Target="http://en.wikipedia.org/wiki/Theoretical_computer_science" TargetMode="External"/><Relationship Id="rId7" Type="http://schemas.openxmlformats.org/officeDocument/2006/relationships/hyperlink" Target="http://en.wikipedia.org/wiki/CAP_theorem%23cite_note-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AP_theorem%23cite_note-2" TargetMode="External"/><Relationship Id="rId5" Type="http://schemas.openxmlformats.org/officeDocument/2006/relationships/hyperlink" Target="http://en.wikipedia.org/wiki/CAP_theorem%23cite_note-Lynch-1" TargetMode="External"/><Relationship Id="rId10" Type="http://schemas.openxmlformats.org/officeDocument/2006/relationships/hyperlink" Target="http://en.wikipedia.org/wiki/Network_partitioning" TargetMode="External"/><Relationship Id="rId4" Type="http://schemas.openxmlformats.org/officeDocument/2006/relationships/hyperlink" Target="http://en.wikipedia.org/wiki/Distributed_computing" TargetMode="External"/><Relationship Id="rId9" Type="http://schemas.openxmlformats.org/officeDocument/2006/relationships/hyperlink" Target="http://en.wikipedia.org/wiki/Availabilit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panacea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NewSQL</a:t>
            </a:r>
            <a:r>
              <a:rPr lang="en-US" dirty="0"/>
              <a:t> is a class of modern relational database management systems that seek to provide the same scalable performance of </a:t>
            </a:r>
            <a:r>
              <a:rPr lang="en-US" dirty="0" err="1"/>
              <a:t>NoSQL</a:t>
            </a:r>
            <a:r>
              <a:rPr lang="en-US" dirty="0"/>
              <a:t> systems for online transaction processing (OLTP) read-write workloads while still maintaining the ACID guarantees of a traditional database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BB10E-ACF9-6245-800D-4CDD5643EC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>
                <a:hlinkClick r:id="rId3" tooltip="Theoretical computer science"/>
              </a:rPr>
              <a:t>theoretical computer science</a:t>
            </a:r>
            <a:r>
              <a:rPr lang="en-US" dirty="0"/>
              <a:t>, the </a:t>
            </a:r>
            <a:r>
              <a:rPr lang="en-US" b="1" dirty="0"/>
              <a:t>CAP theorem</a:t>
            </a:r>
            <a:r>
              <a:rPr lang="en-US" dirty="0"/>
              <a:t>, also known as </a:t>
            </a:r>
            <a:r>
              <a:rPr lang="en-US" b="1" dirty="0"/>
              <a:t>Brewer's theorem</a:t>
            </a:r>
            <a:r>
              <a:rPr lang="en-US" dirty="0"/>
              <a:t>, states that it is impossible for a </a:t>
            </a:r>
            <a:r>
              <a:rPr lang="en-US" dirty="0">
                <a:hlinkClick r:id="rId4" tooltip="Distributed computing"/>
              </a:rPr>
              <a:t>distributed computer system</a:t>
            </a:r>
            <a:r>
              <a:rPr lang="en-US" dirty="0"/>
              <a:t> to simultaneously provide all three of the following guarantees:</a:t>
            </a:r>
            <a:r>
              <a:rPr lang="en-US" baseline="30000" dirty="0">
                <a:hlinkClick r:id="rId5"/>
              </a:rPr>
              <a:t>[1]</a:t>
            </a:r>
            <a:r>
              <a:rPr lang="en-US" baseline="30000" dirty="0">
                <a:hlinkClick r:id="rId6"/>
              </a:rPr>
              <a:t>[2]</a:t>
            </a:r>
            <a:r>
              <a:rPr lang="en-US" baseline="30000" dirty="0">
                <a:hlinkClick r:id="rId7"/>
              </a:rPr>
              <a:t>[3]</a:t>
            </a:r>
            <a:endParaRPr lang="en-US" dirty="0"/>
          </a:p>
          <a:p>
            <a:r>
              <a:rPr lang="en-US" i="1" dirty="0">
                <a:hlinkClick r:id="rId8" tooltip="Consistency (database systems)"/>
              </a:rPr>
              <a:t>Consistency</a:t>
            </a:r>
            <a:r>
              <a:rPr lang="en-US" dirty="0"/>
              <a:t> (all nodes see the same data at the same time) – not the same as consistency in ACID</a:t>
            </a:r>
          </a:p>
          <a:p>
            <a:r>
              <a:rPr lang="en-US" i="1" dirty="0">
                <a:hlinkClick r:id="rId9" tooltip="Availability"/>
              </a:rPr>
              <a:t>Availability</a:t>
            </a:r>
            <a:r>
              <a:rPr lang="en-US" dirty="0"/>
              <a:t> (a guarantee that every request receives a response about whether it was successful or failed)</a:t>
            </a:r>
          </a:p>
          <a:p>
            <a:r>
              <a:rPr lang="en-US" i="1" dirty="0">
                <a:hlinkClick r:id="rId10" tooltip="Network partitioning"/>
              </a:rPr>
              <a:t>Partition tolerance</a:t>
            </a:r>
            <a:r>
              <a:rPr lang="en-US" dirty="0"/>
              <a:t> (the system continues to operate despite arbitrary message loss or failure of part of the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BB10E-ACF9-6245-800D-4CDD5643EC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BigTable</a:t>
            </a:r>
            <a:r>
              <a:rPr lang="en-US" dirty="0"/>
              <a:t>:  On the clustered systems the database was designed and it uses a simple data model that has been described by Google as a persistent, sparse, distributed, multi-dimensional sorted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BB10E-ACF9-6245-800D-4CDD5643EC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BB10E-ACF9-6245-800D-4CDD5643EC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450" y="174625"/>
            <a:ext cx="41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6200"/>
            <a:ext cx="12319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900" y="6426200"/>
            <a:ext cx="2616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6462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A6AF3-9BEB-A047-8DD2-73FE29FBD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0159B-E1B4-E948-85C4-A6A0C62DD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7419"/>
      </p:ext>
    </p:extLst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AA333-B9B7-DB4D-B6CE-C80B9932C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0579"/>
      </p:ext>
    </p:extLst>
  </p:cSld>
  <p:clrMapOvr>
    <a:masterClrMapping/>
  </p:clrMapOvr>
  <p:transition spd="med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5450" y="174625"/>
            <a:ext cx="41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8758"/>
      </p:ext>
    </p:extLst>
  </p:cSld>
  <p:clrMapOvr>
    <a:masterClrMapping/>
  </p:clrMapOvr>
  <p:transition spd="med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5CFC0-3641-AE44-A317-DFB9BDA6C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8021"/>
      </p:ext>
    </p:extLst>
  </p:cSld>
  <p:clrMapOvr>
    <a:masterClrMapping/>
  </p:clrMapOvr>
  <p:transition spd="med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632325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E639-80D4-2A43-BDA8-99C6172F0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228600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450" y="174625"/>
            <a:ext cx="41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235700"/>
            <a:ext cx="13493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0"/>
            <a:ext cx="4648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C18D-4EA3-C245-8AAD-2D1C703C3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2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5450" y="174625"/>
            <a:ext cx="41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4388" y="453548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0"/>
            <a:ext cx="1347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0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7E51A-A595-1248-897B-9EB51471C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370263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C5A8-8095-784E-BB06-FF01B29A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3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1CDA-91F8-6F49-9ED9-0089558EF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5646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5D795-7B1D-E745-B1A6-44276016F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2088"/>
      </p:ext>
    </p:extLst>
  </p:cSld>
  <p:clrMapOvr>
    <a:masterClrMapping/>
  </p:clrMapOvr>
  <p:transition spd="med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481A9-ED55-5B4F-A6AB-49382223F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5685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D0FEE-CD48-1740-B849-BB705E4BD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5450" y="174625"/>
            <a:ext cx="41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0"/>
            <a:ext cx="12319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0"/>
            <a:ext cx="2616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228600"/>
            <a:ext cx="82010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3425" y="3111500"/>
            <a:ext cx="26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0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FE81C-0E66-4242-8F8B-6ABD59910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2057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39172-5EF9-8F44-BB72-61D650E0F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098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478D-6D6C-F844-976F-C813781B0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328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D133-F8A0-6540-89F4-E739B3056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Arial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3838" y="228600"/>
            <a:ext cx="260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DDE1D-BE8A-6942-9DDD-5C2E1BE17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  <p:sldLayoutId id="2147484040" r:id="rId20"/>
  </p:sldLayoutIdLst>
  <p:transition spd="med"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Arial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osql-databas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SQL" TargetMode="External"/><Relationship Id="rId2" Type="http://schemas.openxmlformats.org/officeDocument/2006/relationships/hyperlink" Target="http://nosql-database.org/link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ekandpoke.typepad.com/geekandpoke/2011/01/nosql.html" TargetMode="External"/><Relationship Id="rId5" Type="http://schemas.openxmlformats.org/officeDocument/2006/relationships/hyperlink" Target="http://www.julianbrowne.com/article/viewer/brewers-cap-theorem" TargetMode="External"/><Relationship Id="rId4" Type="http://schemas.openxmlformats.org/officeDocument/2006/relationships/hyperlink" Target="http://www.eecs.berkeley.edu/~brewer/cs262b-2004/PODC-keynote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graph-nosql-neo4j" TargetMode="External"/><Relationship Id="rId2" Type="http://schemas.openxmlformats.org/officeDocument/2006/relationships/hyperlink" Target="http://www.ibm.com/developerworks/opensource/library/os-couchdb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msmusings.blogspot.com/2010/03/distinguishing-two-major-types-of_29.html" TargetMode="External"/><Relationship Id="rId4" Type="http://schemas.openxmlformats.org/officeDocument/2006/relationships/hyperlink" Target="http://kkovacs.eu/cassandra-vs-mongodb-vs-couchdb-vs-redi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1971597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arklogic.com/2011/03/17/a-practical-guide-to-nosq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4114800"/>
            <a:ext cx="8153400" cy="93345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A Comparison of SQL and </a:t>
            </a:r>
            <a:r>
              <a:rPr lang="en-US" dirty="0" err="1">
                <a:latin typeface="Arial"/>
              </a:rPr>
              <a:t>NoSQL</a:t>
            </a:r>
            <a:r>
              <a:rPr lang="en-US" dirty="0">
                <a:latin typeface="Arial"/>
              </a:rPr>
              <a:t>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62000" y="5105400"/>
            <a:ext cx="8077200" cy="7493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rgbClr val="772399"/>
                </a:solidFill>
                <a:latin typeface="Arial"/>
              </a:rPr>
              <a:t>Slides from: Keith W. Hare</a:t>
            </a:r>
          </a:p>
          <a:p>
            <a:pPr>
              <a:defRPr/>
            </a:pPr>
            <a:r>
              <a:rPr lang="en-US" sz="1800" dirty="0">
                <a:latin typeface="Arial" charset="0"/>
              </a:rPr>
              <a:t>Metadata Open Forum</a:t>
            </a:r>
          </a:p>
          <a:p>
            <a:pPr>
              <a:defRPr/>
            </a:pPr>
            <a:endParaRPr lang="en-US" sz="1800" dirty="0"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More reading: http://</a:t>
            </a:r>
            <a:r>
              <a:rPr lang="en-US" sz="1800" dirty="0" err="1">
                <a:latin typeface="Arial" charset="0"/>
              </a:rPr>
              <a:t>martinfowler.com</a:t>
            </a:r>
            <a:r>
              <a:rPr lang="en-US" sz="1800" dirty="0">
                <a:latin typeface="Arial" charset="0"/>
              </a:rPr>
              <a:t>/articles/</a:t>
            </a:r>
            <a:r>
              <a:rPr lang="en-US" sz="1800" dirty="0" err="1">
                <a:latin typeface="Arial" charset="0"/>
              </a:rPr>
              <a:t>nosqlKeyPoints.html</a:t>
            </a:r>
            <a:endParaRPr lang="en-US" sz="1800" dirty="0">
              <a:latin typeface="Arial" charset="0"/>
            </a:endParaRPr>
          </a:p>
          <a:p>
            <a:pPr>
              <a:defRPr/>
            </a:pPr>
            <a:endParaRPr lang="en-US" sz="1800" dirty="0">
              <a:solidFill>
                <a:srgbClr val="772399"/>
              </a:solidFill>
              <a:latin typeface="Arial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Metadata Open Forum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NoSQL</a:t>
            </a:r>
            <a:r>
              <a:rPr lang="en-US" dirty="0">
                <a:latin typeface="Arial"/>
              </a:rPr>
              <a:t> Definition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800" b="1" dirty="0">
                <a:latin typeface="Arial"/>
              </a:rPr>
              <a:t>From </a:t>
            </a:r>
            <a:r>
              <a:rPr lang="en-US" sz="2800" b="1" dirty="0" err="1">
                <a:latin typeface="Arial"/>
              </a:rPr>
              <a:t>www.nosql-database.org</a:t>
            </a:r>
            <a:r>
              <a:rPr lang="en-US" sz="2800" b="1" dirty="0">
                <a:latin typeface="Arial"/>
              </a:rPr>
              <a:t>:</a:t>
            </a:r>
          </a:p>
          <a:p>
            <a:pPr marL="400050" lvl="1" indent="0">
              <a:buFont typeface="Wingdings" charset="0"/>
              <a:buNone/>
            </a:pPr>
            <a:r>
              <a:rPr lang="en-US" sz="2400" b="1" dirty="0">
                <a:latin typeface="Arial"/>
              </a:rPr>
              <a:t>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 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8D1A9C-9A00-C74F-BB3B-26E4377107F1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981F20-2D65-BB4B-AF62-BF15260B0B6B}" type="slidenum">
              <a:rPr lang="en-US" sz="1800"/>
              <a:pPr eaLnBrk="1" hangingPunct="1"/>
              <a:t>10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NoSQL</a:t>
            </a:r>
            <a:r>
              <a:rPr lang="en-US" dirty="0">
                <a:latin typeface="Arial"/>
              </a:rPr>
              <a:t> Products/Projects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98475" y="1600200"/>
            <a:ext cx="4835525" cy="4525964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b="1" dirty="0">
                <a:latin typeface="Arial"/>
                <a:hlinkClick r:id="rId2"/>
              </a:rPr>
              <a:t>http://www.nosql-database.org/</a:t>
            </a:r>
            <a:r>
              <a:rPr lang="en-US" sz="2400" b="1" dirty="0">
                <a:latin typeface="Arial"/>
              </a:rPr>
              <a:t> lists </a:t>
            </a:r>
            <a:r>
              <a:rPr lang="en-US" sz="2400" b="1" dirty="0"/>
              <a:t>&gt; 225</a:t>
            </a:r>
            <a:r>
              <a:rPr lang="en-US" sz="2400" b="1" dirty="0">
                <a:latin typeface="Arial"/>
              </a:rPr>
              <a:t> NoSQL Databases</a:t>
            </a:r>
          </a:p>
          <a:p>
            <a:pPr marL="0" indent="0"/>
            <a:r>
              <a:rPr lang="en-US" sz="2400" b="1" dirty="0">
                <a:latin typeface="Arial"/>
              </a:rPr>
              <a:t>Cassandra</a:t>
            </a:r>
          </a:p>
          <a:p>
            <a:pPr marL="0" indent="0"/>
            <a:r>
              <a:rPr lang="en-US" sz="2400" b="1" dirty="0" err="1">
                <a:latin typeface="Arial"/>
              </a:rPr>
              <a:t>CouchDB</a:t>
            </a:r>
            <a:endParaRPr lang="en-US" sz="2400" b="1" dirty="0">
              <a:latin typeface="Arial"/>
            </a:endParaRPr>
          </a:p>
          <a:p>
            <a:pPr marL="0" indent="0"/>
            <a:r>
              <a:rPr lang="en-US" sz="2400" b="1" dirty="0" err="1">
                <a:latin typeface="Arial"/>
              </a:rPr>
              <a:t>Hadoop</a:t>
            </a:r>
            <a:r>
              <a:rPr lang="en-US" sz="2400" b="1" dirty="0">
                <a:latin typeface="Arial"/>
              </a:rPr>
              <a:t> &amp; </a:t>
            </a:r>
            <a:r>
              <a:rPr lang="en-US" sz="2400" b="1" dirty="0" err="1">
                <a:latin typeface="Arial"/>
              </a:rPr>
              <a:t>Hbase</a:t>
            </a:r>
            <a:endParaRPr lang="en-US" sz="2400" b="1" dirty="0">
              <a:latin typeface="Arial"/>
            </a:endParaRPr>
          </a:p>
          <a:p>
            <a:pPr marL="0" indent="0"/>
            <a:r>
              <a:rPr lang="en-US" sz="2400" b="1" dirty="0" err="1">
                <a:solidFill>
                  <a:srgbClr val="FF0000"/>
                </a:solidFill>
                <a:latin typeface="Arial"/>
              </a:rPr>
              <a:t>MongoDB</a:t>
            </a:r>
            <a:endParaRPr lang="en-US" sz="2400" b="1" dirty="0">
              <a:solidFill>
                <a:srgbClr val="FF0000"/>
              </a:solidFill>
              <a:latin typeface="Arial"/>
            </a:endParaRPr>
          </a:p>
          <a:p>
            <a:pPr marL="0" indent="0"/>
            <a:r>
              <a:rPr lang="en-US" sz="2400" b="1" dirty="0" err="1">
                <a:latin typeface="Arial"/>
              </a:rPr>
              <a:t>StupidDB</a:t>
            </a:r>
            <a:endParaRPr lang="en-US" sz="2400" b="1" dirty="0">
              <a:latin typeface="Arial"/>
            </a:endParaRPr>
          </a:p>
          <a:p>
            <a:pPr marL="0" indent="0"/>
            <a:r>
              <a:rPr lang="en-US" sz="2400" b="1" dirty="0">
                <a:latin typeface="Arial"/>
              </a:rPr>
              <a:t>Etc.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391400" y="6423025"/>
            <a:ext cx="1752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140D72-757A-CD43-B050-9C4AC4A37340}" type="datetime3">
              <a:rPr lang="en-US" sz="1800"/>
              <a:pPr eaLnBrk="1" hangingPunct="1"/>
              <a:t>18 March 2020</a:t>
            </a:fld>
            <a:endParaRPr lang="en-US" sz="1800" dirty="0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45C4FC-05C7-3841-93BE-CD4A4BD20D19}" type="slidenum">
              <a:rPr lang="en-US" sz="1800"/>
              <a:pPr eaLnBrk="1" hangingPunct="1"/>
              <a:t>11</a:t>
            </a:fld>
            <a:endParaRPr lang="en-US" sz="1800"/>
          </a:p>
        </p:txBody>
      </p:sp>
      <p:pic>
        <p:nvPicPr>
          <p:cNvPr id="3891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42537"/>
            <a:ext cx="3200400" cy="477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Arial"/>
              </a:rPr>
              <a:t>NoSQL</a:t>
            </a:r>
            <a:r>
              <a:rPr lang="en-US" sz="3200" dirty="0">
                <a:latin typeface="Arial"/>
              </a:rPr>
              <a:t> Distinguishing Characteristics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657600" cy="414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>
                <a:latin typeface="Arial"/>
              </a:rPr>
              <a:t>Large data volumes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Arial"/>
              </a:rPr>
              <a:t>Google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altLang="ja-JP" sz="2400" dirty="0">
                <a:latin typeface="Arial"/>
              </a:rPr>
              <a:t>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altLang="ja-JP" sz="2400" dirty="0">
                <a:latin typeface="Arial"/>
              </a:rPr>
              <a:t>big data</a:t>
            </a:r>
            <a:r>
              <a:rPr lang="ja-JP" altLang="en-US" sz="2400" dirty="0">
                <a:latin typeface="Arial"/>
              </a:rPr>
              <a:t>”</a:t>
            </a:r>
            <a:endParaRPr lang="en-US" altLang="ja-JP" sz="2400" dirty="0">
              <a:latin typeface="Arial"/>
            </a:endParaRPr>
          </a:p>
          <a:p>
            <a:pPr>
              <a:lnSpc>
                <a:spcPct val="110000"/>
              </a:lnSpc>
              <a:defRPr/>
            </a:pPr>
            <a:r>
              <a:rPr lang="en-US" sz="2800" dirty="0">
                <a:latin typeface="Arial"/>
              </a:rPr>
              <a:t>Scalable replication and distribution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Arial"/>
              </a:rPr>
              <a:t>Potentially thousands of machines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Arial"/>
              </a:rPr>
              <a:t>Potentially distributed around the world</a:t>
            </a:r>
          </a:p>
          <a:p>
            <a:pPr>
              <a:lnSpc>
                <a:spcPct val="110000"/>
              </a:lnSpc>
              <a:defRPr/>
            </a:pPr>
            <a:r>
              <a:rPr lang="en-US" sz="2800" dirty="0">
                <a:latin typeface="Arial"/>
              </a:rPr>
              <a:t>Queries need to return answers quickly</a:t>
            </a:r>
          </a:p>
          <a:p>
            <a:pPr>
              <a:lnSpc>
                <a:spcPct val="110000"/>
              </a:lnSpc>
              <a:defRPr/>
            </a:pPr>
            <a:r>
              <a:rPr lang="en-US" sz="2800" dirty="0">
                <a:latin typeface="Arial"/>
              </a:rPr>
              <a:t>Mostly query, few updates</a:t>
            </a:r>
          </a:p>
          <a:p>
            <a:pPr>
              <a:lnSpc>
                <a:spcPct val="110000"/>
              </a:lnSpc>
              <a:defRPr/>
            </a:pPr>
            <a:endParaRPr lang="en-US" sz="2800" dirty="0">
              <a:latin typeface="Arial"/>
            </a:endParaRPr>
          </a:p>
        </p:txBody>
      </p:sp>
      <p:sp>
        <p:nvSpPr>
          <p:cNvPr id="39939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95400"/>
            <a:ext cx="3657600" cy="4140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/>
              <a:t>Asynchronous Inserts &amp; Updates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Schema-less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ACID transaction properties are not needed – BASE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CAP Theorem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Open source development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30F677-35B3-8F40-9748-7DEB5A8F483B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00800"/>
            <a:ext cx="55403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60B0DE-67B9-CA41-80DD-2AF7544E8303}" type="slidenum">
              <a:rPr lang="en-US" sz="1800"/>
              <a:pPr eaLnBrk="1" hangingPunct="1"/>
              <a:t>12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BASE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3000" b="1" dirty="0">
                <a:latin typeface="Arial"/>
              </a:rPr>
              <a:t>Acronym contrived to be the opposite of ACID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Basically Available,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Soft state,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Eventually Consistent</a:t>
            </a:r>
          </a:p>
          <a:p>
            <a:pPr>
              <a:lnSpc>
                <a:spcPct val="90000"/>
              </a:lnSpc>
              <a:defRPr/>
            </a:pPr>
            <a:r>
              <a:rPr lang="en-US" sz="3000" b="1" dirty="0">
                <a:latin typeface="Arial"/>
              </a:rPr>
              <a:t>Characteristics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Weak consistency – stale data OK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Availability first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Best effort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Approximate answers OK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Aggressive (optimistic)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latin typeface="Arial"/>
              </a:rPr>
              <a:t>Simpler and faster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B414B3-BC6F-0343-9076-D7D849FFB0D8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0335D0-A5EF-BA46-AE6A-30288450A6C5}" type="slidenum">
              <a:rPr lang="en-US" sz="1800"/>
              <a:pPr eaLnBrk="1" hangingPunct="1"/>
              <a:t>13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Brewer</a:t>
            </a:r>
            <a:r>
              <a:rPr lang="ja-JP" altLang="en-US" dirty="0">
                <a:latin typeface="Arial"/>
              </a:rPr>
              <a:t>’</a:t>
            </a:r>
            <a:r>
              <a:rPr lang="en-US" altLang="ja-JP" dirty="0">
                <a:latin typeface="Arial"/>
              </a:rPr>
              <a:t>s CAP Theorem</a:t>
            </a:r>
            <a:endParaRPr lang="en-US" dirty="0">
              <a:latin typeface="Arial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</a:rPr>
              <a:t>A distributed system can support only two of the following characteristics:</a:t>
            </a:r>
          </a:p>
          <a:p>
            <a:pPr marL="0" indent="0"/>
            <a:r>
              <a:rPr lang="en-US" sz="2400" b="1" dirty="0">
                <a:solidFill>
                  <a:srgbClr val="FF0000"/>
                </a:solidFill>
                <a:latin typeface="Arial"/>
              </a:rPr>
              <a:t> Consistency</a:t>
            </a:r>
          </a:p>
          <a:p>
            <a:pPr marL="0" indent="0"/>
            <a:r>
              <a:rPr lang="en-US" sz="2400" b="1" dirty="0">
                <a:solidFill>
                  <a:srgbClr val="FF0000"/>
                </a:solidFill>
                <a:latin typeface="Arial"/>
              </a:rPr>
              <a:t> Availability</a:t>
            </a:r>
          </a:p>
          <a:p>
            <a:pPr marL="0" indent="0"/>
            <a:r>
              <a:rPr lang="en-US" sz="2400" b="1" dirty="0">
                <a:solidFill>
                  <a:srgbClr val="FF0000"/>
                </a:solidFill>
                <a:latin typeface="Arial"/>
              </a:rPr>
              <a:t> Partition tolerance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90D25F-E8C0-A046-9C24-07BB692B7682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B660C0-3010-D848-8D76-226B05938F9A}" type="slidenum">
              <a:rPr lang="en-US" sz="1800"/>
              <a:pPr eaLnBrk="1" hangingPunct="1"/>
              <a:t>14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43" r="-30943"/>
          <a:stretch>
            <a:fillRect/>
          </a:stretch>
        </p:blipFill>
        <p:spPr>
          <a:xfrm>
            <a:off x="-1219200" y="76200"/>
            <a:ext cx="11669713" cy="6400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NoSQL</a:t>
            </a:r>
            <a:r>
              <a:rPr lang="en-US" dirty="0">
                <a:latin typeface="Arial"/>
              </a:rPr>
              <a:t> Database Types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800" b="1" dirty="0">
                <a:latin typeface="Arial"/>
              </a:rPr>
              <a:t>Discussing </a:t>
            </a:r>
            <a:r>
              <a:rPr lang="en-US" sz="2800" b="1" dirty="0" err="1">
                <a:latin typeface="Arial"/>
              </a:rPr>
              <a:t>NoSQL</a:t>
            </a:r>
            <a:r>
              <a:rPr lang="en-US" sz="2800" b="1" dirty="0">
                <a:latin typeface="Arial"/>
              </a:rPr>
              <a:t> databases is complicated because there are a variety of types:</a:t>
            </a:r>
          </a:p>
          <a:p>
            <a:pPr marL="0" indent="0"/>
            <a:r>
              <a:rPr lang="en-US" sz="2800" b="1" dirty="0">
                <a:latin typeface="Arial"/>
              </a:rPr>
              <a:t>Column Store – Each storage block contains data from only one column</a:t>
            </a:r>
          </a:p>
          <a:p>
            <a:pPr marL="0" indent="0"/>
            <a:r>
              <a:rPr lang="en-US" sz="2800" b="1" dirty="0">
                <a:latin typeface="Arial"/>
              </a:rPr>
              <a:t>Document Store – stores documents made up of tagged elements</a:t>
            </a:r>
          </a:p>
          <a:p>
            <a:pPr marL="0" indent="0"/>
            <a:r>
              <a:rPr lang="en-US" sz="2800" b="1" dirty="0">
                <a:latin typeface="Arial"/>
              </a:rPr>
              <a:t>Key-Value Store – Hash table of keys</a:t>
            </a:r>
          </a:p>
          <a:p>
            <a:pPr marL="0" indent="0">
              <a:buFont typeface="Wingdings" charset="0"/>
              <a:buNone/>
            </a:pPr>
            <a:endParaRPr lang="en-US" sz="2800" b="1" dirty="0">
              <a:latin typeface="Arial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40CE25-775E-2145-8313-D5DF8A4D5FF6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55627E-9C71-6546-B330-43B788A2C763}" type="slidenum">
              <a:rPr lang="en-US" sz="1800"/>
              <a:pPr eaLnBrk="1" hangingPunct="1"/>
              <a:t>16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NoSQL</a:t>
            </a:r>
            <a:r>
              <a:rPr lang="en-US" dirty="0">
                <a:latin typeface="Arial"/>
              </a:rPr>
              <a:t> Example: Column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Each storage block contains data from only one column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Example: </a:t>
            </a:r>
            <a:r>
              <a:rPr lang="en-US" sz="2800" dirty="0" err="1">
                <a:ea typeface="+mn-ea"/>
              </a:rPr>
              <a:t>Hadoop</a:t>
            </a:r>
            <a:r>
              <a:rPr lang="en-US" sz="2800" dirty="0">
                <a:ea typeface="+mn-ea"/>
              </a:rPr>
              <a:t>/</a:t>
            </a:r>
            <a:r>
              <a:rPr lang="en-US" sz="2800" dirty="0" err="1">
                <a:ea typeface="+mn-ea"/>
              </a:rPr>
              <a:t>Hbase</a:t>
            </a:r>
            <a:endParaRPr lang="en-US" sz="2800" dirty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sz="2400" dirty="0"/>
              <a:t>http://hadoop.apache.org/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400" dirty="0"/>
              <a:t>Yahoo, Facebook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Example: Ingres </a:t>
            </a:r>
            <a:r>
              <a:rPr lang="en-US" sz="2800" dirty="0" err="1">
                <a:ea typeface="+mn-ea"/>
              </a:rPr>
              <a:t>VectorWise</a:t>
            </a:r>
            <a:endParaRPr lang="en-US" sz="2800" dirty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sz="2400" dirty="0"/>
              <a:t>Column Store integrated with an SQL database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400" dirty="0"/>
              <a:t>http://www.ingres.com/products/vectorwise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sz="2400" dirty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Metadata Open Forum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9953AA-5E55-D548-8DD2-D0AB108B3C29}" type="slidenum">
              <a:rPr lang="en-US" sz="1800"/>
              <a:pPr eaLnBrk="1" hangingPunct="1"/>
              <a:t>17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Column Store Comments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/>
              </a:rPr>
              <a:t>More efficient than row (or document) store if:</a:t>
            </a:r>
          </a:p>
          <a:p>
            <a:pPr lvl="1"/>
            <a:r>
              <a:rPr lang="en-US" sz="2800" dirty="0">
                <a:latin typeface="Arial"/>
              </a:rPr>
              <a:t>Multiple row/record/documents are inserted at the same time so updates of column blocks can be aggregated</a:t>
            </a:r>
          </a:p>
          <a:p>
            <a:pPr lvl="1"/>
            <a:r>
              <a:rPr lang="en-US" sz="2800" dirty="0">
                <a:latin typeface="Arial"/>
              </a:rPr>
              <a:t>Retrievals access only some of the columns in a row/record/document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Metadata Open Forum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4455AB-B1D0-8647-94F3-95AC125D347B}" type="slidenum">
              <a:rPr lang="en-US" sz="1800"/>
              <a:pPr eaLnBrk="1" hangingPunct="1"/>
              <a:t>18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Other Non-SQL Databases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Arial"/>
              </a:rPr>
              <a:t>XML Databases</a:t>
            </a:r>
          </a:p>
          <a:p>
            <a:r>
              <a:rPr lang="en-US" sz="3200" b="1" dirty="0">
                <a:latin typeface="Arial"/>
              </a:rPr>
              <a:t>Graph Databases</a:t>
            </a:r>
          </a:p>
          <a:p>
            <a:r>
              <a:rPr lang="en-US" sz="3200" b="1" dirty="0" err="1">
                <a:latin typeface="Arial"/>
              </a:rPr>
              <a:t>Codasyl</a:t>
            </a:r>
            <a:r>
              <a:rPr lang="en-US" sz="3200" b="1" dirty="0">
                <a:latin typeface="Arial"/>
              </a:rPr>
              <a:t> Databases</a:t>
            </a:r>
          </a:p>
          <a:p>
            <a:r>
              <a:rPr lang="en-US" sz="3200" b="1" dirty="0">
                <a:latin typeface="Arial"/>
              </a:rPr>
              <a:t>Object Oriented Databases</a:t>
            </a:r>
          </a:p>
          <a:p>
            <a:r>
              <a:rPr lang="en-US" sz="3200" b="1" dirty="0">
                <a:latin typeface="Arial"/>
              </a:rPr>
              <a:t>Etc…</a:t>
            </a:r>
          </a:p>
          <a:p>
            <a:r>
              <a:rPr lang="en-US" sz="3200" b="1" dirty="0">
                <a:latin typeface="Arial"/>
              </a:rPr>
              <a:t>Will not address these today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9ACE3-8A1D-1B4D-8FD0-43D787019C16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DF517-6855-9B44-BB0C-CF5F08972E0F}" type="slidenum">
              <a:rPr lang="en-US" sz="1800"/>
              <a:pPr eaLnBrk="1" hangingPunct="1"/>
              <a:t>19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Abstract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b="1" dirty="0" err="1">
                <a:solidFill>
                  <a:srgbClr val="772399"/>
                </a:solidFill>
                <a:latin typeface="Arial"/>
              </a:rPr>
              <a:t>NoSQL</a:t>
            </a:r>
            <a:r>
              <a:rPr lang="en-US" sz="2400" b="1" dirty="0">
                <a:solidFill>
                  <a:srgbClr val="772399"/>
                </a:solidFill>
                <a:latin typeface="Arial"/>
              </a:rPr>
              <a:t> databases (either no-SQL or Not Only SQL) are currently a hot topic in some parts of computing. In fact, one website lists over a hundred different </a:t>
            </a:r>
            <a:r>
              <a:rPr lang="en-US" sz="2400" b="1" dirty="0" err="1">
                <a:solidFill>
                  <a:srgbClr val="772399"/>
                </a:solidFill>
                <a:latin typeface="Arial"/>
              </a:rPr>
              <a:t>NoSQL</a:t>
            </a:r>
            <a:r>
              <a:rPr lang="en-US" sz="2400" b="1" dirty="0">
                <a:solidFill>
                  <a:srgbClr val="772399"/>
                </a:solidFill>
                <a:latin typeface="Arial"/>
              </a:rPr>
              <a:t> databases. </a:t>
            </a:r>
          </a:p>
          <a:p>
            <a:pPr marL="0" indent="0">
              <a:buFont typeface="Wingdings" charset="0"/>
              <a:buNone/>
            </a:pPr>
            <a:r>
              <a:rPr lang="en-US" sz="2400" b="1" dirty="0">
                <a:solidFill>
                  <a:srgbClr val="772399"/>
                </a:solidFill>
                <a:latin typeface="Arial"/>
              </a:rPr>
              <a:t>This presentation reviews the features common to the </a:t>
            </a:r>
            <a:r>
              <a:rPr lang="en-US" sz="2400" b="1" dirty="0" err="1">
                <a:solidFill>
                  <a:srgbClr val="772399"/>
                </a:solidFill>
                <a:latin typeface="Arial"/>
              </a:rPr>
              <a:t>NoSQL</a:t>
            </a:r>
            <a:r>
              <a:rPr lang="en-US" sz="2400" b="1" dirty="0">
                <a:solidFill>
                  <a:srgbClr val="772399"/>
                </a:solidFill>
                <a:latin typeface="Arial"/>
              </a:rPr>
              <a:t> databases and compares those features to the features and capabilities of SQL databases</a:t>
            </a:r>
            <a:r>
              <a:rPr lang="en-US" sz="2400" b="1" dirty="0">
                <a:solidFill>
                  <a:srgbClr val="772399"/>
                </a:solidFill>
              </a:rPr>
              <a:t>.</a:t>
            </a:r>
            <a:endParaRPr lang="en-US" sz="2400" b="1" dirty="0">
              <a:solidFill>
                <a:srgbClr val="772399"/>
              </a:solidFill>
              <a:latin typeface="Arial"/>
            </a:endParaRPr>
          </a:p>
          <a:p>
            <a:pPr marL="0" indent="0">
              <a:buFont typeface="Wingdings" charset="0"/>
              <a:buNone/>
            </a:pPr>
            <a:r>
              <a:rPr lang="en-US" sz="7200" b="1" dirty="0">
                <a:solidFill>
                  <a:srgbClr val="772399"/>
                </a:solidFill>
                <a:latin typeface="Arial"/>
              </a:rPr>
              <a:t>BIG DATA!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594106-5D3D-8B45-92BE-190212F79BEB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C3D87A-C8D5-7D4B-BDC5-A25F57A37595}" type="slidenum">
              <a:rPr lang="en-US" sz="1800"/>
              <a:pPr eaLnBrk="1" hangingPunct="1"/>
              <a:t>2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609600"/>
            <a:ext cx="6705600" cy="789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Storing and Modifying Data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556500" cy="4144963"/>
          </a:xfrm>
        </p:spPr>
        <p:txBody>
          <a:bodyPr/>
          <a:lstStyle/>
          <a:p>
            <a:r>
              <a:rPr lang="en-US" sz="3200" dirty="0">
                <a:latin typeface="Arial"/>
              </a:rPr>
              <a:t>Syntax varies</a:t>
            </a:r>
          </a:p>
          <a:p>
            <a:pPr lvl="1"/>
            <a:r>
              <a:rPr lang="en-US" sz="2800" dirty="0">
                <a:latin typeface="Arial"/>
              </a:rPr>
              <a:t>HTML</a:t>
            </a:r>
          </a:p>
          <a:p>
            <a:pPr lvl="1"/>
            <a:r>
              <a:rPr lang="en-US" sz="2800" dirty="0">
                <a:latin typeface="Arial"/>
              </a:rPr>
              <a:t>Java Script</a:t>
            </a:r>
          </a:p>
          <a:p>
            <a:pPr lvl="1"/>
            <a:r>
              <a:rPr lang="en-US" sz="2800" dirty="0">
                <a:latin typeface="Arial"/>
              </a:rPr>
              <a:t>Etc.</a:t>
            </a:r>
          </a:p>
          <a:p>
            <a:r>
              <a:rPr lang="en-US" sz="3200" dirty="0">
                <a:latin typeface="Arial"/>
              </a:rPr>
              <a:t>Asynchronous – Inserts and updates do not wait for confirmation</a:t>
            </a:r>
          </a:p>
          <a:p>
            <a:r>
              <a:rPr lang="en-US" sz="3200" dirty="0">
                <a:latin typeface="Arial"/>
              </a:rPr>
              <a:t>Versioned</a:t>
            </a:r>
          </a:p>
          <a:p>
            <a:r>
              <a:rPr lang="en-US" sz="3200" dirty="0">
                <a:latin typeface="Arial"/>
              </a:rPr>
              <a:t>Optimistic Concurrency</a:t>
            </a:r>
          </a:p>
        </p:txBody>
      </p:sp>
      <p:sp>
        <p:nvSpPr>
          <p:cNvPr id="5017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834A84-8491-2945-A5A8-83F828AB920F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A9A6BF-2F86-BD41-A5BC-4D4996CA22FF}" type="slidenum">
              <a:rPr lang="en-US" sz="1800"/>
              <a:pPr eaLnBrk="1" hangingPunct="1"/>
              <a:t>22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Retrieving Data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556500" cy="4144963"/>
          </a:xfrm>
        </p:spPr>
        <p:txBody>
          <a:bodyPr/>
          <a:lstStyle/>
          <a:p>
            <a:r>
              <a:rPr lang="en-US" sz="3200" b="1" dirty="0">
                <a:latin typeface="Arial"/>
              </a:rPr>
              <a:t>Syntax Varies</a:t>
            </a:r>
          </a:p>
          <a:p>
            <a:pPr lvl="1"/>
            <a:r>
              <a:rPr lang="en-US" sz="2800" b="1" dirty="0">
                <a:latin typeface="Arial"/>
              </a:rPr>
              <a:t>No set-based query language</a:t>
            </a:r>
          </a:p>
          <a:p>
            <a:pPr lvl="1"/>
            <a:r>
              <a:rPr lang="en-US" sz="2800" b="1" dirty="0">
                <a:latin typeface="Arial"/>
              </a:rPr>
              <a:t>Procedural program languages such as Java, C, etc.</a:t>
            </a:r>
          </a:p>
          <a:p>
            <a:r>
              <a:rPr lang="en-US" sz="3200" b="1" dirty="0">
                <a:latin typeface="Arial"/>
              </a:rPr>
              <a:t>Application specifies retrieval path</a:t>
            </a:r>
          </a:p>
          <a:p>
            <a:r>
              <a:rPr lang="en-US" sz="3200" b="1" dirty="0">
                <a:latin typeface="Arial"/>
              </a:rPr>
              <a:t>No query optimizer</a:t>
            </a:r>
          </a:p>
          <a:p>
            <a:r>
              <a:rPr lang="en-US" sz="3200" b="1" dirty="0">
                <a:latin typeface="Arial"/>
              </a:rPr>
              <a:t>Quick answer is important</a:t>
            </a:r>
          </a:p>
          <a:p>
            <a:r>
              <a:rPr lang="en-US" sz="3200" b="1" dirty="0">
                <a:latin typeface="Arial"/>
              </a:rPr>
              <a:t>May not be a single </a:t>
            </a:r>
            <a:r>
              <a:rPr lang="ja-JP" altLang="en-US" sz="3200" b="1" dirty="0">
                <a:latin typeface="Arial"/>
              </a:rPr>
              <a:t>“</a:t>
            </a:r>
            <a:r>
              <a:rPr lang="en-US" altLang="ja-JP" sz="3200" b="1" dirty="0">
                <a:latin typeface="Arial"/>
              </a:rPr>
              <a:t>right</a:t>
            </a:r>
            <a:r>
              <a:rPr lang="ja-JP" altLang="en-US" sz="3200" b="1" dirty="0">
                <a:latin typeface="Arial"/>
              </a:rPr>
              <a:t>”</a:t>
            </a:r>
            <a:r>
              <a:rPr lang="en-US" altLang="ja-JP" sz="3200" b="1" dirty="0">
                <a:latin typeface="Arial"/>
              </a:rPr>
              <a:t> answer</a:t>
            </a:r>
          </a:p>
          <a:p>
            <a:endParaRPr lang="en-US" sz="3200" b="1" dirty="0">
              <a:latin typeface="Arial"/>
            </a:endParaRPr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8B0742-73C8-F84C-BEB6-825F768CE1C8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3BA3C0-C244-4C40-A683-276EEC2D3118}" type="slidenum">
              <a:rPr lang="en-US" sz="1800"/>
              <a:pPr eaLnBrk="1" hangingPunct="1"/>
              <a:t>23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</a:rPr>
              <a:t>Small upfront software costs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</a:rPr>
              <a:t>Suitable for large scale distribution on commodity hardware</a:t>
            </a:r>
          </a:p>
          <a:p>
            <a:pPr>
              <a:buFont typeface="Wingdings" pitchFamily="2" charset="2"/>
              <a:buChar char="n"/>
              <a:defRPr/>
            </a:pPr>
            <a:endParaRPr lang="en-US" sz="3200" dirty="0">
              <a:ea typeface="+mn-ea"/>
            </a:endParaRP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FD4440-2C01-C341-A865-C09DE7D6AE2F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086157-B41B-AF43-8ECD-212C9CE7B503}" type="slidenum">
              <a:rPr lang="en-US" sz="1800"/>
              <a:pPr eaLnBrk="1" hangingPunct="1"/>
              <a:t>24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NoSQL</a:t>
            </a:r>
            <a:r>
              <a:rPr lang="en-US" dirty="0">
                <a:latin typeface="Arial"/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556500" cy="4144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err="1">
                <a:latin typeface="Arial"/>
              </a:rPr>
              <a:t>NoSQL</a:t>
            </a:r>
            <a:r>
              <a:rPr lang="en-US" sz="3200" b="1" dirty="0">
                <a:latin typeface="Arial"/>
              </a:rPr>
              <a:t> databases reject:</a:t>
            </a:r>
          </a:p>
          <a:p>
            <a:pPr lvl="1">
              <a:defRPr/>
            </a:pPr>
            <a:r>
              <a:rPr lang="en-US" sz="2800" b="1" dirty="0">
                <a:latin typeface="Arial"/>
              </a:rPr>
              <a:t>Overhead of ACID transactions</a:t>
            </a:r>
          </a:p>
          <a:p>
            <a:pPr lvl="1">
              <a:defRPr/>
            </a:pPr>
            <a:r>
              <a:rPr lang="ja-JP" altLang="en-US" sz="2800" b="1" dirty="0">
                <a:latin typeface="Arial"/>
              </a:rPr>
              <a:t>“</a:t>
            </a:r>
            <a:r>
              <a:rPr lang="en-US" sz="2800" b="1" dirty="0">
                <a:latin typeface="Arial"/>
              </a:rPr>
              <a:t>Complexity</a:t>
            </a:r>
            <a:r>
              <a:rPr lang="ja-JP" altLang="en-US" sz="2800" b="1" dirty="0">
                <a:latin typeface="Arial"/>
              </a:rPr>
              <a:t>”</a:t>
            </a:r>
            <a:r>
              <a:rPr lang="en-US" sz="2800" b="1" dirty="0">
                <a:latin typeface="Arial"/>
              </a:rPr>
              <a:t> of SQL</a:t>
            </a:r>
          </a:p>
          <a:p>
            <a:pPr lvl="1">
              <a:defRPr/>
            </a:pPr>
            <a:r>
              <a:rPr lang="en-US" sz="2800" b="1" dirty="0">
                <a:latin typeface="Arial"/>
              </a:rPr>
              <a:t>Burden of up-front schema design</a:t>
            </a:r>
          </a:p>
          <a:p>
            <a:pPr lvl="1">
              <a:defRPr/>
            </a:pPr>
            <a:r>
              <a:rPr lang="en-US" sz="2800" b="1" dirty="0">
                <a:latin typeface="Arial"/>
              </a:rPr>
              <a:t>Declarative query expression </a:t>
            </a:r>
          </a:p>
          <a:p>
            <a:pPr lvl="1">
              <a:defRPr/>
            </a:pPr>
            <a:r>
              <a:rPr lang="en-US" sz="2800" b="1" dirty="0">
                <a:latin typeface="Arial"/>
              </a:rPr>
              <a:t>Yesterday</a:t>
            </a:r>
            <a:r>
              <a:rPr lang="ja-JP" altLang="en-US" sz="2800" b="1" dirty="0">
                <a:latin typeface="Arial"/>
              </a:rPr>
              <a:t>’</a:t>
            </a:r>
            <a:r>
              <a:rPr lang="en-US" sz="2800" b="1" dirty="0">
                <a:latin typeface="Arial"/>
              </a:rPr>
              <a:t>s technology</a:t>
            </a:r>
          </a:p>
          <a:p>
            <a:pPr>
              <a:defRPr/>
            </a:pPr>
            <a:r>
              <a:rPr lang="en-US" sz="3200" b="1" dirty="0">
                <a:latin typeface="Arial"/>
              </a:rPr>
              <a:t>Programmer responsible for</a:t>
            </a:r>
          </a:p>
          <a:p>
            <a:pPr lvl="1">
              <a:defRPr/>
            </a:pPr>
            <a:r>
              <a:rPr lang="en-US" sz="2800" b="1" dirty="0">
                <a:latin typeface="Arial"/>
              </a:rPr>
              <a:t>Step-by-step procedural language</a:t>
            </a:r>
          </a:p>
          <a:p>
            <a:pPr lvl="1">
              <a:defRPr/>
            </a:pPr>
            <a:r>
              <a:rPr lang="en-US" sz="2800" b="1" dirty="0">
                <a:latin typeface="Arial"/>
              </a:rPr>
              <a:t>Navigating access path</a:t>
            </a:r>
          </a:p>
          <a:p>
            <a:pPr lvl="1">
              <a:defRPr/>
            </a:pPr>
            <a:endParaRPr lang="en-US" sz="2800" b="1" dirty="0">
              <a:latin typeface="Arial"/>
            </a:endParaRPr>
          </a:p>
          <a:p>
            <a:pPr lvl="1">
              <a:defRPr/>
            </a:pPr>
            <a:endParaRPr lang="en-US" sz="2800" b="1" dirty="0">
              <a:latin typeface="Arial"/>
            </a:endParaRPr>
          </a:p>
          <a:p>
            <a:pPr lvl="1">
              <a:defRPr/>
            </a:pPr>
            <a:endParaRPr lang="en-US" sz="20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</p:txBody>
      </p:sp>
      <p:sp>
        <p:nvSpPr>
          <p:cNvPr id="5325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A5E39-20B0-BA4A-A031-7C370FD6DCFE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A814FF-B9C3-F24F-8C60-752DA323F322}" type="slidenum">
              <a:rPr lang="en-US" sz="1800"/>
              <a:pPr eaLnBrk="1" hangingPunct="1"/>
              <a:t>25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Summary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556500" cy="4144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/>
              </a:rPr>
              <a:t>SQL Databases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Predefined Schema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Standard definition and interface language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Tight consistency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Well defined semantics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latin typeface="Arial"/>
              </a:rPr>
              <a:t>NoSQL</a:t>
            </a:r>
            <a:r>
              <a:rPr lang="en-US" sz="2800" b="1" dirty="0">
                <a:latin typeface="Arial"/>
              </a:rPr>
              <a:t> Database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No predefined Schema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Per-product definition and interface language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"/>
              </a:rPr>
              <a:t>Getting an answer quickly is more important than getting a correct answer</a:t>
            </a:r>
          </a:p>
        </p:txBody>
      </p:sp>
      <p:sp>
        <p:nvSpPr>
          <p:cNvPr id="5427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FD33DF-661A-4A4B-B995-802C22631985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2EC30A-C96A-1942-AB55-8628E42BF9DB}" type="slidenum">
              <a:rPr lang="en-US" sz="1800"/>
              <a:pPr eaLnBrk="1" hangingPunct="1"/>
              <a:t>26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Web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 err="1">
                <a:latin typeface="Arial"/>
              </a:rPr>
              <a:t>NoSQL</a:t>
            </a:r>
            <a:r>
              <a:rPr lang="en-US" sz="2400" dirty="0">
                <a:latin typeface="Arial"/>
              </a:rPr>
              <a:t> -- Your Ultimate Guide to the Non - Relational Universe!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 </a:t>
            </a:r>
            <a:br>
              <a:rPr lang="en-US" sz="2400" dirty="0">
                <a:latin typeface="Arial"/>
              </a:rPr>
            </a:br>
            <a:r>
              <a:rPr lang="en-US" sz="2400" u="sng" dirty="0">
                <a:latin typeface="Arial"/>
                <a:hlinkClick r:id="rId2"/>
              </a:rPr>
              <a:t>http://nosql-database.org/links.html</a:t>
            </a:r>
            <a:endParaRPr lang="en-US" sz="2400" u="sng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 err="1">
                <a:latin typeface="Arial"/>
              </a:rPr>
              <a:t>NoSQL</a:t>
            </a:r>
            <a:r>
              <a:rPr lang="en-US" sz="2400" dirty="0">
                <a:latin typeface="Arial"/>
              </a:rPr>
              <a:t> (RDBMS)</a:t>
            </a:r>
            <a:r>
              <a:rPr lang="ja-JP" altLang="en-US" sz="2400" dirty="0">
                <a:latin typeface="Arial"/>
              </a:rPr>
              <a:t>”</a:t>
            </a:r>
            <a:br>
              <a:rPr lang="en-US" sz="2400" dirty="0">
                <a:latin typeface="Arial"/>
              </a:rPr>
            </a:br>
            <a:r>
              <a:rPr lang="en-US" sz="2400" u="sng" dirty="0">
                <a:latin typeface="Arial"/>
                <a:hlinkClick r:id="rId3"/>
              </a:rPr>
              <a:t>http://en.wikipedia.org/wiki/NoSQL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Arial"/>
              </a:rPr>
              <a:t>PODC Keynote, July 19, 2000. </a:t>
            </a:r>
            <a:r>
              <a:rPr lang="en-US" sz="2400" i="1" dirty="0">
                <a:latin typeface="Arial"/>
              </a:rPr>
              <a:t>Towards Robust</a:t>
            </a:r>
            <a:r>
              <a:rPr lang="en-US" sz="2400" dirty="0">
                <a:latin typeface="Arial"/>
              </a:rPr>
              <a:t>. </a:t>
            </a:r>
            <a:r>
              <a:rPr lang="en-US" sz="2400" i="1" dirty="0">
                <a:latin typeface="Arial"/>
              </a:rPr>
              <a:t>Distributed Systems</a:t>
            </a:r>
            <a:r>
              <a:rPr lang="en-US" sz="2400" dirty="0">
                <a:latin typeface="Arial"/>
              </a:rPr>
              <a:t>. Dr. Eric A. </a:t>
            </a:r>
            <a:r>
              <a:rPr lang="en-US" sz="2400" i="1" dirty="0">
                <a:latin typeface="Arial"/>
              </a:rPr>
              <a:t>Brewer</a:t>
            </a:r>
            <a:r>
              <a:rPr lang="en-US" sz="2400" dirty="0">
                <a:latin typeface="Arial"/>
              </a:rPr>
              <a:t>. Professor, UC Berkeley. Co-Founder &amp; Chief Scientist, </a:t>
            </a:r>
            <a:r>
              <a:rPr lang="en-US" sz="2400" dirty="0" err="1">
                <a:latin typeface="Arial"/>
              </a:rPr>
              <a:t>Inktomi</a:t>
            </a:r>
            <a:r>
              <a:rPr lang="en-US" sz="2400" dirty="0">
                <a:latin typeface="Arial"/>
              </a:rPr>
              <a:t> </a:t>
            </a:r>
            <a:r>
              <a:rPr lang="en-US" sz="2400" b="1" dirty="0">
                <a:latin typeface="Arial"/>
              </a:rPr>
              <a:t>.</a:t>
            </a:r>
            <a:br>
              <a:rPr lang="en-US" sz="2400" dirty="0">
                <a:latin typeface="Arial"/>
              </a:rPr>
            </a:br>
            <a:r>
              <a:rPr lang="en-US" sz="2400" i="1" dirty="0">
                <a:latin typeface="Arial"/>
                <a:hlinkClick r:id="rId4"/>
              </a:rPr>
              <a:t>www.eecs.berkeley.edu/~</a:t>
            </a:r>
            <a:r>
              <a:rPr lang="en-US" sz="2400" b="1" i="1" dirty="0">
                <a:latin typeface="Arial"/>
                <a:hlinkClick r:id="rId4"/>
              </a:rPr>
              <a:t>brewer</a:t>
            </a:r>
            <a:r>
              <a:rPr lang="en-US" sz="2400" i="1" dirty="0">
                <a:latin typeface="Arial"/>
                <a:hlinkClick r:id="rId4"/>
              </a:rPr>
              <a:t>/cs262b-2004/PODC-keynote.pdf</a:t>
            </a:r>
            <a:endParaRPr lang="en-US" sz="2400" i="1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Brewer's CAP Theorem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 posted by Julian Browne, January 11, 2009.  </a:t>
            </a:r>
            <a:r>
              <a:rPr lang="en-US" sz="2400" u="sng" dirty="0">
                <a:latin typeface="Arial"/>
                <a:hlinkClick r:id="rId5"/>
              </a:rPr>
              <a:t>http://www.julianbrowne.com/article/viewer/brewers-cap-theorem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How to write a CV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 Geek &amp; Poke Cartoon </a:t>
            </a:r>
            <a:r>
              <a:rPr lang="en-US" sz="2400" dirty="0">
                <a:latin typeface="Arial"/>
                <a:hlinkClick r:id="rId6"/>
              </a:rPr>
              <a:t>http://geekandpoke.typepad.com/geekandpoke/2011/01/nosql.html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Arial"/>
            </a:endParaRPr>
          </a:p>
        </p:txBody>
      </p:sp>
      <p:sp>
        <p:nvSpPr>
          <p:cNvPr id="5529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E1317C-AA11-2D46-B5EB-12471C11CC7F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EB5732-450B-9845-AEB3-64ED99EF61C7}" type="slidenum">
              <a:rPr lang="en-US" sz="1800"/>
              <a:pPr eaLnBrk="1" hangingPunct="1"/>
              <a:t>27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Web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Exploring </a:t>
            </a:r>
            <a:r>
              <a:rPr lang="en-US" sz="2400" dirty="0" err="1">
                <a:latin typeface="Arial"/>
              </a:rPr>
              <a:t>CouchDB</a:t>
            </a:r>
            <a:r>
              <a:rPr lang="en-US" sz="2400" dirty="0">
                <a:latin typeface="Arial"/>
              </a:rPr>
              <a:t>: A document-oriented database for Web applications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, Joe Lennon, Software developer, Core International.</a:t>
            </a:r>
            <a:br>
              <a:rPr lang="en-US" sz="2400" dirty="0">
                <a:latin typeface="Arial"/>
              </a:rPr>
            </a:br>
            <a:r>
              <a:rPr lang="en-US" sz="2400" u="sng" dirty="0">
                <a:latin typeface="Arial"/>
                <a:hlinkClick r:id="rId2"/>
              </a:rPr>
              <a:t>http://www.ibm.com/developerworks/opensource/library/os-couchdb/index.html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Graph Databases, NOSQL and Neo4j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 Posted by Peter </a:t>
            </a:r>
            <a:r>
              <a:rPr lang="en-US" sz="2400" dirty="0" err="1">
                <a:latin typeface="Arial"/>
              </a:rPr>
              <a:t>Neubauer</a:t>
            </a:r>
            <a:r>
              <a:rPr lang="en-US" sz="2400" dirty="0">
                <a:latin typeface="Arial"/>
              </a:rPr>
              <a:t> on May 12, 2010  at:  </a:t>
            </a:r>
            <a:r>
              <a:rPr lang="en-US" sz="2400" u="sng" dirty="0">
                <a:latin typeface="Arial"/>
                <a:hlinkClick r:id="rId3"/>
              </a:rPr>
              <a:t>http://www.infoq.com/articles/graph-nosql-neo4j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Cassandra </a:t>
            </a:r>
            <a:r>
              <a:rPr lang="en-US" sz="2400" dirty="0" err="1">
                <a:latin typeface="Arial"/>
              </a:rPr>
              <a:t>vs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MongoDB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vs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CouchDB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vs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Redis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vs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Riak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vs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HBase</a:t>
            </a:r>
            <a:r>
              <a:rPr lang="en-US" sz="2400" dirty="0">
                <a:latin typeface="Arial"/>
              </a:rPr>
              <a:t> comparison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err="1">
                <a:latin typeface="Arial"/>
              </a:rPr>
              <a:t>Kristóf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Kovács</a:t>
            </a:r>
            <a:r>
              <a:rPr lang="en-US" sz="2400" dirty="0">
                <a:latin typeface="Arial"/>
              </a:rPr>
              <a:t>. </a:t>
            </a:r>
            <a:r>
              <a:rPr lang="en-US" sz="2400" dirty="0">
                <a:latin typeface="Arial"/>
                <a:hlinkClick r:id="rId4"/>
              </a:rPr>
              <a:t>http://kkovacs.eu/cassandra-vs-mongodb-vs-couchdb-vs-redis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Distinguishing Two Major Types of Column-Stores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 Posted by Daniel </a:t>
            </a:r>
            <a:r>
              <a:rPr lang="en-US" sz="2400" dirty="0" err="1">
                <a:latin typeface="Arial"/>
              </a:rPr>
              <a:t>Abadi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onMarch</a:t>
            </a:r>
            <a:r>
              <a:rPr lang="en-US" sz="2400" dirty="0">
                <a:latin typeface="Arial"/>
              </a:rPr>
              <a:t> 29, 2010 </a:t>
            </a:r>
            <a:r>
              <a:rPr lang="en-US" sz="2400" dirty="0">
                <a:latin typeface="Arial"/>
                <a:hlinkClick r:id="rId5"/>
              </a:rPr>
              <a:t>http://dbmsmusings.blogspot.com/2010/03/distinguishing-two-major-types-of_29.html</a:t>
            </a:r>
            <a:endParaRPr lang="en-US" sz="2400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sz="2700" dirty="0">
              <a:latin typeface="Arial"/>
            </a:endParaRPr>
          </a:p>
        </p:txBody>
      </p:sp>
      <p:sp>
        <p:nvSpPr>
          <p:cNvPr id="5632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6770A2-AD82-9D4A-BC12-B2627C63F01C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595262-4C06-EE42-B525-4BBD81B08BF6}" type="slidenum">
              <a:rPr lang="en-US" sz="1800"/>
              <a:pPr eaLnBrk="1" hangingPunct="1"/>
              <a:t>28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Web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 err="1">
                <a:latin typeface="Arial"/>
              </a:rPr>
              <a:t>MapReduce</a:t>
            </a:r>
            <a:r>
              <a:rPr lang="en-US" sz="2400" dirty="0">
                <a:latin typeface="Arial"/>
              </a:rPr>
              <a:t>: Simplified Data Processing on Large Clusters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, Jeffrey Dean and Sanjay </a:t>
            </a:r>
            <a:r>
              <a:rPr lang="en-US" sz="2400" dirty="0" err="1">
                <a:latin typeface="Arial"/>
              </a:rPr>
              <a:t>Ghemawat</a:t>
            </a:r>
            <a:r>
              <a:rPr lang="en-US" sz="2400" dirty="0">
                <a:latin typeface="Arial"/>
              </a:rPr>
              <a:t>, December 2004.</a:t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  <a:hlinkClick r:id="rId2"/>
              </a:rPr>
              <a:t>http://labs.google.com/papers/mapreduce.html</a:t>
            </a:r>
            <a:endParaRPr lang="en-US" sz="2400" dirty="0">
              <a:latin typeface="Arial"/>
            </a:endParaRPr>
          </a:p>
          <a:p>
            <a:pPr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Scalable SQL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, ACM Queue, Michael </a:t>
            </a:r>
            <a:r>
              <a:rPr lang="en-US" sz="2400" dirty="0" err="1">
                <a:latin typeface="Arial"/>
              </a:rPr>
              <a:t>Rys</a:t>
            </a:r>
            <a:r>
              <a:rPr lang="en-US" sz="2400" dirty="0">
                <a:latin typeface="Arial"/>
              </a:rPr>
              <a:t>, April 19, 2011</a:t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  <a:hlinkClick r:id="rId3"/>
              </a:rPr>
              <a:t>http://queue.acm.org/detail.cfm?id=1971597</a:t>
            </a:r>
            <a:endParaRPr lang="en-US" sz="2400" dirty="0">
              <a:latin typeface="Arial"/>
            </a:endParaRPr>
          </a:p>
          <a:p>
            <a:pPr>
              <a:defRPr/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Arial"/>
              </a:rPr>
              <a:t>a practical guide to </a:t>
            </a:r>
            <a:r>
              <a:rPr lang="en-US" sz="2400" dirty="0" err="1">
                <a:latin typeface="Arial"/>
              </a:rPr>
              <a:t>noSQL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Arial"/>
              </a:rPr>
              <a:t>, Posted by Denise Miura on March 17, 2011 at </a:t>
            </a:r>
            <a:r>
              <a:rPr lang="en-US" sz="2400" dirty="0">
                <a:latin typeface="Arial"/>
                <a:hlinkClick r:id="rId4"/>
              </a:rPr>
              <a:t>http://blogs.marklogic.com/2011/03/17/a-practical-guide-to-nosql/</a:t>
            </a:r>
            <a:endParaRPr lang="en-US" sz="2400" dirty="0">
              <a:latin typeface="Arial"/>
            </a:endParaRPr>
          </a:p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734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3B111B-B74D-0A49-99D0-F8BBFE6614A2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A3BCE7-B6B7-944D-AFD6-63CEE547ED08}" type="slidenum">
              <a:rPr lang="en-US" sz="1800"/>
              <a:pPr eaLnBrk="1" hangingPunct="1"/>
              <a:t>29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 descr="C:\d_drive\Keith\SQL Standards\NoSQL Databases\Geek and Poke NoSQL 6a00d8341d3df553ef0148c80ac6ef97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0"/>
            <a:ext cx="46307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A1E852-1A39-A54F-8BE4-5A98E1B899E0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8305800" y="242888"/>
            <a:ext cx="55403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0C95D7-536F-C04A-A013-946AAF9F6413}" type="slidenum">
              <a:rPr lang="en-US" sz="1800"/>
              <a:pPr eaLnBrk="1" hangingPunct="1"/>
              <a:t>3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SQL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Data stored in rows, columns and tables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Relationships represented by data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Data Manipulation Language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Data Definition Language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Transactions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Abstraction from physical layer</a:t>
            </a:r>
          </a:p>
          <a:p>
            <a:pPr>
              <a:buFont typeface="Wingdings" pitchFamily="2" charset="2"/>
              <a:buChar char="n"/>
              <a:defRPr/>
            </a:pPr>
            <a:endParaRPr lang="en-US" sz="2800" dirty="0">
              <a:ea typeface="+mn-ea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478790-968A-5947-AC3D-A6CC193D0BA8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315BC6-6184-A64D-8F9F-C4ADA6B54DDB}" type="slidenum">
              <a:rPr lang="en-US" sz="1800"/>
              <a:pPr eaLnBrk="1" hangingPunct="1"/>
              <a:t>4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SQL Physical Layer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Applications specify what, not how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Query optimization engine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Physical layer can change without modifying applications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400" dirty="0"/>
              <a:t>Create indexes to support queries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400" dirty="0"/>
              <a:t>In Memory databases</a:t>
            </a:r>
          </a:p>
          <a:p>
            <a:pPr>
              <a:buFont typeface="Wingdings" pitchFamily="2" charset="2"/>
              <a:buChar char="n"/>
              <a:defRPr/>
            </a:pPr>
            <a:endParaRPr lang="en-US" sz="2800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sz="2800" dirty="0">
              <a:ea typeface="+mn-ea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5DBE83-0793-7447-9A16-3E2523642046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60071-718D-9941-9866-19DA9EEDC8F2}" type="slidenum">
              <a:rPr lang="en-US" sz="1800"/>
              <a:pPr eaLnBrk="1" hangingPunct="1"/>
              <a:t>5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Data Manipulation Language (DML)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</a:rPr>
              <a:t>Data manipulated with Select, Insert, Update, &amp; Delete statements</a:t>
            </a:r>
          </a:p>
          <a:p>
            <a:pPr lvl="1"/>
            <a:r>
              <a:rPr lang="en-US" sz="2000" dirty="0">
                <a:latin typeface="Arial"/>
              </a:rPr>
              <a:t>Select T1.Column1, T2.Column2 …</a:t>
            </a:r>
            <a:br>
              <a:rPr lang="en-US" sz="2000" dirty="0">
                <a:latin typeface="Arial"/>
              </a:rPr>
            </a:br>
            <a:r>
              <a:rPr lang="en-US" sz="2000" dirty="0">
                <a:latin typeface="Arial"/>
              </a:rPr>
              <a:t>From Table1, Table2 …</a:t>
            </a:r>
            <a:br>
              <a:rPr lang="en-US" sz="2000" dirty="0">
                <a:latin typeface="Arial"/>
              </a:rPr>
            </a:br>
            <a:r>
              <a:rPr lang="en-US" sz="2000" dirty="0">
                <a:latin typeface="Arial"/>
              </a:rPr>
              <a:t>Where T1.Column1 = T2.Column1 …</a:t>
            </a:r>
          </a:p>
          <a:p>
            <a:r>
              <a:rPr lang="en-US" sz="2400" dirty="0">
                <a:latin typeface="Arial"/>
              </a:rPr>
              <a:t>Data Aggregation</a:t>
            </a:r>
          </a:p>
          <a:p>
            <a:r>
              <a:rPr lang="en-US" sz="2400" dirty="0">
                <a:latin typeface="Arial"/>
              </a:rPr>
              <a:t>Compound statements</a:t>
            </a:r>
          </a:p>
          <a:p>
            <a:r>
              <a:rPr lang="en-US" sz="2400" dirty="0">
                <a:latin typeface="Arial"/>
              </a:rPr>
              <a:t>Functions and Procedures</a:t>
            </a:r>
          </a:p>
          <a:p>
            <a:r>
              <a:rPr lang="en-US" sz="2400" dirty="0">
                <a:latin typeface="Arial"/>
              </a:rPr>
              <a:t>Explicit transaction control</a:t>
            </a:r>
          </a:p>
          <a:p>
            <a:endParaRPr lang="en-US" sz="2400" dirty="0">
              <a:latin typeface="Arial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580616-81E0-2345-AD1B-63098546B737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4D5501-E391-5144-B9CF-BA3FD7582C47}" type="slidenum">
              <a:rPr lang="en-US" sz="1800"/>
              <a:pPr eaLnBrk="1" hangingPunct="1"/>
              <a:t>6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Schema defined at the start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Create Table (Column1 Datatype1, Column2 </a:t>
            </a:r>
            <a:r>
              <a:rPr lang="en-US" dirty="0" err="1">
                <a:latin typeface="Arial"/>
              </a:rPr>
              <a:t>Datatype</a:t>
            </a:r>
            <a:r>
              <a:rPr lang="en-US" dirty="0">
                <a:latin typeface="Arial"/>
              </a:rPr>
              <a:t> 2, …)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Constraints to define and enforce relationships</a:t>
            </a:r>
          </a:p>
          <a:p>
            <a:pPr lvl="1">
              <a:lnSpc>
                <a:spcPct val="70000"/>
              </a:lnSpc>
              <a:defRPr/>
            </a:pPr>
            <a:r>
              <a:rPr lang="en-US" sz="1600" dirty="0">
                <a:latin typeface="Arial"/>
              </a:rPr>
              <a:t>Primary Key</a:t>
            </a:r>
          </a:p>
          <a:p>
            <a:pPr lvl="1">
              <a:lnSpc>
                <a:spcPct val="70000"/>
              </a:lnSpc>
              <a:defRPr/>
            </a:pPr>
            <a:r>
              <a:rPr lang="en-US" sz="1600" dirty="0">
                <a:latin typeface="Arial"/>
              </a:rPr>
              <a:t>Foreign Key</a:t>
            </a:r>
          </a:p>
          <a:p>
            <a:pPr lvl="1">
              <a:lnSpc>
                <a:spcPct val="70000"/>
              </a:lnSpc>
              <a:defRPr/>
            </a:pPr>
            <a:r>
              <a:rPr lang="en-US" sz="1600" dirty="0">
                <a:latin typeface="Arial"/>
              </a:rPr>
              <a:t>Etc.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Triggers to respond to Insert, Update , &amp; Delete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Stored Modules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Alter …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Drop …</a:t>
            </a:r>
          </a:p>
          <a:p>
            <a:pPr>
              <a:lnSpc>
                <a:spcPct val="70000"/>
              </a:lnSpc>
              <a:defRPr/>
            </a:pPr>
            <a:r>
              <a:rPr lang="en-US" dirty="0">
                <a:latin typeface="Arial"/>
              </a:rPr>
              <a:t>Security and Access Control</a:t>
            </a:r>
          </a:p>
          <a:p>
            <a:pPr>
              <a:lnSpc>
                <a:spcPct val="70000"/>
              </a:lnSpc>
              <a:defRPr/>
            </a:pPr>
            <a:endParaRPr lang="en-US" sz="1400" dirty="0">
              <a:latin typeface="Arial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53236-D6FB-AD40-B307-4F139FECE2CE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305800" y="242888"/>
            <a:ext cx="5540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48CB25-3BA4-EE4D-9089-A2540C19586C}" type="slidenum">
              <a:rPr lang="en-US" sz="1800"/>
              <a:pPr eaLnBrk="1" hangingPunct="1"/>
              <a:t>7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Transactions –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000" dirty="0">
                <a:solidFill>
                  <a:srgbClr val="772399"/>
                </a:solidFill>
                <a:latin typeface="Arial"/>
              </a:rPr>
              <a:t>Atomic – All of the work in a transaction completes (commit) or none of it completes</a:t>
            </a:r>
          </a:p>
          <a:p>
            <a:pPr>
              <a:defRPr/>
            </a:pPr>
            <a:r>
              <a:rPr lang="en-US" sz="3000" dirty="0">
                <a:solidFill>
                  <a:srgbClr val="772399"/>
                </a:solidFill>
                <a:latin typeface="Arial"/>
              </a:rPr>
              <a:t>Consistent – A transaction transforms the database from one consistent state to another consistent state. Consistency is defined in terms of constraints.</a:t>
            </a:r>
          </a:p>
          <a:p>
            <a:pPr>
              <a:defRPr/>
            </a:pPr>
            <a:r>
              <a:rPr lang="en-US" sz="3000" dirty="0">
                <a:solidFill>
                  <a:srgbClr val="772399"/>
                </a:solidFill>
                <a:latin typeface="Arial"/>
              </a:rPr>
              <a:t>Isolated – The results of any changes made during a transaction are not visible until the transaction has committed.</a:t>
            </a:r>
          </a:p>
          <a:p>
            <a:pPr>
              <a:defRPr/>
            </a:pPr>
            <a:r>
              <a:rPr lang="en-US" sz="3000" dirty="0">
                <a:solidFill>
                  <a:srgbClr val="772399"/>
                </a:solidFill>
                <a:latin typeface="Arial"/>
              </a:rPr>
              <a:t>Durable – The results of a committed transaction survive failures</a:t>
            </a:r>
          </a:p>
          <a:p>
            <a:pPr>
              <a:defRPr/>
            </a:pPr>
            <a:endParaRPr lang="en-US" sz="3000" dirty="0">
              <a:latin typeface="Arial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794500" y="642302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D3CC87-A0A1-F44C-9477-C5DC6F2CDA83}" type="datetime3">
              <a:rPr lang="en-US" sz="1800"/>
              <a:pPr eaLnBrk="1" hangingPunct="1"/>
              <a:t>18 March 2020</a:t>
            </a:fld>
            <a:endParaRPr lang="en-US" sz="180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201613" y="6423025"/>
            <a:ext cx="6122987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07BF72-9C1A-DA49-A70B-9EA39560E8B7}" type="slidenum">
              <a:rPr lang="en-US" sz="1800"/>
              <a:pPr eaLnBrk="1" hangingPunct="1"/>
              <a:t>8</a:t>
            </a:fld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NewSQL</a:t>
            </a:r>
            <a:r>
              <a:rPr lang="en-US"/>
              <a:t>: real-time </a:t>
            </a:r>
            <a:r>
              <a:rPr lang="en-US" dirty="0"/>
              <a:t>analytics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) SQL as the primary mechanism for application interaction</a:t>
            </a:r>
          </a:p>
          <a:p>
            <a:r>
              <a:rPr lang="en-US" dirty="0"/>
              <a:t>2) ACID support for transactions</a:t>
            </a:r>
          </a:p>
          <a:p>
            <a:r>
              <a:rPr lang="en-US" dirty="0"/>
              <a:t>3) A non-locking concurrency control mechanism so real-time reads will not conflict with writes, and thereby cause them to stall.</a:t>
            </a:r>
          </a:p>
          <a:p>
            <a:r>
              <a:rPr lang="en-US" dirty="0"/>
              <a:t>4) An architecture providing much higher per-node performance than available from the traditional "elephants”</a:t>
            </a:r>
          </a:p>
          <a:p>
            <a:r>
              <a:rPr lang="en-US" dirty="0"/>
              <a:t>5) A scale-out, shared-nothing architecture, capable of running on a large number of nodes without bottlenecking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22112</TotalTime>
  <Words>1554</Words>
  <Application>Microsoft Macintosh PowerPoint</Application>
  <PresentationFormat>On-screen Show (4:3)</PresentationFormat>
  <Paragraphs>237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Rockwell</vt:lpstr>
      <vt:lpstr>Wingdings</vt:lpstr>
      <vt:lpstr>Advantage</vt:lpstr>
      <vt:lpstr> A Comparison of SQL and NoSQL Databases</vt:lpstr>
      <vt:lpstr>Abstract</vt:lpstr>
      <vt:lpstr>PowerPoint Presentation</vt:lpstr>
      <vt:lpstr>SQL Characteristics</vt:lpstr>
      <vt:lpstr>SQL Physical Layer Abstraction</vt:lpstr>
      <vt:lpstr>Data Manipulation Language (DML)</vt:lpstr>
      <vt:lpstr>Data Definition Language</vt:lpstr>
      <vt:lpstr>Transactions – ACID Properties</vt:lpstr>
      <vt:lpstr>NewSQL: real-time analytics</vt:lpstr>
      <vt:lpstr>NoSQL Definition</vt:lpstr>
      <vt:lpstr>NoSQL Products/Projects</vt:lpstr>
      <vt:lpstr>NoSQL Distinguishing Characteristics</vt:lpstr>
      <vt:lpstr>BASE Transactions</vt:lpstr>
      <vt:lpstr>Brewer’s CAP Theorem</vt:lpstr>
      <vt:lpstr>PowerPoint Presentation</vt:lpstr>
      <vt:lpstr>NoSQL Database Types</vt:lpstr>
      <vt:lpstr>NoSQL Example: Column Store</vt:lpstr>
      <vt:lpstr>Column Store Comments</vt:lpstr>
      <vt:lpstr>Other Non-SQL Databases</vt:lpstr>
      <vt:lpstr>PowerPoint Presentation</vt:lpstr>
      <vt:lpstr>PowerPoint Presentation</vt:lpstr>
      <vt:lpstr>Storing and Modifying Data</vt:lpstr>
      <vt:lpstr>Retrieving Data</vt:lpstr>
      <vt:lpstr>Open Source</vt:lpstr>
      <vt:lpstr>NoSQL Summary</vt:lpstr>
      <vt:lpstr>Summary</vt:lpstr>
      <vt:lpstr>Web References</vt:lpstr>
      <vt:lpstr>Web References</vt:lpstr>
      <vt:lpstr>Web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Relational Algebra to SQL</dc:title>
  <dc:creator>heta13</dc:creator>
  <cp:lastModifiedBy>Luis Aguilar</cp:lastModifiedBy>
  <cp:revision>62</cp:revision>
  <dcterms:created xsi:type="dcterms:W3CDTF">2003-10-01T14:31:06Z</dcterms:created>
  <dcterms:modified xsi:type="dcterms:W3CDTF">2020-03-19T03:40:21Z</dcterms:modified>
</cp:coreProperties>
</file>