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be58e189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be58e189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b7d9558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b7d9558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b7d9558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b7d9558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be58e1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be58e1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b7d95588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b7d9558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be58e18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be58e18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b7d9558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b7d9558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b7d95588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b7d9558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be58e1894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be58e1894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b7d9558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b7d9558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ef201e2e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ef201e2e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ef201e2e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ef201e2e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b7d9558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b7d9558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b7d9558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b7d9558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b7d95588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b7d95588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be58e189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be58e189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be58e1894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be58e1894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assets.aarp.org/rgcenter/il/caregiving_09.pdf" TargetMode="External"/><Relationship Id="rId4" Type="http://schemas.openxmlformats.org/officeDocument/2006/relationships/hyperlink" Target="http://assets.aarp.org/rgcenter/il/caregiving_09.pdf" TargetMode="External"/><Relationship Id="rId5" Type="http://schemas.openxmlformats.org/officeDocument/2006/relationships/hyperlink" Target="https://scholar.google.com/scholar_lookup?National%20Alliance%20for%20Caregiving%20&amp;%20AARP.%20(2009).%20Caregiving%20in%20the%20U.S%202009:%20A%20focused%20look%20at%20those%20caring%20for%20the%2050+.%20Retrieved%20from%20http://assets.aarp.org/rgcenter/il/caregiving_09.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rive.google.com/file/d/1YW35yvSMdcIOhp87z108duUgy1buJetC/view?usp=sharing" TargetMode="External"/><Relationship Id="rId4" Type="http://schemas.openxmlformats.org/officeDocument/2006/relationships/hyperlink" Target="https://drive.google.com/file/d/1YW35yvSMdcIOhp87z108duUgy1buJetC/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Caregiver Module Analysis</a:t>
            </a:r>
            <a:endParaRPr/>
          </a:p>
        </p:txBody>
      </p:sp>
      <p:sp>
        <p:nvSpPr>
          <p:cNvPr id="55" name="Google Shape;55;p13"/>
          <p:cNvSpPr txBox="1"/>
          <p:nvPr>
            <p:ph idx="1" type="subTitle"/>
          </p:nvPr>
        </p:nvSpPr>
        <p:spPr>
          <a:xfrm>
            <a:off x="311700" y="3233100"/>
            <a:ext cx="8520600" cy="792600"/>
          </a:xfrm>
          <a:prstGeom prst="rect">
            <a:avLst/>
          </a:prstGeom>
        </p:spPr>
        <p:txBody>
          <a:bodyPr anchorCtr="0" anchor="t" bIns="91425" lIns="91425" spcFirstLastPara="1" rIns="91425" wrap="square" tIns="91425">
            <a:normAutofit fontScale="70000"/>
          </a:bodyPr>
          <a:lstStyle/>
          <a:p>
            <a:pPr indent="0" lvl="0" marL="0" rtl="0" algn="ctr">
              <a:lnSpc>
                <a:spcPct val="115000"/>
              </a:lnSpc>
              <a:spcBef>
                <a:spcPts val="0"/>
              </a:spcBef>
              <a:spcAft>
                <a:spcPts val="0"/>
              </a:spcAft>
              <a:buNone/>
            </a:pPr>
            <a:r>
              <a:rPr lang="en"/>
              <a:t>By: </a:t>
            </a:r>
            <a:r>
              <a:rPr lang="en"/>
              <a:t>Matthew Leffler, </a:t>
            </a:r>
            <a:r>
              <a:rPr lang="en"/>
              <a:t>Nairui Liu, Keerthika Loganathan, and Justin Aboud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Cont. (Data Visualization)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311700" y="1152475"/>
            <a:ext cx="4256659" cy="2753675"/>
          </a:xfrm>
          <a:prstGeom prst="rect">
            <a:avLst/>
          </a:prstGeom>
          <a:noFill/>
          <a:ln>
            <a:noFill/>
          </a:ln>
        </p:spPr>
      </p:pic>
      <p:pic>
        <p:nvPicPr>
          <p:cNvPr id="114" name="Google Shape;114;p22"/>
          <p:cNvPicPr preferRelativeResize="0"/>
          <p:nvPr/>
        </p:nvPicPr>
        <p:blipFill>
          <a:blip r:embed="rId4">
            <a:alphaModFix/>
          </a:blip>
          <a:stretch>
            <a:fillRect/>
          </a:stretch>
        </p:blipFill>
        <p:spPr>
          <a:xfrm>
            <a:off x="4701767" y="1152475"/>
            <a:ext cx="4084158" cy="275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1382075" y="1059125"/>
            <a:ext cx="6448550" cy="3931976"/>
          </a:xfrm>
          <a:prstGeom prst="rect">
            <a:avLst/>
          </a:prstGeom>
          <a:noFill/>
          <a:ln>
            <a:noFill/>
          </a:ln>
        </p:spPr>
      </p:pic>
      <p:sp>
        <p:nvSpPr>
          <p:cNvPr id="120" name="Google Shape;120;p23"/>
          <p:cNvSpPr txBox="1"/>
          <p:nvPr/>
        </p:nvSpPr>
        <p:spPr>
          <a:xfrm>
            <a:off x="720250" y="230925"/>
            <a:ext cx="76827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1"/>
                </a:solidFill>
              </a:rPr>
              <a:t>Dashboard Screenshots</a:t>
            </a:r>
            <a:endParaRPr sz="18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Dashboard Screenshots</a:t>
            </a:r>
            <a:endParaRPr/>
          </a:p>
        </p:txBody>
      </p:sp>
      <p:pic>
        <p:nvPicPr>
          <p:cNvPr id="126" name="Google Shape;126;p24"/>
          <p:cNvPicPr preferRelativeResize="0"/>
          <p:nvPr/>
        </p:nvPicPr>
        <p:blipFill rotWithShape="1">
          <a:blip r:embed="rId3">
            <a:alphaModFix/>
          </a:blip>
          <a:srcRect b="80212" l="79418" r="3869" t="0"/>
          <a:stretch/>
        </p:blipFill>
        <p:spPr>
          <a:xfrm>
            <a:off x="311700" y="214075"/>
            <a:ext cx="1621006" cy="1034599"/>
          </a:xfrm>
          <a:prstGeom prst="rect">
            <a:avLst/>
          </a:prstGeom>
          <a:noFill/>
          <a:ln>
            <a:noFill/>
          </a:ln>
        </p:spPr>
      </p:pic>
      <p:pic>
        <p:nvPicPr>
          <p:cNvPr id="127" name="Google Shape;127;p24"/>
          <p:cNvPicPr preferRelativeResize="0"/>
          <p:nvPr/>
        </p:nvPicPr>
        <p:blipFill>
          <a:blip r:embed="rId4">
            <a:alphaModFix/>
          </a:blip>
          <a:stretch>
            <a:fillRect/>
          </a:stretch>
        </p:blipFill>
        <p:spPr>
          <a:xfrm>
            <a:off x="5969520" y="1743975"/>
            <a:ext cx="3064956" cy="2703049"/>
          </a:xfrm>
          <a:prstGeom prst="rect">
            <a:avLst/>
          </a:prstGeom>
          <a:noFill/>
          <a:ln>
            <a:noFill/>
          </a:ln>
        </p:spPr>
      </p:pic>
      <p:pic>
        <p:nvPicPr>
          <p:cNvPr id="128" name="Google Shape;128;p24"/>
          <p:cNvPicPr preferRelativeResize="0"/>
          <p:nvPr/>
        </p:nvPicPr>
        <p:blipFill>
          <a:blip r:embed="rId5">
            <a:alphaModFix/>
          </a:blip>
          <a:stretch>
            <a:fillRect/>
          </a:stretch>
        </p:blipFill>
        <p:spPr>
          <a:xfrm>
            <a:off x="96450" y="1693076"/>
            <a:ext cx="5730028" cy="280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Dashboard Screenshots</a:t>
            </a:r>
            <a:endParaRPr/>
          </a:p>
        </p:txBody>
      </p:sp>
      <p:pic>
        <p:nvPicPr>
          <p:cNvPr id="134" name="Google Shape;134;p25"/>
          <p:cNvPicPr preferRelativeResize="0"/>
          <p:nvPr/>
        </p:nvPicPr>
        <p:blipFill>
          <a:blip r:embed="rId3">
            <a:alphaModFix/>
          </a:blip>
          <a:stretch>
            <a:fillRect/>
          </a:stretch>
        </p:blipFill>
        <p:spPr>
          <a:xfrm>
            <a:off x="145875" y="1512175"/>
            <a:ext cx="4087677" cy="2658674"/>
          </a:xfrm>
          <a:prstGeom prst="rect">
            <a:avLst/>
          </a:prstGeom>
          <a:noFill/>
          <a:ln>
            <a:noFill/>
          </a:ln>
        </p:spPr>
      </p:pic>
      <p:pic>
        <p:nvPicPr>
          <p:cNvPr id="135" name="Google Shape;135;p25"/>
          <p:cNvPicPr preferRelativeResize="0"/>
          <p:nvPr/>
        </p:nvPicPr>
        <p:blipFill>
          <a:blip r:embed="rId4">
            <a:alphaModFix/>
          </a:blip>
          <a:stretch>
            <a:fillRect/>
          </a:stretch>
        </p:blipFill>
        <p:spPr>
          <a:xfrm>
            <a:off x="4379425" y="1512175"/>
            <a:ext cx="4605651" cy="2658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267525" y="476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Advanced Features</a:t>
            </a:r>
            <a:endParaRPr/>
          </a:p>
        </p:txBody>
      </p:sp>
      <p:sp>
        <p:nvSpPr>
          <p:cNvPr id="141" name="Google Shape;141;p26"/>
          <p:cNvSpPr txBox="1"/>
          <p:nvPr>
            <p:ph idx="1" type="body"/>
          </p:nvPr>
        </p:nvSpPr>
        <p:spPr>
          <a:xfrm>
            <a:off x="267525" y="1311025"/>
            <a:ext cx="8520600" cy="3086100"/>
          </a:xfrm>
          <a:prstGeom prst="rect">
            <a:avLst/>
          </a:prstGeom>
        </p:spPr>
        <p:txBody>
          <a:bodyPr anchorCtr="0" anchor="t" bIns="91425" lIns="91425" spcFirstLastPara="1" rIns="91425" wrap="square" tIns="91425">
            <a:noAutofit/>
          </a:bodyPr>
          <a:lstStyle/>
          <a:p>
            <a:pPr indent="0" lvl="0" marL="0" rtl="0" algn="just">
              <a:spcBef>
                <a:spcPts val="1400"/>
              </a:spcBef>
              <a:spcAft>
                <a:spcPts val="0"/>
              </a:spcAft>
              <a:buNone/>
            </a:pPr>
            <a:r>
              <a:rPr lang="en" sz="1500">
                <a:solidFill>
                  <a:schemeClr val="accent2"/>
                </a:solidFill>
              </a:rPr>
              <a:t>1. Interactive Dashboards</a:t>
            </a:r>
            <a:endParaRPr sz="1500">
              <a:solidFill>
                <a:schemeClr val="accent2"/>
              </a:solidFill>
            </a:endParaRPr>
          </a:p>
          <a:p>
            <a:pPr indent="-323850" lvl="0" marL="457200" rtl="0" algn="just">
              <a:spcBef>
                <a:spcPts val="400"/>
              </a:spcBef>
              <a:spcAft>
                <a:spcPts val="0"/>
              </a:spcAft>
              <a:buClr>
                <a:schemeClr val="accent2"/>
              </a:buClr>
              <a:buSzPts val="1500"/>
              <a:buChar char="●"/>
            </a:pPr>
            <a:r>
              <a:rPr lang="en" sz="1500">
                <a:solidFill>
                  <a:schemeClr val="accent2"/>
                </a:solidFill>
              </a:rPr>
              <a:t>Build dashboards using tools like Tableau, Power BI to enable dynamic exploration of life expectancy and caregiving trends.</a:t>
            </a:r>
            <a:endParaRPr sz="1500">
              <a:solidFill>
                <a:schemeClr val="accent2"/>
              </a:solidFill>
            </a:endParaRPr>
          </a:p>
          <a:p>
            <a:pPr indent="0" lvl="0" marL="0" rtl="0" algn="just">
              <a:spcBef>
                <a:spcPts val="0"/>
              </a:spcBef>
              <a:spcAft>
                <a:spcPts val="0"/>
              </a:spcAft>
              <a:buNone/>
            </a:pPr>
            <a:r>
              <a:t/>
            </a:r>
            <a:endParaRPr sz="1500">
              <a:solidFill>
                <a:schemeClr val="accent2"/>
              </a:solidFill>
            </a:endParaRPr>
          </a:p>
          <a:p>
            <a:pPr indent="0" lvl="0" marL="0" rtl="0" algn="just">
              <a:spcBef>
                <a:spcPts val="1400"/>
              </a:spcBef>
              <a:spcAft>
                <a:spcPts val="0"/>
              </a:spcAft>
              <a:buNone/>
            </a:pPr>
            <a:r>
              <a:rPr lang="en" sz="1500">
                <a:solidFill>
                  <a:schemeClr val="accent2"/>
                </a:solidFill>
              </a:rPr>
              <a:t>2. Geospatial Analysis</a:t>
            </a:r>
            <a:endParaRPr sz="1500">
              <a:solidFill>
                <a:schemeClr val="accent2"/>
              </a:solidFill>
            </a:endParaRPr>
          </a:p>
          <a:p>
            <a:pPr indent="-323850" lvl="0" marL="457200" rtl="0" algn="just">
              <a:spcBef>
                <a:spcPts val="1200"/>
              </a:spcBef>
              <a:spcAft>
                <a:spcPts val="0"/>
              </a:spcAft>
              <a:buClr>
                <a:schemeClr val="accent2"/>
              </a:buClr>
              <a:buSzPts val="1500"/>
              <a:buChar char="●"/>
            </a:pPr>
            <a:r>
              <a:rPr lang="en" sz="1500">
                <a:solidFill>
                  <a:schemeClr val="accent2"/>
                </a:solidFill>
              </a:rPr>
              <a:t>Visualize the data on a map to study geographic disparities in life expectancy or caregiving.</a:t>
            </a:r>
            <a:endParaRPr sz="1500">
              <a:solidFill>
                <a:schemeClr val="accent2"/>
              </a:solidFill>
            </a:endParaRPr>
          </a:p>
          <a:p>
            <a:pPr indent="-323850" lvl="0" marL="457200" rtl="0" algn="just">
              <a:spcBef>
                <a:spcPts val="0"/>
              </a:spcBef>
              <a:spcAft>
                <a:spcPts val="0"/>
              </a:spcAft>
              <a:buClr>
                <a:schemeClr val="accent2"/>
              </a:buClr>
              <a:buSzPts val="1500"/>
              <a:buChar char="●"/>
            </a:pPr>
            <a:r>
              <a:rPr lang="en" sz="1500">
                <a:solidFill>
                  <a:schemeClr val="accent2"/>
                </a:solidFill>
              </a:rPr>
              <a:t>Analyze the impact of regional healthcare policies on life expectancy using geographic clustering methods.</a:t>
            </a:r>
            <a:endParaRPr sz="1500">
              <a:solidFill>
                <a:schemeClr val="accent2"/>
              </a:solidFill>
            </a:endParaRPr>
          </a:p>
          <a:p>
            <a:pPr indent="-323850" lvl="0" marL="457200" rtl="0" algn="just">
              <a:spcBef>
                <a:spcPts val="0"/>
              </a:spcBef>
              <a:spcAft>
                <a:spcPts val="0"/>
              </a:spcAft>
              <a:buClr>
                <a:schemeClr val="accent2"/>
              </a:buClr>
              <a:buSzPts val="1500"/>
              <a:buChar char="●"/>
            </a:pPr>
            <a:r>
              <a:rPr lang="en" sz="1500">
                <a:solidFill>
                  <a:schemeClr val="accent2"/>
                </a:solidFill>
              </a:rPr>
              <a:t>Regional insights, policy implications and correlation exploration.</a:t>
            </a:r>
            <a:endParaRPr sz="1500">
              <a:solidFill>
                <a:schemeClr val="accent2"/>
              </a:solidFill>
            </a:endParaRPr>
          </a:p>
          <a:p>
            <a:pPr indent="0" lvl="0" marL="0" rtl="0" algn="just">
              <a:spcBef>
                <a:spcPts val="1400"/>
              </a:spcBef>
              <a:spcAft>
                <a:spcPts val="0"/>
              </a:spcAft>
              <a:buNone/>
            </a:pPr>
            <a:r>
              <a:t/>
            </a:r>
            <a:endParaRPr sz="1400">
              <a:solidFill>
                <a:schemeClr val="accent2"/>
              </a:solidFill>
            </a:endParaRPr>
          </a:p>
          <a:p>
            <a:pPr indent="0" lvl="0" marL="0" rtl="0" algn="just">
              <a:spcBef>
                <a:spcPts val="400"/>
              </a:spcBef>
              <a:spcAft>
                <a:spcPts val="1200"/>
              </a:spcAft>
              <a:buNone/>
            </a:pPr>
            <a:r>
              <a:t/>
            </a:r>
            <a:endParaRPr sz="140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Dashboard Screenshots</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311700" y="1152475"/>
            <a:ext cx="8520599" cy="3821124"/>
          </a:xfrm>
          <a:prstGeom prst="rect">
            <a:avLst/>
          </a:prstGeom>
          <a:noFill/>
          <a:ln>
            <a:noFill/>
          </a:ln>
        </p:spPr>
      </p:pic>
      <p:pic>
        <p:nvPicPr>
          <p:cNvPr id="149" name="Google Shape;149;p27"/>
          <p:cNvPicPr preferRelativeResize="0"/>
          <p:nvPr/>
        </p:nvPicPr>
        <p:blipFill>
          <a:blip r:embed="rId4">
            <a:alphaModFix/>
          </a:blip>
          <a:stretch>
            <a:fillRect/>
          </a:stretch>
        </p:blipFill>
        <p:spPr>
          <a:xfrm>
            <a:off x="6988225" y="244000"/>
            <a:ext cx="1485900" cy="70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5" name="Google Shape;155;p28"/>
          <p:cNvSpPr txBox="1"/>
          <p:nvPr>
            <p:ph idx="1" type="body"/>
          </p:nvPr>
        </p:nvSpPr>
        <p:spPr>
          <a:xfrm>
            <a:off x="311700" y="1377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Caretakers have to deal with not only the mental and physical strain of taking care of individuals with health concerns but they also have to deal with the financial implications that come with it as well</a:t>
            </a:r>
            <a:endParaRPr/>
          </a:p>
          <a:p>
            <a:pPr indent="-342900" lvl="0" marL="457200" rtl="0" algn="l">
              <a:spcBef>
                <a:spcPts val="0"/>
              </a:spcBef>
              <a:spcAft>
                <a:spcPts val="0"/>
              </a:spcAft>
              <a:buSzPts val="1800"/>
              <a:buChar char="●"/>
            </a:pPr>
            <a:r>
              <a:rPr lang="en"/>
              <a:t>Resources should be allocated to struggling regions and states</a:t>
            </a:r>
            <a:endParaRPr/>
          </a:p>
          <a:p>
            <a:pPr indent="-342900" lvl="0" marL="457200" rtl="0" algn="l">
              <a:spcBef>
                <a:spcPts val="0"/>
              </a:spcBef>
              <a:spcAft>
                <a:spcPts val="0"/>
              </a:spcAft>
              <a:buSzPts val="1800"/>
              <a:buChar char="●"/>
            </a:pPr>
            <a:r>
              <a:rPr lang="en"/>
              <a:t>In order to improve wellbeing across the board, the major issues should be at the forefront of the attack for resources</a:t>
            </a:r>
            <a:endParaRPr/>
          </a:p>
          <a:p>
            <a:pPr indent="-342900" lvl="0" marL="457200" rtl="0" algn="l">
              <a:spcBef>
                <a:spcPts val="0"/>
              </a:spcBef>
              <a:spcAft>
                <a:spcPts val="0"/>
              </a:spcAft>
              <a:buSzPts val="1800"/>
              <a:buChar char="●"/>
            </a:pPr>
            <a:r>
              <a:rPr lang="en"/>
              <a:t>Prioritized resources can not only help patients directly but can also help their caretakers as well by lessening their load and freeing up their time </a:t>
            </a:r>
            <a:endParaRPr/>
          </a:p>
        </p:txBody>
      </p:sp>
      <p:pic>
        <p:nvPicPr>
          <p:cNvPr id="156" name="Google Shape;156;p28"/>
          <p:cNvPicPr preferRelativeResize="0"/>
          <p:nvPr/>
        </p:nvPicPr>
        <p:blipFill rotWithShape="1">
          <a:blip r:embed="rId3">
            <a:alphaModFix/>
          </a:blip>
          <a:srcRect b="26900" l="0" r="0" t="0"/>
          <a:stretch/>
        </p:blipFill>
        <p:spPr>
          <a:xfrm>
            <a:off x="3643325" y="126900"/>
            <a:ext cx="3536424" cy="1609949"/>
          </a:xfrm>
          <a:prstGeom prst="rect">
            <a:avLst/>
          </a:prstGeom>
          <a:noFill/>
          <a:ln>
            <a:noFill/>
          </a:ln>
        </p:spPr>
      </p:pic>
      <p:cxnSp>
        <p:nvCxnSpPr>
          <p:cNvPr id="157" name="Google Shape;157;p28"/>
          <p:cNvCxnSpPr/>
          <p:nvPr/>
        </p:nvCxnSpPr>
        <p:spPr>
          <a:xfrm>
            <a:off x="6547225" y="380725"/>
            <a:ext cx="1007400" cy="0"/>
          </a:xfrm>
          <a:prstGeom prst="straightConnector1">
            <a:avLst/>
          </a:prstGeom>
          <a:noFill/>
          <a:ln cap="flat" cmpd="sng" w="76200">
            <a:solidFill>
              <a:schemeClr val="lt2"/>
            </a:solidFill>
            <a:prstDash val="solid"/>
            <a:round/>
            <a:headEnd len="med" w="med" type="triangle"/>
            <a:tailEnd len="med" w="med" type="none"/>
          </a:ln>
        </p:spPr>
      </p:cxnSp>
      <p:cxnSp>
        <p:nvCxnSpPr>
          <p:cNvPr id="158" name="Google Shape;158;p28"/>
          <p:cNvCxnSpPr/>
          <p:nvPr/>
        </p:nvCxnSpPr>
        <p:spPr>
          <a:xfrm>
            <a:off x="7021125" y="1476075"/>
            <a:ext cx="1007400" cy="0"/>
          </a:xfrm>
          <a:prstGeom prst="straightConnector1">
            <a:avLst/>
          </a:prstGeom>
          <a:noFill/>
          <a:ln cap="flat" cmpd="sng" w="76200">
            <a:solidFill>
              <a:schemeClr val="lt2"/>
            </a:solidFill>
            <a:prstDash val="solid"/>
            <a:round/>
            <a:headEnd len="med" w="med" type="triangl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Understand the connection within the data</a:t>
            </a:r>
            <a:endParaRPr/>
          </a:p>
          <a:p>
            <a:pPr indent="-342900" lvl="0" marL="457200" rtl="0" algn="l">
              <a:lnSpc>
                <a:spcPct val="150000"/>
              </a:lnSpc>
              <a:spcBef>
                <a:spcPts val="0"/>
              </a:spcBef>
              <a:spcAft>
                <a:spcPts val="0"/>
              </a:spcAft>
              <a:buSzPts val="1800"/>
              <a:buChar char="●"/>
            </a:pPr>
            <a:r>
              <a:rPr lang="en"/>
              <a:t>Narrow our scope of research and isolate the dependent and independent variables </a:t>
            </a:r>
            <a:endParaRPr/>
          </a:p>
          <a:p>
            <a:pPr indent="-342900" lvl="0" marL="457200" rtl="0" algn="l">
              <a:lnSpc>
                <a:spcPct val="150000"/>
              </a:lnSpc>
              <a:spcBef>
                <a:spcPts val="0"/>
              </a:spcBef>
              <a:spcAft>
                <a:spcPts val="0"/>
              </a:spcAft>
              <a:buSzPts val="1800"/>
              <a:buChar char="●"/>
            </a:pPr>
            <a:r>
              <a:rPr lang="en"/>
              <a:t>Dissect the data in different ways (creating new graphs and more diverse dashboards)</a:t>
            </a:r>
            <a:endParaRPr/>
          </a:p>
          <a:p>
            <a:pPr indent="-342900" lvl="0" marL="457200" rtl="0" algn="l">
              <a:lnSpc>
                <a:spcPct val="150000"/>
              </a:lnSpc>
              <a:spcBef>
                <a:spcPts val="0"/>
              </a:spcBef>
              <a:spcAft>
                <a:spcPts val="0"/>
              </a:spcAft>
              <a:buSzPts val="1800"/>
              <a:buChar char="●"/>
            </a:pPr>
            <a:r>
              <a:rPr lang="en"/>
              <a:t>Understand when to simplify our research and when to add complexity</a:t>
            </a:r>
            <a:endParaRPr/>
          </a:p>
          <a:p>
            <a:pPr indent="-342900" lvl="0" marL="457200" rtl="0" algn="l">
              <a:lnSpc>
                <a:spcPct val="150000"/>
              </a:lnSpc>
              <a:spcBef>
                <a:spcPts val="0"/>
              </a:spcBef>
              <a:spcAft>
                <a:spcPts val="0"/>
              </a:spcAft>
              <a:buSzPts val="1800"/>
              <a:buChar char="●"/>
            </a:pPr>
            <a:r>
              <a:rPr lang="en"/>
              <a:t>Identify any outliers (if we encounter any) throughout our research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1200"/>
              </a:spcBef>
              <a:spcAft>
                <a:spcPts val="0"/>
              </a:spcAft>
              <a:buSzPct val="100000"/>
              <a:buChar char="●"/>
            </a:pPr>
            <a:r>
              <a:rPr lang="en"/>
              <a:t>Centers for Disease Control and Prevention. (n.d.-a). </a:t>
            </a:r>
            <a:r>
              <a:rPr i="1" lang="en"/>
              <a:t>Alzheimer’s disease and healthy aging data: Explore by location</a:t>
            </a:r>
            <a:r>
              <a:rPr lang="en"/>
              <a:t>. Centers for Disease Control and Prevention. https://nccd.cdc.gov/aging_data/rdPage.aspx?rdReport=DPH_HAP.ExploreByLocation&amp;rdRequestForwarding=Form</a:t>
            </a:r>
            <a:endParaRPr/>
          </a:p>
          <a:p>
            <a:pPr indent="-325755" lvl="0" marL="457200" rtl="0" algn="l">
              <a:spcBef>
                <a:spcPts val="0"/>
              </a:spcBef>
              <a:spcAft>
                <a:spcPts val="0"/>
              </a:spcAft>
              <a:buSzPct val="100000"/>
              <a:buChar char="●"/>
            </a:pPr>
            <a:r>
              <a:rPr lang="en"/>
              <a:t>Centers for Disease Control and Prevention. (n.d.-b). </a:t>
            </a:r>
            <a:r>
              <a:rPr i="1" lang="en"/>
              <a:t>Behavioral risk factor surveillance system (BRFSS) caregiver module</a:t>
            </a:r>
            <a:r>
              <a:rPr lang="en"/>
              <a:t>. Centers for Disease Control and Prevention. https://www.cdc.gov/healthy-aging-data/brfss/caregiver.html</a:t>
            </a:r>
            <a:endParaRPr/>
          </a:p>
          <a:p>
            <a:pPr indent="-325755" lvl="0" marL="457200" rtl="0" algn="l">
              <a:spcBef>
                <a:spcPts val="0"/>
              </a:spcBef>
              <a:spcAft>
                <a:spcPts val="0"/>
              </a:spcAft>
              <a:buSzPct val="100000"/>
              <a:buChar char="●"/>
            </a:pPr>
            <a:r>
              <a:rPr lang="en"/>
              <a:t>Harrington D, </a:t>
            </a:r>
            <a:r>
              <a:rPr lang="en"/>
              <a:t>Hong M</a:t>
            </a:r>
            <a:r>
              <a:rPr lang="en"/>
              <a:t>. The Effects of Caregiving Resources on Perceived Health among Caregivers. Health Soc Work. 2016 Aug 1;41(3):155-163. doi: 10.1093/hsw/hlw025. PMID: 29206951; PMCID: PMC4985882.</a:t>
            </a:r>
            <a:endParaRPr/>
          </a:p>
          <a:p>
            <a:pPr indent="-331152" lvl="0" marL="457200" rtl="0" algn="l">
              <a:spcBef>
                <a:spcPts val="0"/>
              </a:spcBef>
              <a:spcAft>
                <a:spcPts val="0"/>
              </a:spcAft>
              <a:buSzPct val="100000"/>
              <a:buChar char="●"/>
            </a:pPr>
            <a:r>
              <a:rPr lang="en" sz="1900"/>
              <a:t>National Alliance for Caregiving &amp; AARP. (2009). </a:t>
            </a:r>
            <a:r>
              <a:rPr i="1" lang="en" sz="1900"/>
              <a:t>Caregiving in the U.S 2009: A focused look at those caring for the 50+</a:t>
            </a:r>
            <a:r>
              <a:rPr lang="en" sz="1900"/>
              <a:t>. Retrieved from</a:t>
            </a:r>
            <a:r>
              <a:rPr lang="en" sz="1900">
                <a:uFill>
                  <a:noFill/>
                </a:uFill>
                <a:hlinkClick r:id="rId3"/>
              </a:rPr>
              <a:t> </a:t>
            </a:r>
            <a:r>
              <a:rPr lang="en" sz="1900" u="sng">
                <a:hlinkClick r:id="rId4"/>
              </a:rPr>
              <a:t>http://assets.aarp.org/rgcenter/il/caregiving_09.pdf</a:t>
            </a:r>
            <a:r>
              <a:rPr lang="en" sz="1900"/>
              <a:t> [</a:t>
            </a:r>
            <a:r>
              <a:rPr lang="en" sz="1900" u="sng">
                <a:hlinkClick r:id="rId5"/>
              </a:rPr>
              <a:t>Google Scholar</a:t>
            </a:r>
            <a:r>
              <a:rPr lang="en" sz="1900"/>
              <a:t>]</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Approximately 18% of the population of the United States (43.5 million people) care for a family member or friend over 50 years of age (National Alliance for Caregiving &amp; AARP, 2009)</a:t>
            </a:r>
            <a:endParaRPr sz="1700"/>
          </a:p>
          <a:p>
            <a:pPr indent="-336550" lvl="0" marL="457200" rtl="0" algn="l">
              <a:spcBef>
                <a:spcPts val="0"/>
              </a:spcBef>
              <a:spcAft>
                <a:spcPts val="0"/>
              </a:spcAft>
              <a:buSzPts val="1700"/>
              <a:buChar char="●"/>
            </a:pPr>
            <a:r>
              <a:rPr lang="en" sz="1700"/>
              <a:t>Increases in resources directly correlate to a reduction in burden and higher perceived health; however, in practice, there is currently a negative relationship between caregiving situations and resources (Harrington &amp; Hong, 2016)</a:t>
            </a:r>
            <a:endParaRPr sz="1700"/>
          </a:p>
          <a:p>
            <a:pPr indent="-317500" lvl="1" marL="914400" rtl="0" algn="l">
              <a:spcBef>
                <a:spcPts val="0"/>
              </a:spcBef>
              <a:spcAft>
                <a:spcPts val="0"/>
              </a:spcAft>
              <a:buSzPts val="1400"/>
              <a:buChar char="○"/>
            </a:pPr>
            <a:r>
              <a:rPr lang="en"/>
              <a:t>That is, more stressful caregiving situations are not correlated with an increase of incoming resources</a:t>
            </a:r>
            <a:endParaRPr/>
          </a:p>
          <a:p>
            <a:pPr indent="-336550" lvl="0" marL="457200" rtl="0" algn="l">
              <a:spcBef>
                <a:spcPts val="0"/>
              </a:spcBef>
              <a:spcAft>
                <a:spcPts val="0"/>
              </a:spcAft>
              <a:buSzPts val="1700"/>
              <a:buChar char="●"/>
            </a:pPr>
            <a:r>
              <a:rPr lang="en" sz="1700"/>
              <a:t>Link to CDC Data Caretaker Survey Summary:</a:t>
            </a:r>
            <a:endParaRPr sz="1700"/>
          </a:p>
          <a:p>
            <a:pPr indent="-336550" lvl="1" marL="914400" rtl="0" algn="l">
              <a:spcBef>
                <a:spcPts val="0"/>
              </a:spcBef>
              <a:spcAft>
                <a:spcPts val="0"/>
              </a:spcAft>
              <a:buSzPts val="1700"/>
              <a:buChar char="○"/>
            </a:pPr>
            <a:r>
              <a:rPr lang="en" sz="1700" u="sng">
                <a:solidFill>
                  <a:schemeClr val="hlink"/>
                </a:solidFill>
                <a:hlinkClick r:id="rId3"/>
              </a:rPr>
              <a:t>h</a:t>
            </a:r>
            <a:r>
              <a:rPr lang="en" sz="1700" u="sng">
                <a:solidFill>
                  <a:schemeClr val="hlink"/>
                </a:solidFill>
                <a:hlinkClick r:id="rId4"/>
              </a:rPr>
              <a:t>ttps://drive.google.com/file/d/1YW35yvSMdcIOhp87z108duUgy1buJetC/view?usp=sharing</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Percentage of Older Adults Providing Care for 6+ Months</a:t>
            </a:r>
            <a:endParaRPr sz="25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311700" y="1152475"/>
            <a:ext cx="8520602"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Percentage of Older Adults Expecting to Provide Care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311700" y="1152475"/>
            <a:ext cx="8520602"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health concerns being at the forefront of news over the past decade, how has this affected caretakers throughout the US?</a:t>
            </a:r>
            <a:endParaRPr/>
          </a:p>
          <a:p>
            <a:pPr indent="-342900" lvl="0" marL="457200" rtl="0" algn="l">
              <a:spcBef>
                <a:spcPts val="0"/>
              </a:spcBef>
              <a:spcAft>
                <a:spcPts val="0"/>
              </a:spcAft>
              <a:buSzPts val="1800"/>
              <a:buChar char="●"/>
            </a:pPr>
            <a:r>
              <a:rPr lang="en"/>
              <a:t>What type of issues are caretakers facing in their day-to-day lives, and where should resources be allocated to improve the wellbeing of them and their patients?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Developed by CDC to collect data on caretakers to make decisions on policies affecting caretakers (</a:t>
            </a:r>
            <a:r>
              <a:rPr lang="en"/>
              <a:t>Centers for Disease Control and Prevention</a:t>
            </a:r>
            <a:r>
              <a:rPr lang="en"/>
              <a:t>)</a:t>
            </a:r>
            <a:endParaRPr/>
          </a:p>
          <a:p>
            <a:pPr indent="-342900" lvl="0" marL="457200" rtl="0" algn="l">
              <a:spcBef>
                <a:spcPts val="0"/>
              </a:spcBef>
              <a:spcAft>
                <a:spcPts val="0"/>
              </a:spcAft>
              <a:buSzPts val="1800"/>
              <a:buChar char="●"/>
            </a:pPr>
            <a:r>
              <a:rPr lang="en"/>
              <a:t>Provides insights about</a:t>
            </a:r>
            <a:endParaRPr/>
          </a:p>
          <a:p>
            <a:pPr indent="-317500" lvl="1" marL="914400" rtl="0" algn="l">
              <a:spcBef>
                <a:spcPts val="0"/>
              </a:spcBef>
              <a:spcAft>
                <a:spcPts val="0"/>
              </a:spcAft>
              <a:buSzPts val="1400"/>
              <a:buChar char="○"/>
            </a:pPr>
            <a:r>
              <a:rPr lang="en"/>
              <a:t>Patients</a:t>
            </a:r>
            <a:endParaRPr/>
          </a:p>
          <a:p>
            <a:pPr indent="-317500" lvl="2" marL="1371600" rtl="0" algn="l">
              <a:spcBef>
                <a:spcPts val="0"/>
              </a:spcBef>
              <a:spcAft>
                <a:spcPts val="0"/>
              </a:spcAft>
              <a:buSzPts val="1400"/>
              <a:buChar char="■"/>
            </a:pPr>
            <a:r>
              <a:rPr lang="en"/>
              <a:t>Diseases</a:t>
            </a:r>
            <a:endParaRPr/>
          </a:p>
          <a:p>
            <a:pPr indent="-317500" lvl="2" marL="1371600" rtl="0" algn="l">
              <a:spcBef>
                <a:spcPts val="0"/>
              </a:spcBef>
              <a:spcAft>
                <a:spcPts val="0"/>
              </a:spcAft>
              <a:buSzPts val="1400"/>
              <a:buChar char="■"/>
            </a:pPr>
            <a:r>
              <a:rPr lang="en"/>
              <a:t>Number of inactive days</a:t>
            </a:r>
            <a:endParaRPr/>
          </a:p>
          <a:p>
            <a:pPr indent="-317500" lvl="2" marL="1371600" rtl="0" algn="l">
              <a:spcBef>
                <a:spcPts val="0"/>
              </a:spcBef>
              <a:spcAft>
                <a:spcPts val="0"/>
              </a:spcAft>
              <a:buSzPts val="1400"/>
              <a:buChar char="■"/>
            </a:pPr>
            <a:r>
              <a:rPr lang="en"/>
              <a:t>Cognitive disorders</a:t>
            </a:r>
            <a:endParaRPr/>
          </a:p>
          <a:p>
            <a:pPr indent="-317500" lvl="2" marL="1371600" rtl="0" algn="l">
              <a:spcBef>
                <a:spcPts val="0"/>
              </a:spcBef>
              <a:spcAft>
                <a:spcPts val="0"/>
              </a:spcAft>
              <a:buSzPts val="1400"/>
              <a:buChar char="■"/>
            </a:pPr>
            <a:r>
              <a:rPr lang="en"/>
              <a:t>Etc.</a:t>
            </a:r>
            <a:endParaRPr/>
          </a:p>
          <a:p>
            <a:pPr indent="-317500" lvl="1" marL="914400" rtl="0" algn="l">
              <a:spcBef>
                <a:spcPts val="0"/>
              </a:spcBef>
              <a:spcAft>
                <a:spcPts val="0"/>
              </a:spcAft>
              <a:buSzPts val="1400"/>
              <a:buChar char="○"/>
            </a:pPr>
            <a:r>
              <a:rPr lang="en"/>
              <a:t>Caretakers</a:t>
            </a:r>
            <a:endParaRPr/>
          </a:p>
          <a:p>
            <a:pPr indent="-317500" lvl="2" marL="1371600" rtl="0" algn="l">
              <a:spcBef>
                <a:spcPts val="0"/>
              </a:spcBef>
              <a:spcAft>
                <a:spcPts val="0"/>
              </a:spcAft>
              <a:buSzPts val="1400"/>
              <a:buChar char="■"/>
            </a:pPr>
            <a:r>
              <a:rPr lang="en"/>
              <a:t>Race</a:t>
            </a:r>
            <a:endParaRPr/>
          </a:p>
          <a:p>
            <a:pPr indent="-317500" lvl="2" marL="1371600" rtl="0" algn="l">
              <a:spcBef>
                <a:spcPts val="0"/>
              </a:spcBef>
              <a:spcAft>
                <a:spcPts val="0"/>
              </a:spcAft>
              <a:buSzPts val="1400"/>
              <a:buChar char="■"/>
            </a:pPr>
            <a:r>
              <a:rPr lang="en"/>
              <a:t>Gender</a:t>
            </a:r>
            <a:endParaRPr/>
          </a:p>
          <a:p>
            <a:pPr indent="-317500" lvl="2" marL="1371600" rtl="0" algn="l">
              <a:spcBef>
                <a:spcPts val="0"/>
              </a:spcBef>
              <a:spcAft>
                <a:spcPts val="0"/>
              </a:spcAft>
              <a:buSzPts val="1400"/>
              <a:buChar char="■"/>
            </a:pPr>
            <a:r>
              <a:rPr lang="en"/>
              <a:t>Location</a:t>
            </a:r>
            <a:endParaRPr/>
          </a:p>
          <a:p>
            <a:pPr indent="-317500" lvl="2" marL="1371600" rtl="0" algn="l">
              <a:spcBef>
                <a:spcPts val="0"/>
              </a:spcBef>
              <a:spcAft>
                <a:spcPts val="0"/>
              </a:spcAft>
              <a:buSzPts val="1400"/>
              <a:buChar char="■"/>
            </a:pPr>
            <a:r>
              <a:rPr lang="en"/>
              <a:t>Number of hours working, percentage of older adults (65+) providing care,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Question:</a:t>
            </a:r>
            <a:endParaRPr/>
          </a:p>
          <a:p>
            <a:pPr indent="-317500" lvl="1" marL="914400" rtl="0" algn="l">
              <a:spcBef>
                <a:spcPts val="0"/>
              </a:spcBef>
              <a:spcAft>
                <a:spcPts val="0"/>
              </a:spcAft>
              <a:buSzPts val="1400"/>
              <a:buChar char="○"/>
            </a:pPr>
            <a:r>
              <a:rPr lang="en"/>
              <a:t>With 39 different questions offered in the dataset, how do we focus on which responses to focus on?</a:t>
            </a:r>
            <a:endParaRPr/>
          </a:p>
          <a:p>
            <a:pPr indent="-342900" lvl="0" marL="457200" rtl="0" algn="l">
              <a:spcBef>
                <a:spcPts val="0"/>
              </a:spcBef>
              <a:spcAft>
                <a:spcPts val="0"/>
              </a:spcAft>
              <a:buSzPts val="1800"/>
              <a:buChar char="●"/>
            </a:pPr>
            <a:r>
              <a:rPr lang="en"/>
              <a:t>Approach:</a:t>
            </a:r>
            <a:endParaRPr/>
          </a:p>
          <a:p>
            <a:pPr indent="-317500" lvl="1" marL="914400" rtl="0" algn="l">
              <a:spcBef>
                <a:spcPts val="0"/>
              </a:spcBef>
              <a:spcAft>
                <a:spcPts val="0"/>
              </a:spcAft>
              <a:buSzPts val="1400"/>
              <a:buChar char="○"/>
            </a:pPr>
            <a:r>
              <a:rPr lang="en"/>
              <a:t>Find the questions with the most drastic changes in values during the duration of the study.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Cont. (Data Munging)</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Remove rows with NaN values in </a:t>
            </a:r>
            <a:endParaRPr/>
          </a:p>
          <a:p>
            <a:pPr indent="-342900" lvl="0" marL="457200" rtl="0" algn="l">
              <a:spcBef>
                <a:spcPts val="0"/>
              </a:spcBef>
              <a:spcAft>
                <a:spcPts val="0"/>
              </a:spcAft>
              <a:buSzPts val="1800"/>
              <a:buChar char="●"/>
            </a:pPr>
            <a:r>
              <a:rPr lang="en"/>
              <a:t>Separate latitude and longitude in Geolocation column</a:t>
            </a:r>
            <a:endParaRPr/>
          </a:p>
          <a:p>
            <a:pPr indent="-317500" lvl="1" marL="914400" rtl="0" algn="l">
              <a:spcBef>
                <a:spcPts val="0"/>
              </a:spcBef>
              <a:spcAft>
                <a:spcPts val="0"/>
              </a:spcAft>
              <a:buSzPts val="1400"/>
              <a:buChar char="○"/>
            </a:pPr>
            <a:r>
              <a:rPr lang="en"/>
              <a:t>Done for plotting on Tableau/Power BI Maps</a:t>
            </a:r>
            <a:endParaRPr/>
          </a:p>
          <a:p>
            <a:pPr indent="-342900" lvl="0" marL="457200" rtl="0" algn="l">
              <a:spcBef>
                <a:spcPts val="0"/>
              </a:spcBef>
              <a:spcAft>
                <a:spcPts val="0"/>
              </a:spcAft>
              <a:buSzPts val="1800"/>
              <a:buChar char="●"/>
            </a:pPr>
            <a:r>
              <a:rPr lang="en"/>
              <a:t>Drop Geolocation column</a:t>
            </a:r>
            <a:endParaRPr/>
          </a:p>
          <a:p>
            <a:pPr indent="-342900" lvl="0" marL="457200" rtl="0" algn="l">
              <a:spcBef>
                <a:spcPts val="0"/>
              </a:spcBef>
              <a:spcAft>
                <a:spcPts val="0"/>
              </a:spcAft>
              <a:buSzPts val="1800"/>
              <a:buChar char="●"/>
            </a:pPr>
            <a:r>
              <a:rPr lang="en"/>
              <a:t>Split data based on whether row contains percentages or averages</a:t>
            </a:r>
            <a:endParaRPr/>
          </a:p>
          <a:p>
            <a:pPr indent="0" lvl="0" marL="0" rtl="0" algn="l">
              <a:spcBef>
                <a:spcPts val="120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964025" y="2951175"/>
            <a:ext cx="7215951" cy="148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EDA Cont. (Data Filtering)</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data cleaned, want to extract data with largest changes for duration of study.</a:t>
            </a:r>
            <a:endParaRPr/>
          </a:p>
          <a:p>
            <a:pPr indent="-342900" lvl="0" marL="457200" rtl="0" algn="l">
              <a:spcBef>
                <a:spcPts val="0"/>
              </a:spcBef>
              <a:spcAft>
                <a:spcPts val="0"/>
              </a:spcAft>
              <a:buSzPts val="1800"/>
              <a:buChar char="●"/>
            </a:pPr>
            <a:r>
              <a:rPr lang="en"/>
              <a:t>Process:</a:t>
            </a:r>
            <a:endParaRPr/>
          </a:p>
          <a:p>
            <a:pPr indent="-317500" lvl="1" marL="914400" rtl="0" algn="l">
              <a:spcBef>
                <a:spcPts val="0"/>
              </a:spcBef>
              <a:spcAft>
                <a:spcPts val="0"/>
              </a:spcAft>
              <a:buSzPts val="1400"/>
              <a:buChar char="○"/>
            </a:pPr>
            <a:r>
              <a:rPr lang="en"/>
              <a:t>Group data by question and year</a:t>
            </a:r>
            <a:endParaRPr/>
          </a:p>
          <a:p>
            <a:pPr indent="-317500" lvl="2" marL="1371600" rtl="0" algn="l">
              <a:spcBef>
                <a:spcPts val="0"/>
              </a:spcBef>
              <a:spcAft>
                <a:spcPts val="0"/>
              </a:spcAft>
              <a:buSzPts val="1400"/>
              <a:buChar char="■"/>
            </a:pPr>
            <a:r>
              <a:rPr lang="en"/>
              <a:t>Order matters</a:t>
            </a:r>
            <a:endParaRPr/>
          </a:p>
          <a:p>
            <a:pPr indent="-317500" lvl="1" marL="914400" rtl="0" algn="l">
              <a:spcBef>
                <a:spcPts val="0"/>
              </a:spcBef>
              <a:spcAft>
                <a:spcPts val="0"/>
              </a:spcAft>
              <a:buSzPts val="1400"/>
              <a:buChar char="○"/>
            </a:pPr>
            <a:r>
              <a:rPr lang="en"/>
              <a:t>Perform aggregation on result to find minimum and maximum value in column based on question</a:t>
            </a:r>
            <a:endParaRPr/>
          </a:p>
          <a:p>
            <a:pPr indent="-317500" lvl="1" marL="914400" rtl="0" algn="l">
              <a:spcBef>
                <a:spcPts val="0"/>
              </a:spcBef>
              <a:spcAft>
                <a:spcPts val="0"/>
              </a:spcAft>
              <a:buSzPts val="1400"/>
              <a:buChar char="○"/>
            </a:pPr>
            <a:r>
              <a:rPr lang="en"/>
              <a:t>Calculate difference between minimum and maximum values</a:t>
            </a:r>
            <a:endParaRPr/>
          </a:p>
          <a:p>
            <a:pPr indent="-317500" lvl="1" marL="914400" rtl="0" algn="l">
              <a:spcBef>
                <a:spcPts val="0"/>
              </a:spcBef>
              <a:spcAft>
                <a:spcPts val="0"/>
              </a:spcAft>
              <a:buSzPts val="1400"/>
              <a:buChar char="○"/>
            </a:pPr>
            <a:r>
              <a:rPr lang="en"/>
              <a:t>Extract questions with a 10% increase in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