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7" r:id="rId4"/>
    <p:sldId id="260" r:id="rId5"/>
    <p:sldId id="263" r:id="rId6"/>
    <p:sldId id="264" r:id="rId7"/>
    <p:sldId id="265" r:id="rId8"/>
    <p:sldId id="261" r:id="rId9"/>
    <p:sldId id="262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7EEEE-0B60-4C9B-B023-BB6155424E50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552CA-55E1-43DE-AD54-79718517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7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552CA-55E1-43DE-AD54-79718517C3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8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552CA-55E1-43DE-AD54-79718517C3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65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552CA-55E1-43DE-AD54-79718517C3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07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552CA-55E1-43DE-AD54-79718517C3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64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552CA-55E1-43DE-AD54-79718517C3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21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552CA-55E1-43DE-AD54-79718517C3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59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552CA-55E1-43DE-AD54-79718517C3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85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552CA-55E1-43DE-AD54-79718517C3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65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552CA-55E1-43DE-AD54-79718517C3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40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552CA-55E1-43DE-AD54-79718517C3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64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55E8-77AD-4805-9359-A79081FDA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69539-D7C1-4FE8-BC4D-6E78D8856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5DAB7-F5E6-4F41-8C69-BE90B63B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E6C7-A1AA-4D95-84D3-35F06345285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85101-C150-416F-91CD-82373C89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52041-DE20-4CA7-BCAC-CAFC772D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DDE7-7D1E-401B-9571-565B566A8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306F-D08A-4D4B-8669-EBBA5EDB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DD3F7-7B20-4DAF-879D-26ACC6506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13AFC-7844-4F00-95AA-BBE80B0E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E6C7-A1AA-4D95-84D3-35F06345285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7A959-FF32-4B3F-8A04-EA84F7EB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C7C8A-F430-4FA6-9308-552242BF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DDE7-7D1E-401B-9571-565B566A8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5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67BD3E-A0F1-40EE-9878-5A6522D67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56906-AFC4-44A2-9A01-1E297EAA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9DAED-CD6C-4098-B068-444F6965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E6C7-A1AA-4D95-84D3-35F06345285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831F5-3A5D-4C15-BD33-ABE2545FA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D082A-5C14-45D6-B1BA-A96BA574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DDE7-7D1E-401B-9571-565B566A8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2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69E32-739C-4BA1-A4EC-91395E31B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68761-BCCE-492A-9349-86FD48922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C74B6-DA70-4125-BC9D-3C1EDF58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E6C7-A1AA-4D95-84D3-35F06345285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42103-3AFB-4E45-8D63-01CCDB3F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3CBAA-56B8-4D46-A4EF-2E798409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DDE7-7D1E-401B-9571-565B566A8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8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55707-94E4-4B44-87E3-1D7242F9A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BB4CF-D2EA-4B9C-9346-D2DE86EF0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2F000-80EE-4164-865F-412B15C6F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E6C7-A1AA-4D95-84D3-35F06345285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8E662-CD44-4BB1-B539-49794DB5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487AD-4890-4D8E-8D3A-28187649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DDE7-7D1E-401B-9571-565B566A8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2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23F8-635B-411F-BD3E-F14F5EAF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A5466-1F91-47A6-BF9A-D536E5B59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37204-0E8F-4438-93ED-8F8944BF5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3A3AB-D8A1-4797-8BBA-A16B7E29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E6C7-A1AA-4D95-84D3-35F06345285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59ED2-5D94-4AFA-8BF4-B20DFC3F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C919A-1E6A-4035-A32C-EFC1D031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DDE7-7D1E-401B-9571-565B566A8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0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28BA-9F32-4940-87FF-CF1F2492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F4CAD-A23F-4A80-9450-210F9289C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C7349-A76A-468E-935D-859C92B1B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B797D-F474-465C-96D3-DD9616D31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0B7932-6401-4F80-A502-5F37875BB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88247-2595-4491-83C8-9A806FA8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E6C7-A1AA-4D95-84D3-35F06345285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8D250-EAAB-4127-BE4B-4DFFCB1B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2E912-E900-4CDF-A307-DFFFACD4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DDE7-7D1E-401B-9571-565B566A8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7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D471C-B445-41D3-87B7-5BE17846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40B9BC-CAE5-419B-87B9-7B3E9FFB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E6C7-A1AA-4D95-84D3-35F06345285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C8D6F-0D80-4CD2-B624-92B048F5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9E51C-B67D-4031-B53F-A69F875E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DDE7-7D1E-401B-9571-565B566A8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4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DD3C4A-A511-47D4-A9BF-31D209FE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E6C7-A1AA-4D95-84D3-35F06345285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21588-70D3-4E5E-9B9A-D93B83AC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95566-AC64-49F9-BB71-602680EC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DDE7-7D1E-401B-9571-565B566A8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0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D8EE5-C86E-49FE-A0DE-10D5DFBAC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A5964-8735-40F4-9D76-2B70A3227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F4319-FF96-4D22-AB2F-14AB378EE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FA629-0E92-4706-8D8A-1916F40E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E6C7-A1AA-4D95-84D3-35F06345285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A71EC-8FD5-4008-B49A-0E21BA90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4B8B7-08F1-45D8-9BF7-D233E8E2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DDE7-7D1E-401B-9571-565B566A8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9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7C80-B9DD-441C-A31F-7181A2D8E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F9FF00-BF61-4D49-807F-00D7A2EDD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EDB26-85A2-43D8-AC2A-37BCAD0EB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9736D-66EC-477B-BE4A-ACF4EE679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E6C7-A1AA-4D95-84D3-35F06345285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29109-B8FE-492A-9465-F0FAE611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258B8-1E5C-4D29-95BD-ADC823F9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DDE7-7D1E-401B-9571-565B566A8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3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07EAA3-0CD5-466A-8201-F69967C7E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0B9C8-9A4A-4372-BD1D-EDC5A4182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7E97A-AD4F-466E-8D0F-1AE3BCA2C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8E6C7-A1AA-4D95-84D3-35F06345285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656A0-D5C1-4C26-A71E-3EC82AF88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57D39-C11A-48B3-86A7-D2D458011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FDDE7-7D1E-401B-9571-565B566A8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A1750-B343-4478-B3A1-1644E1A72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Running list of new </a:t>
            </a:r>
            <a:r>
              <a:rPr lang="en-US" sz="4000" dirty="0" err="1"/>
              <a:t>ergm</a:t>
            </a:r>
            <a:r>
              <a:rPr lang="en-US" sz="4000" dirty="0"/>
              <a:t> terms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0E7C8-6E54-4CF4-A442-37E5704B0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Matt Hamilton (hamilton.1323@osu.edu)</a:t>
            </a:r>
          </a:p>
          <a:p>
            <a:endParaRPr lang="en-US" dirty="0"/>
          </a:p>
          <a:p>
            <a:r>
              <a:rPr lang="en-US" dirty="0"/>
              <a:t>Updated 9-22-2018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3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F07D-214D-4A28-ACE5-DA0C228E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gwb1nspnew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298943C-392F-4B37-BA8D-DC47383BAA98}"/>
              </a:ext>
            </a:extLst>
          </p:cNvPr>
          <p:cNvSpPr/>
          <p:nvPr/>
        </p:nvSpPr>
        <p:spPr>
          <a:xfrm>
            <a:off x="3588774" y="5329084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0C7EAC-C57B-4F47-B829-C3B04CB0B12A}"/>
              </a:ext>
            </a:extLst>
          </p:cNvPr>
          <p:cNvSpPr/>
          <p:nvPr/>
        </p:nvSpPr>
        <p:spPr>
          <a:xfrm>
            <a:off x="6096000" y="5329084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5DA04A-92AA-4DD1-89FE-D5231E42FBB7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503174" y="5786284"/>
            <a:ext cx="1592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96F99D-422D-49CA-99F9-59B41025B5F4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045974" y="4061775"/>
            <a:ext cx="930324" cy="126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5A9CD6-77E0-4F34-87B3-0D4F50BB120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045974" y="2928377"/>
            <a:ext cx="930324" cy="240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D1AA2F-A847-4733-8BCE-22B63B6A37D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622876" y="4061775"/>
            <a:ext cx="930324" cy="126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777DF4-00F5-4BC6-B97C-8339E475626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622876" y="2928377"/>
            <a:ext cx="930324" cy="240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48DE7D-9520-432B-AE21-21AF6704F4B9}"/>
              </a:ext>
            </a:extLst>
          </p:cNvPr>
          <p:cNvSpPr txBox="1"/>
          <p:nvPr/>
        </p:nvSpPr>
        <p:spPr>
          <a:xfrm>
            <a:off x="8249265" y="1995948"/>
            <a:ext cx="3104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 on the first mode.</a:t>
            </a:r>
          </a:p>
          <a:p>
            <a:endParaRPr lang="en-US" dirty="0"/>
          </a:p>
          <a:p>
            <a:r>
              <a:rPr lang="en-US" dirty="0"/>
              <a:t>Geometrically weighted. Only handles bipartite networks.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C00A4B-3430-4170-A1FF-40C6FB044153}"/>
              </a:ext>
            </a:extLst>
          </p:cNvPr>
          <p:cNvSpPr/>
          <p:nvPr/>
        </p:nvSpPr>
        <p:spPr>
          <a:xfrm>
            <a:off x="4842387" y="2013977"/>
            <a:ext cx="914400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FBEDF1-6084-416B-A18C-04320EC3654C}"/>
              </a:ext>
            </a:extLst>
          </p:cNvPr>
          <p:cNvSpPr/>
          <p:nvPr/>
        </p:nvSpPr>
        <p:spPr>
          <a:xfrm>
            <a:off x="4868143" y="3147375"/>
            <a:ext cx="914400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0C0B07-B115-44DA-9135-B87BD7414BBE}"/>
              </a:ext>
            </a:extLst>
          </p:cNvPr>
          <p:cNvSpPr txBox="1"/>
          <p:nvPr/>
        </p:nvSpPr>
        <p:spPr>
          <a:xfrm>
            <a:off x="7338438" y="5601618"/>
            <a:ext cx="172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Circles = mode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7C0E32-0F1F-42FD-ABA3-EEC15AE14838}"/>
              </a:ext>
            </a:extLst>
          </p:cNvPr>
          <p:cNvSpPr txBox="1"/>
          <p:nvPr/>
        </p:nvSpPr>
        <p:spPr>
          <a:xfrm>
            <a:off x="6326387" y="3461487"/>
            <a:ext cx="177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Square = mode 2</a:t>
            </a:r>
          </a:p>
        </p:txBody>
      </p:sp>
    </p:spTree>
    <p:extLst>
      <p:ext uri="{BB962C8B-B14F-4D97-AF65-F5344CB8AC3E}">
        <p14:creationId xmlns:p14="http://schemas.microsoft.com/office/powerpoint/2010/main" val="3127279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F07D-214D-4A28-ACE5-DA0C228E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gwb2nspnew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5DA04A-92AA-4DD1-89FE-D5231E42FBB7}"/>
              </a:ext>
            </a:extLst>
          </p:cNvPr>
          <p:cNvCxnSpPr>
            <a:cxnSpLocks/>
          </p:cNvCxnSpPr>
          <p:nvPr/>
        </p:nvCxnSpPr>
        <p:spPr>
          <a:xfrm>
            <a:off x="4503174" y="5786284"/>
            <a:ext cx="1592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F1D520F-95D5-4C57-9F0E-B1FC9C05F2BB}"/>
              </a:ext>
            </a:extLst>
          </p:cNvPr>
          <p:cNvSpPr/>
          <p:nvPr/>
        </p:nvSpPr>
        <p:spPr>
          <a:xfrm>
            <a:off x="4842387" y="3281286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97B586-875B-4B14-AF54-C354110419EE}"/>
              </a:ext>
            </a:extLst>
          </p:cNvPr>
          <p:cNvSpPr/>
          <p:nvPr/>
        </p:nvSpPr>
        <p:spPr>
          <a:xfrm>
            <a:off x="4842387" y="2147888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96F99D-422D-49CA-99F9-59B41025B5F4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4045974" y="4061775"/>
            <a:ext cx="930324" cy="126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5A9CD6-77E0-4F34-87B3-0D4F50BB120B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4045974" y="2928377"/>
            <a:ext cx="930324" cy="240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D1AA2F-A847-4733-8BCE-22B63B6A37DA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5622876" y="4061775"/>
            <a:ext cx="930324" cy="126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777DF4-00F5-4BC6-B97C-8339E4756264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5622876" y="2928377"/>
            <a:ext cx="930324" cy="240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48DE7D-9520-432B-AE21-21AF6704F4B9}"/>
              </a:ext>
            </a:extLst>
          </p:cNvPr>
          <p:cNvSpPr txBox="1"/>
          <p:nvPr/>
        </p:nvSpPr>
        <p:spPr>
          <a:xfrm>
            <a:off x="8249265" y="1995948"/>
            <a:ext cx="3254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 on the second mode.</a:t>
            </a:r>
          </a:p>
          <a:p>
            <a:endParaRPr lang="en-US" dirty="0"/>
          </a:p>
          <a:p>
            <a:r>
              <a:rPr lang="en-US" dirty="0"/>
              <a:t>Geometrically weighted. Only handles bipartite networks.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01EE3C-8844-43A8-869A-38A2057AD830}"/>
              </a:ext>
            </a:extLst>
          </p:cNvPr>
          <p:cNvSpPr/>
          <p:nvPr/>
        </p:nvSpPr>
        <p:spPr>
          <a:xfrm>
            <a:off x="6096000" y="5329084"/>
            <a:ext cx="914400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3B59FF-070E-4446-B264-8306F733898C}"/>
              </a:ext>
            </a:extLst>
          </p:cNvPr>
          <p:cNvSpPr/>
          <p:nvPr/>
        </p:nvSpPr>
        <p:spPr>
          <a:xfrm>
            <a:off x="3572850" y="5332364"/>
            <a:ext cx="914400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D36EBC-5E13-4613-BFBD-301F2512A7BA}"/>
              </a:ext>
            </a:extLst>
          </p:cNvPr>
          <p:cNvSpPr txBox="1"/>
          <p:nvPr/>
        </p:nvSpPr>
        <p:spPr>
          <a:xfrm>
            <a:off x="6241222" y="3553820"/>
            <a:ext cx="172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Circles = mode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4359D0-B761-4CE7-B9A7-A504C158D727}"/>
              </a:ext>
            </a:extLst>
          </p:cNvPr>
          <p:cNvSpPr txBox="1"/>
          <p:nvPr/>
        </p:nvSpPr>
        <p:spPr>
          <a:xfrm>
            <a:off x="7363349" y="5601618"/>
            <a:ext cx="177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Square = mode 2</a:t>
            </a:r>
          </a:p>
        </p:txBody>
      </p:sp>
    </p:spTree>
    <p:extLst>
      <p:ext uri="{BB962C8B-B14F-4D97-AF65-F5344CB8AC3E}">
        <p14:creationId xmlns:p14="http://schemas.microsoft.com/office/powerpoint/2010/main" val="77310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F07D-214D-4A28-ACE5-DA0C228E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dgwespattr2 [names are just placeholders]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298943C-392F-4B37-BA8D-DC47383BAA98}"/>
              </a:ext>
            </a:extLst>
          </p:cNvPr>
          <p:cNvSpPr/>
          <p:nvPr/>
        </p:nvSpPr>
        <p:spPr>
          <a:xfrm>
            <a:off x="3588774" y="5329084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0C7EAC-C57B-4F47-B829-C3B04CB0B12A}"/>
              </a:ext>
            </a:extLst>
          </p:cNvPr>
          <p:cNvSpPr/>
          <p:nvPr/>
        </p:nvSpPr>
        <p:spPr>
          <a:xfrm>
            <a:off x="6096000" y="5329084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5DA04A-92AA-4DD1-89FE-D5231E42FBB7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503174" y="5786284"/>
            <a:ext cx="1592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F1D520F-95D5-4C57-9F0E-B1FC9C05F2BB}"/>
              </a:ext>
            </a:extLst>
          </p:cNvPr>
          <p:cNvSpPr/>
          <p:nvPr/>
        </p:nvSpPr>
        <p:spPr>
          <a:xfrm>
            <a:off x="4842387" y="328128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97B586-875B-4B14-AF54-C354110419EE}"/>
              </a:ext>
            </a:extLst>
          </p:cNvPr>
          <p:cNvSpPr/>
          <p:nvPr/>
        </p:nvSpPr>
        <p:spPr>
          <a:xfrm>
            <a:off x="4842387" y="2147888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96F99D-422D-49CA-99F9-59B41025B5F4}"/>
              </a:ext>
            </a:extLst>
          </p:cNvPr>
          <p:cNvCxnSpPr>
            <a:cxnSpLocks/>
            <a:stCxn id="4" idx="0"/>
            <a:endCxn id="9" idx="3"/>
          </p:cNvCxnSpPr>
          <p:nvPr/>
        </p:nvCxnSpPr>
        <p:spPr>
          <a:xfrm flipV="1">
            <a:off x="4045974" y="4061775"/>
            <a:ext cx="930324" cy="126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5A9CD6-77E0-4F34-87B3-0D4F50BB120B}"/>
              </a:ext>
            </a:extLst>
          </p:cNvPr>
          <p:cNvCxnSpPr>
            <a:cxnSpLocks/>
            <a:stCxn id="4" idx="0"/>
            <a:endCxn id="10" idx="3"/>
          </p:cNvCxnSpPr>
          <p:nvPr/>
        </p:nvCxnSpPr>
        <p:spPr>
          <a:xfrm flipV="1">
            <a:off x="4045974" y="2928377"/>
            <a:ext cx="930324" cy="240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D1AA2F-A847-4733-8BCE-22B63B6A37DA}"/>
              </a:ext>
            </a:extLst>
          </p:cNvPr>
          <p:cNvCxnSpPr>
            <a:cxnSpLocks/>
            <a:stCxn id="9" idx="5"/>
            <a:endCxn id="5" idx="0"/>
          </p:cNvCxnSpPr>
          <p:nvPr/>
        </p:nvCxnSpPr>
        <p:spPr>
          <a:xfrm>
            <a:off x="5622876" y="4061775"/>
            <a:ext cx="930324" cy="126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777DF4-00F5-4BC6-B97C-8339E4756264}"/>
              </a:ext>
            </a:extLst>
          </p:cNvPr>
          <p:cNvCxnSpPr>
            <a:cxnSpLocks/>
            <a:stCxn id="10" idx="5"/>
            <a:endCxn id="5" idx="0"/>
          </p:cNvCxnSpPr>
          <p:nvPr/>
        </p:nvCxnSpPr>
        <p:spPr>
          <a:xfrm>
            <a:off x="5622876" y="2928377"/>
            <a:ext cx="930324" cy="240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48DE7D-9520-432B-AE21-21AF6704F4B9}"/>
              </a:ext>
            </a:extLst>
          </p:cNvPr>
          <p:cNvSpPr txBox="1"/>
          <p:nvPr/>
        </p:nvSpPr>
        <p:spPr>
          <a:xfrm>
            <a:off x="8249265" y="1995948"/>
            <a:ext cx="31045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edgewise shared partners with a specific attribute “broker” ties between nodes of specific types</a:t>
            </a:r>
          </a:p>
          <a:p>
            <a:endParaRPr lang="en-US" dirty="0"/>
          </a:p>
          <a:p>
            <a:r>
              <a:rPr lang="en-US" dirty="0"/>
              <a:t>Geometrically weighted. Only handles directed networks. </a:t>
            </a:r>
          </a:p>
        </p:txBody>
      </p:sp>
    </p:spTree>
    <p:extLst>
      <p:ext uri="{BB962C8B-B14F-4D97-AF65-F5344CB8AC3E}">
        <p14:creationId xmlns:p14="http://schemas.microsoft.com/office/powerpoint/2010/main" val="339300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F07D-214D-4A28-ACE5-DA0C228E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dgwespattr3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298943C-392F-4B37-BA8D-DC47383BAA98}"/>
              </a:ext>
            </a:extLst>
          </p:cNvPr>
          <p:cNvSpPr/>
          <p:nvPr/>
        </p:nvSpPr>
        <p:spPr>
          <a:xfrm>
            <a:off x="3588774" y="5329084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0C7EAC-C57B-4F47-B829-C3B04CB0B12A}"/>
              </a:ext>
            </a:extLst>
          </p:cNvPr>
          <p:cNvSpPr/>
          <p:nvPr/>
        </p:nvSpPr>
        <p:spPr>
          <a:xfrm>
            <a:off x="6096000" y="5329084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5DA04A-92AA-4DD1-89FE-D5231E42FBB7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503174" y="5786284"/>
            <a:ext cx="1592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F1D520F-95D5-4C57-9F0E-B1FC9C05F2BB}"/>
              </a:ext>
            </a:extLst>
          </p:cNvPr>
          <p:cNvSpPr/>
          <p:nvPr/>
        </p:nvSpPr>
        <p:spPr>
          <a:xfrm>
            <a:off x="4842387" y="3281286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97B586-875B-4B14-AF54-C354110419EE}"/>
              </a:ext>
            </a:extLst>
          </p:cNvPr>
          <p:cNvSpPr/>
          <p:nvPr/>
        </p:nvSpPr>
        <p:spPr>
          <a:xfrm>
            <a:off x="4842387" y="2147888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96F99D-422D-49CA-99F9-59B41025B5F4}"/>
              </a:ext>
            </a:extLst>
          </p:cNvPr>
          <p:cNvCxnSpPr>
            <a:cxnSpLocks/>
            <a:stCxn id="4" idx="0"/>
            <a:endCxn id="9" idx="3"/>
          </p:cNvCxnSpPr>
          <p:nvPr/>
        </p:nvCxnSpPr>
        <p:spPr>
          <a:xfrm flipV="1">
            <a:off x="4045974" y="4061775"/>
            <a:ext cx="930324" cy="126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5A9CD6-77E0-4F34-87B3-0D4F50BB120B}"/>
              </a:ext>
            </a:extLst>
          </p:cNvPr>
          <p:cNvCxnSpPr>
            <a:cxnSpLocks/>
            <a:stCxn id="4" idx="0"/>
            <a:endCxn id="10" idx="3"/>
          </p:cNvCxnSpPr>
          <p:nvPr/>
        </p:nvCxnSpPr>
        <p:spPr>
          <a:xfrm flipV="1">
            <a:off x="4045974" y="2928377"/>
            <a:ext cx="930324" cy="240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D1AA2F-A847-4733-8BCE-22B63B6A37DA}"/>
              </a:ext>
            </a:extLst>
          </p:cNvPr>
          <p:cNvCxnSpPr>
            <a:cxnSpLocks/>
            <a:stCxn id="9" idx="5"/>
            <a:endCxn id="5" idx="0"/>
          </p:cNvCxnSpPr>
          <p:nvPr/>
        </p:nvCxnSpPr>
        <p:spPr>
          <a:xfrm>
            <a:off x="5622876" y="4061775"/>
            <a:ext cx="930324" cy="126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777DF4-00F5-4BC6-B97C-8339E4756264}"/>
              </a:ext>
            </a:extLst>
          </p:cNvPr>
          <p:cNvCxnSpPr>
            <a:cxnSpLocks/>
            <a:stCxn id="10" idx="5"/>
            <a:endCxn id="5" idx="0"/>
          </p:cNvCxnSpPr>
          <p:nvPr/>
        </p:nvCxnSpPr>
        <p:spPr>
          <a:xfrm>
            <a:off x="5622876" y="2928377"/>
            <a:ext cx="930324" cy="240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48DE7D-9520-432B-AE21-21AF6704F4B9}"/>
              </a:ext>
            </a:extLst>
          </p:cNvPr>
          <p:cNvSpPr txBox="1"/>
          <p:nvPr/>
        </p:nvSpPr>
        <p:spPr>
          <a:xfrm>
            <a:off x="8249265" y="1995948"/>
            <a:ext cx="3104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edgewise shared partners (with any attribute) “broker” ties between nodes of different types</a:t>
            </a:r>
          </a:p>
          <a:p>
            <a:endParaRPr lang="en-US" dirty="0"/>
          </a:p>
          <a:p>
            <a:r>
              <a:rPr lang="en-US" dirty="0"/>
              <a:t>Geometrically weighted. Only handles directed networks. </a:t>
            </a:r>
          </a:p>
        </p:txBody>
      </p:sp>
    </p:spTree>
    <p:extLst>
      <p:ext uri="{BB962C8B-B14F-4D97-AF65-F5344CB8AC3E}">
        <p14:creationId xmlns:p14="http://schemas.microsoft.com/office/powerpoint/2010/main" val="348685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F07D-214D-4A28-ACE5-DA0C228E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dgwespattr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298943C-392F-4B37-BA8D-DC47383BAA98}"/>
              </a:ext>
            </a:extLst>
          </p:cNvPr>
          <p:cNvSpPr/>
          <p:nvPr/>
        </p:nvSpPr>
        <p:spPr>
          <a:xfrm>
            <a:off x="3588774" y="5329084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0C7EAC-C57B-4F47-B829-C3B04CB0B12A}"/>
              </a:ext>
            </a:extLst>
          </p:cNvPr>
          <p:cNvSpPr/>
          <p:nvPr/>
        </p:nvSpPr>
        <p:spPr>
          <a:xfrm>
            <a:off x="6096000" y="5329084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5DA04A-92AA-4DD1-89FE-D5231E42FBB7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503174" y="5786284"/>
            <a:ext cx="1592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F1D520F-95D5-4C57-9F0E-B1FC9C05F2BB}"/>
              </a:ext>
            </a:extLst>
          </p:cNvPr>
          <p:cNvSpPr/>
          <p:nvPr/>
        </p:nvSpPr>
        <p:spPr>
          <a:xfrm>
            <a:off x="4842387" y="3281286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97B586-875B-4B14-AF54-C354110419EE}"/>
              </a:ext>
            </a:extLst>
          </p:cNvPr>
          <p:cNvSpPr/>
          <p:nvPr/>
        </p:nvSpPr>
        <p:spPr>
          <a:xfrm>
            <a:off x="4842387" y="2147888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96F99D-422D-49CA-99F9-59B41025B5F4}"/>
              </a:ext>
            </a:extLst>
          </p:cNvPr>
          <p:cNvCxnSpPr>
            <a:cxnSpLocks/>
            <a:stCxn id="4" idx="0"/>
            <a:endCxn id="9" idx="3"/>
          </p:cNvCxnSpPr>
          <p:nvPr/>
        </p:nvCxnSpPr>
        <p:spPr>
          <a:xfrm flipV="1">
            <a:off x="4045974" y="4061775"/>
            <a:ext cx="930324" cy="126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5A9CD6-77E0-4F34-87B3-0D4F50BB120B}"/>
              </a:ext>
            </a:extLst>
          </p:cNvPr>
          <p:cNvCxnSpPr>
            <a:cxnSpLocks/>
            <a:stCxn id="4" idx="0"/>
            <a:endCxn id="10" idx="3"/>
          </p:cNvCxnSpPr>
          <p:nvPr/>
        </p:nvCxnSpPr>
        <p:spPr>
          <a:xfrm flipV="1">
            <a:off x="4045974" y="2928377"/>
            <a:ext cx="930324" cy="240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D1AA2F-A847-4733-8BCE-22B63B6A37DA}"/>
              </a:ext>
            </a:extLst>
          </p:cNvPr>
          <p:cNvCxnSpPr>
            <a:cxnSpLocks/>
            <a:stCxn id="9" idx="5"/>
            <a:endCxn id="5" idx="0"/>
          </p:cNvCxnSpPr>
          <p:nvPr/>
        </p:nvCxnSpPr>
        <p:spPr>
          <a:xfrm>
            <a:off x="5622876" y="4061775"/>
            <a:ext cx="930324" cy="126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777DF4-00F5-4BC6-B97C-8339E4756264}"/>
              </a:ext>
            </a:extLst>
          </p:cNvPr>
          <p:cNvCxnSpPr>
            <a:cxnSpLocks/>
            <a:stCxn id="10" idx="5"/>
            <a:endCxn id="5" idx="0"/>
          </p:cNvCxnSpPr>
          <p:nvPr/>
        </p:nvCxnSpPr>
        <p:spPr>
          <a:xfrm>
            <a:off x="5622876" y="2928377"/>
            <a:ext cx="930324" cy="240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48DE7D-9520-432B-AE21-21AF6704F4B9}"/>
              </a:ext>
            </a:extLst>
          </p:cNvPr>
          <p:cNvSpPr txBox="1"/>
          <p:nvPr/>
        </p:nvSpPr>
        <p:spPr>
          <a:xfrm>
            <a:off x="8249265" y="1995948"/>
            <a:ext cx="3104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edgewise shared partners  (with any attribute) “broker” ties between nodes of specific types</a:t>
            </a:r>
          </a:p>
          <a:p>
            <a:endParaRPr lang="en-US" dirty="0"/>
          </a:p>
          <a:p>
            <a:r>
              <a:rPr lang="en-US" dirty="0"/>
              <a:t>Geometrically weighted. Only handles directed networks. </a:t>
            </a:r>
          </a:p>
        </p:txBody>
      </p:sp>
    </p:spTree>
    <p:extLst>
      <p:ext uri="{BB962C8B-B14F-4D97-AF65-F5344CB8AC3E}">
        <p14:creationId xmlns:p14="http://schemas.microsoft.com/office/powerpoint/2010/main" val="29156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F07D-214D-4A28-ACE5-DA0C228E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dgwnspattr2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298943C-392F-4B37-BA8D-DC47383BAA98}"/>
              </a:ext>
            </a:extLst>
          </p:cNvPr>
          <p:cNvSpPr/>
          <p:nvPr/>
        </p:nvSpPr>
        <p:spPr>
          <a:xfrm>
            <a:off x="3588774" y="5329084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0C7EAC-C57B-4F47-B829-C3B04CB0B12A}"/>
              </a:ext>
            </a:extLst>
          </p:cNvPr>
          <p:cNvSpPr/>
          <p:nvPr/>
        </p:nvSpPr>
        <p:spPr>
          <a:xfrm>
            <a:off x="6096000" y="5329084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1D520F-95D5-4C57-9F0E-B1FC9C05F2BB}"/>
              </a:ext>
            </a:extLst>
          </p:cNvPr>
          <p:cNvSpPr/>
          <p:nvPr/>
        </p:nvSpPr>
        <p:spPr>
          <a:xfrm>
            <a:off x="4842387" y="328128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97B586-875B-4B14-AF54-C354110419EE}"/>
              </a:ext>
            </a:extLst>
          </p:cNvPr>
          <p:cNvSpPr/>
          <p:nvPr/>
        </p:nvSpPr>
        <p:spPr>
          <a:xfrm>
            <a:off x="4842387" y="2147888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96F99D-422D-49CA-99F9-59B41025B5F4}"/>
              </a:ext>
            </a:extLst>
          </p:cNvPr>
          <p:cNvCxnSpPr>
            <a:cxnSpLocks/>
            <a:stCxn id="4" idx="0"/>
            <a:endCxn id="9" idx="3"/>
          </p:cNvCxnSpPr>
          <p:nvPr/>
        </p:nvCxnSpPr>
        <p:spPr>
          <a:xfrm flipV="1">
            <a:off x="4045974" y="4061775"/>
            <a:ext cx="930324" cy="126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5A9CD6-77E0-4F34-87B3-0D4F50BB120B}"/>
              </a:ext>
            </a:extLst>
          </p:cNvPr>
          <p:cNvCxnSpPr>
            <a:cxnSpLocks/>
            <a:stCxn id="4" idx="0"/>
            <a:endCxn id="10" idx="3"/>
          </p:cNvCxnSpPr>
          <p:nvPr/>
        </p:nvCxnSpPr>
        <p:spPr>
          <a:xfrm flipV="1">
            <a:off x="4045974" y="2928377"/>
            <a:ext cx="930324" cy="240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D1AA2F-A847-4733-8BCE-22B63B6A37DA}"/>
              </a:ext>
            </a:extLst>
          </p:cNvPr>
          <p:cNvCxnSpPr>
            <a:cxnSpLocks/>
            <a:stCxn id="9" idx="5"/>
            <a:endCxn id="5" idx="0"/>
          </p:cNvCxnSpPr>
          <p:nvPr/>
        </p:nvCxnSpPr>
        <p:spPr>
          <a:xfrm>
            <a:off x="5622876" y="4061775"/>
            <a:ext cx="930324" cy="126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777DF4-00F5-4BC6-B97C-8339E4756264}"/>
              </a:ext>
            </a:extLst>
          </p:cNvPr>
          <p:cNvCxnSpPr>
            <a:cxnSpLocks/>
            <a:stCxn id="10" idx="5"/>
            <a:endCxn id="5" idx="0"/>
          </p:cNvCxnSpPr>
          <p:nvPr/>
        </p:nvCxnSpPr>
        <p:spPr>
          <a:xfrm>
            <a:off x="5622876" y="2928377"/>
            <a:ext cx="930324" cy="240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48DE7D-9520-432B-AE21-21AF6704F4B9}"/>
              </a:ext>
            </a:extLst>
          </p:cNvPr>
          <p:cNvSpPr txBox="1"/>
          <p:nvPr/>
        </p:nvSpPr>
        <p:spPr>
          <a:xfrm>
            <a:off x="8249265" y="1995948"/>
            <a:ext cx="3104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non-edgewise shared partners with a specific attribute broker ties between nodes of specific types</a:t>
            </a:r>
          </a:p>
          <a:p>
            <a:endParaRPr lang="en-US" dirty="0"/>
          </a:p>
          <a:p>
            <a:r>
              <a:rPr lang="en-US" dirty="0"/>
              <a:t>Geometrically weighted. Only handles directed networks. </a:t>
            </a:r>
          </a:p>
        </p:txBody>
      </p:sp>
    </p:spTree>
    <p:extLst>
      <p:ext uri="{BB962C8B-B14F-4D97-AF65-F5344CB8AC3E}">
        <p14:creationId xmlns:p14="http://schemas.microsoft.com/office/powerpoint/2010/main" val="343975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F07D-214D-4A28-ACE5-DA0C228E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dgwnspattr3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298943C-392F-4B37-BA8D-DC47383BAA98}"/>
              </a:ext>
            </a:extLst>
          </p:cNvPr>
          <p:cNvSpPr/>
          <p:nvPr/>
        </p:nvSpPr>
        <p:spPr>
          <a:xfrm>
            <a:off x="3588774" y="5329084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0C7EAC-C57B-4F47-B829-C3B04CB0B12A}"/>
              </a:ext>
            </a:extLst>
          </p:cNvPr>
          <p:cNvSpPr/>
          <p:nvPr/>
        </p:nvSpPr>
        <p:spPr>
          <a:xfrm>
            <a:off x="6096000" y="5329084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1D520F-95D5-4C57-9F0E-B1FC9C05F2BB}"/>
              </a:ext>
            </a:extLst>
          </p:cNvPr>
          <p:cNvSpPr/>
          <p:nvPr/>
        </p:nvSpPr>
        <p:spPr>
          <a:xfrm>
            <a:off x="4842387" y="3281286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97B586-875B-4B14-AF54-C354110419EE}"/>
              </a:ext>
            </a:extLst>
          </p:cNvPr>
          <p:cNvSpPr/>
          <p:nvPr/>
        </p:nvSpPr>
        <p:spPr>
          <a:xfrm>
            <a:off x="4842387" y="2147888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96F99D-422D-49CA-99F9-59B41025B5F4}"/>
              </a:ext>
            </a:extLst>
          </p:cNvPr>
          <p:cNvCxnSpPr>
            <a:cxnSpLocks/>
            <a:stCxn id="4" idx="0"/>
            <a:endCxn id="9" idx="3"/>
          </p:cNvCxnSpPr>
          <p:nvPr/>
        </p:nvCxnSpPr>
        <p:spPr>
          <a:xfrm flipV="1">
            <a:off x="4045974" y="4061775"/>
            <a:ext cx="930324" cy="126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5A9CD6-77E0-4F34-87B3-0D4F50BB120B}"/>
              </a:ext>
            </a:extLst>
          </p:cNvPr>
          <p:cNvCxnSpPr>
            <a:cxnSpLocks/>
            <a:stCxn id="4" idx="0"/>
            <a:endCxn id="10" idx="3"/>
          </p:cNvCxnSpPr>
          <p:nvPr/>
        </p:nvCxnSpPr>
        <p:spPr>
          <a:xfrm flipV="1">
            <a:off x="4045974" y="2928377"/>
            <a:ext cx="930324" cy="240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D1AA2F-A847-4733-8BCE-22B63B6A37DA}"/>
              </a:ext>
            </a:extLst>
          </p:cNvPr>
          <p:cNvCxnSpPr>
            <a:cxnSpLocks/>
            <a:stCxn id="9" idx="5"/>
            <a:endCxn id="5" idx="0"/>
          </p:cNvCxnSpPr>
          <p:nvPr/>
        </p:nvCxnSpPr>
        <p:spPr>
          <a:xfrm>
            <a:off x="5622876" y="4061775"/>
            <a:ext cx="930324" cy="126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777DF4-00F5-4BC6-B97C-8339E4756264}"/>
              </a:ext>
            </a:extLst>
          </p:cNvPr>
          <p:cNvCxnSpPr>
            <a:cxnSpLocks/>
            <a:stCxn id="10" idx="5"/>
            <a:endCxn id="5" idx="0"/>
          </p:cNvCxnSpPr>
          <p:nvPr/>
        </p:nvCxnSpPr>
        <p:spPr>
          <a:xfrm>
            <a:off x="5622876" y="2928377"/>
            <a:ext cx="930324" cy="240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48DE7D-9520-432B-AE21-21AF6704F4B9}"/>
              </a:ext>
            </a:extLst>
          </p:cNvPr>
          <p:cNvSpPr txBox="1"/>
          <p:nvPr/>
        </p:nvSpPr>
        <p:spPr>
          <a:xfrm>
            <a:off x="8249265" y="1995948"/>
            <a:ext cx="3104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non-edgewise shared partners (with any attribute) broker ties between nodes of different types</a:t>
            </a:r>
          </a:p>
          <a:p>
            <a:endParaRPr lang="en-US" dirty="0"/>
          </a:p>
          <a:p>
            <a:r>
              <a:rPr lang="en-US" dirty="0"/>
              <a:t>Geometrically weighted. Only handles directed networks. </a:t>
            </a:r>
          </a:p>
        </p:txBody>
      </p:sp>
    </p:spTree>
    <p:extLst>
      <p:ext uri="{BB962C8B-B14F-4D97-AF65-F5344CB8AC3E}">
        <p14:creationId xmlns:p14="http://schemas.microsoft.com/office/powerpoint/2010/main" val="87912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F07D-214D-4A28-ACE5-DA0C228E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dgwnspattr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298943C-392F-4B37-BA8D-DC47383BAA98}"/>
              </a:ext>
            </a:extLst>
          </p:cNvPr>
          <p:cNvSpPr/>
          <p:nvPr/>
        </p:nvSpPr>
        <p:spPr>
          <a:xfrm>
            <a:off x="3588774" y="5329084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0C7EAC-C57B-4F47-B829-C3B04CB0B12A}"/>
              </a:ext>
            </a:extLst>
          </p:cNvPr>
          <p:cNvSpPr/>
          <p:nvPr/>
        </p:nvSpPr>
        <p:spPr>
          <a:xfrm>
            <a:off x="6096000" y="5329084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1D520F-95D5-4C57-9F0E-B1FC9C05F2BB}"/>
              </a:ext>
            </a:extLst>
          </p:cNvPr>
          <p:cNvSpPr/>
          <p:nvPr/>
        </p:nvSpPr>
        <p:spPr>
          <a:xfrm>
            <a:off x="4842387" y="3281286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97B586-875B-4B14-AF54-C354110419EE}"/>
              </a:ext>
            </a:extLst>
          </p:cNvPr>
          <p:cNvSpPr/>
          <p:nvPr/>
        </p:nvSpPr>
        <p:spPr>
          <a:xfrm>
            <a:off x="4842387" y="2147888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96F99D-422D-49CA-99F9-59B41025B5F4}"/>
              </a:ext>
            </a:extLst>
          </p:cNvPr>
          <p:cNvCxnSpPr>
            <a:cxnSpLocks/>
            <a:stCxn id="4" idx="0"/>
            <a:endCxn id="9" idx="3"/>
          </p:cNvCxnSpPr>
          <p:nvPr/>
        </p:nvCxnSpPr>
        <p:spPr>
          <a:xfrm flipV="1">
            <a:off x="4045974" y="4061775"/>
            <a:ext cx="930324" cy="126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5A9CD6-77E0-4F34-87B3-0D4F50BB120B}"/>
              </a:ext>
            </a:extLst>
          </p:cNvPr>
          <p:cNvCxnSpPr>
            <a:cxnSpLocks/>
            <a:stCxn id="4" idx="0"/>
            <a:endCxn id="10" idx="3"/>
          </p:cNvCxnSpPr>
          <p:nvPr/>
        </p:nvCxnSpPr>
        <p:spPr>
          <a:xfrm flipV="1">
            <a:off x="4045974" y="2928377"/>
            <a:ext cx="930324" cy="240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D1AA2F-A847-4733-8BCE-22B63B6A37DA}"/>
              </a:ext>
            </a:extLst>
          </p:cNvPr>
          <p:cNvCxnSpPr>
            <a:cxnSpLocks/>
            <a:stCxn id="9" idx="5"/>
            <a:endCxn id="5" idx="0"/>
          </p:cNvCxnSpPr>
          <p:nvPr/>
        </p:nvCxnSpPr>
        <p:spPr>
          <a:xfrm>
            <a:off x="5622876" y="4061775"/>
            <a:ext cx="930324" cy="126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777DF4-00F5-4BC6-B97C-8339E4756264}"/>
              </a:ext>
            </a:extLst>
          </p:cNvPr>
          <p:cNvCxnSpPr>
            <a:cxnSpLocks/>
            <a:stCxn id="10" idx="5"/>
            <a:endCxn id="5" idx="0"/>
          </p:cNvCxnSpPr>
          <p:nvPr/>
        </p:nvCxnSpPr>
        <p:spPr>
          <a:xfrm>
            <a:off x="5622876" y="2928377"/>
            <a:ext cx="930324" cy="240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48DE7D-9520-432B-AE21-21AF6704F4B9}"/>
              </a:ext>
            </a:extLst>
          </p:cNvPr>
          <p:cNvSpPr txBox="1"/>
          <p:nvPr/>
        </p:nvSpPr>
        <p:spPr>
          <a:xfrm>
            <a:off x="8249265" y="1995948"/>
            <a:ext cx="3104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non-edgewise shared partners  (with any attribute) broker ties between nodes of specific types</a:t>
            </a:r>
          </a:p>
          <a:p>
            <a:endParaRPr lang="en-US" dirty="0"/>
          </a:p>
          <a:p>
            <a:r>
              <a:rPr lang="en-US" dirty="0"/>
              <a:t>Geometrically weighted. Only handles directed networks. </a:t>
            </a:r>
          </a:p>
        </p:txBody>
      </p:sp>
    </p:spTree>
    <p:extLst>
      <p:ext uri="{BB962C8B-B14F-4D97-AF65-F5344CB8AC3E}">
        <p14:creationId xmlns:p14="http://schemas.microsoft.com/office/powerpoint/2010/main" val="412866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F07D-214D-4A28-ACE5-DA0C228E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edgecovgwnspattr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298943C-392F-4B37-BA8D-DC47383BAA98}"/>
              </a:ext>
            </a:extLst>
          </p:cNvPr>
          <p:cNvSpPr/>
          <p:nvPr/>
        </p:nvSpPr>
        <p:spPr>
          <a:xfrm>
            <a:off x="3588774" y="5329084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0C7EAC-C57B-4F47-B829-C3B04CB0B12A}"/>
              </a:ext>
            </a:extLst>
          </p:cNvPr>
          <p:cNvSpPr/>
          <p:nvPr/>
        </p:nvSpPr>
        <p:spPr>
          <a:xfrm>
            <a:off x="6096000" y="5329084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5DA04A-92AA-4DD1-89FE-D5231E42FBB7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503174" y="5786284"/>
            <a:ext cx="159282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F1D520F-95D5-4C57-9F0E-B1FC9C05F2BB}"/>
              </a:ext>
            </a:extLst>
          </p:cNvPr>
          <p:cNvSpPr/>
          <p:nvPr/>
        </p:nvSpPr>
        <p:spPr>
          <a:xfrm>
            <a:off x="4842387" y="328128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97B586-875B-4B14-AF54-C354110419EE}"/>
              </a:ext>
            </a:extLst>
          </p:cNvPr>
          <p:cNvSpPr/>
          <p:nvPr/>
        </p:nvSpPr>
        <p:spPr>
          <a:xfrm>
            <a:off x="4842387" y="2147888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96F99D-422D-49CA-99F9-59B41025B5F4}"/>
              </a:ext>
            </a:extLst>
          </p:cNvPr>
          <p:cNvCxnSpPr>
            <a:cxnSpLocks/>
            <a:stCxn id="4" idx="0"/>
            <a:endCxn id="9" idx="3"/>
          </p:cNvCxnSpPr>
          <p:nvPr/>
        </p:nvCxnSpPr>
        <p:spPr>
          <a:xfrm flipV="1">
            <a:off x="4045974" y="4061775"/>
            <a:ext cx="930324" cy="126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5A9CD6-77E0-4F34-87B3-0D4F50BB120B}"/>
              </a:ext>
            </a:extLst>
          </p:cNvPr>
          <p:cNvCxnSpPr>
            <a:cxnSpLocks/>
            <a:stCxn id="4" idx="0"/>
            <a:endCxn id="10" idx="3"/>
          </p:cNvCxnSpPr>
          <p:nvPr/>
        </p:nvCxnSpPr>
        <p:spPr>
          <a:xfrm flipV="1">
            <a:off x="4045974" y="2928377"/>
            <a:ext cx="930324" cy="240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D1AA2F-A847-4733-8BCE-22B63B6A37DA}"/>
              </a:ext>
            </a:extLst>
          </p:cNvPr>
          <p:cNvCxnSpPr>
            <a:cxnSpLocks/>
            <a:stCxn id="9" idx="5"/>
            <a:endCxn id="5" idx="0"/>
          </p:cNvCxnSpPr>
          <p:nvPr/>
        </p:nvCxnSpPr>
        <p:spPr>
          <a:xfrm>
            <a:off x="5622876" y="4061775"/>
            <a:ext cx="930324" cy="126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777DF4-00F5-4BC6-B97C-8339E4756264}"/>
              </a:ext>
            </a:extLst>
          </p:cNvPr>
          <p:cNvCxnSpPr>
            <a:cxnSpLocks/>
            <a:stCxn id="10" idx="5"/>
            <a:endCxn id="5" idx="0"/>
          </p:cNvCxnSpPr>
          <p:nvPr/>
        </p:nvCxnSpPr>
        <p:spPr>
          <a:xfrm>
            <a:off x="5622876" y="2928377"/>
            <a:ext cx="930324" cy="240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48DE7D-9520-432B-AE21-21AF6704F4B9}"/>
              </a:ext>
            </a:extLst>
          </p:cNvPr>
          <p:cNvSpPr txBox="1"/>
          <p:nvPr/>
        </p:nvSpPr>
        <p:spPr>
          <a:xfrm>
            <a:off x="8249265" y="1995948"/>
            <a:ext cx="31045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non-edgewise shared partners with a certain attribute broker ties between nodes that share some affiliation.</a:t>
            </a:r>
          </a:p>
          <a:p>
            <a:endParaRPr lang="en-US" dirty="0"/>
          </a:p>
          <a:p>
            <a:r>
              <a:rPr lang="en-US" dirty="0"/>
              <a:t>Geometrically weighted. Only handles directed networks.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1C8F16-6711-484F-A5A1-8798C6EE492C}"/>
              </a:ext>
            </a:extLst>
          </p:cNvPr>
          <p:cNvSpPr txBox="1"/>
          <p:nvPr/>
        </p:nvSpPr>
        <p:spPr>
          <a:xfrm>
            <a:off x="3090191" y="6308209"/>
            <a:ext cx="8699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tie but some other relationship (e.g. overlapping jurisdictions, comembership in forums)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9E795E-FE22-4969-A6C5-EB809811D028}"/>
              </a:ext>
            </a:extLst>
          </p:cNvPr>
          <p:cNvCxnSpPr>
            <a:cxnSpLocks/>
          </p:cNvCxnSpPr>
          <p:nvPr/>
        </p:nvCxnSpPr>
        <p:spPr>
          <a:xfrm flipV="1">
            <a:off x="5417574" y="5786284"/>
            <a:ext cx="0" cy="54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00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F07D-214D-4A28-ACE5-DA0C228E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edgecovgwnsp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298943C-392F-4B37-BA8D-DC47383BAA98}"/>
              </a:ext>
            </a:extLst>
          </p:cNvPr>
          <p:cNvSpPr/>
          <p:nvPr/>
        </p:nvSpPr>
        <p:spPr>
          <a:xfrm>
            <a:off x="3588774" y="5329084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0C7EAC-C57B-4F47-B829-C3B04CB0B12A}"/>
              </a:ext>
            </a:extLst>
          </p:cNvPr>
          <p:cNvSpPr/>
          <p:nvPr/>
        </p:nvSpPr>
        <p:spPr>
          <a:xfrm>
            <a:off x="6096000" y="5329084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5DA04A-92AA-4DD1-89FE-D5231E42FBB7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503174" y="5786284"/>
            <a:ext cx="159282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F1D520F-95D5-4C57-9F0E-B1FC9C05F2BB}"/>
              </a:ext>
            </a:extLst>
          </p:cNvPr>
          <p:cNvSpPr/>
          <p:nvPr/>
        </p:nvSpPr>
        <p:spPr>
          <a:xfrm>
            <a:off x="4842387" y="3281286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97B586-875B-4B14-AF54-C354110419EE}"/>
              </a:ext>
            </a:extLst>
          </p:cNvPr>
          <p:cNvSpPr/>
          <p:nvPr/>
        </p:nvSpPr>
        <p:spPr>
          <a:xfrm>
            <a:off x="4842387" y="2147888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96F99D-422D-49CA-99F9-59B41025B5F4}"/>
              </a:ext>
            </a:extLst>
          </p:cNvPr>
          <p:cNvCxnSpPr>
            <a:cxnSpLocks/>
            <a:stCxn id="4" idx="0"/>
            <a:endCxn id="9" idx="3"/>
          </p:cNvCxnSpPr>
          <p:nvPr/>
        </p:nvCxnSpPr>
        <p:spPr>
          <a:xfrm flipV="1">
            <a:off x="4045974" y="4061775"/>
            <a:ext cx="930324" cy="126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5A9CD6-77E0-4F34-87B3-0D4F50BB120B}"/>
              </a:ext>
            </a:extLst>
          </p:cNvPr>
          <p:cNvCxnSpPr>
            <a:cxnSpLocks/>
            <a:stCxn id="4" idx="0"/>
            <a:endCxn id="10" idx="3"/>
          </p:cNvCxnSpPr>
          <p:nvPr/>
        </p:nvCxnSpPr>
        <p:spPr>
          <a:xfrm flipV="1">
            <a:off x="4045974" y="2928377"/>
            <a:ext cx="930324" cy="240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D1AA2F-A847-4733-8BCE-22B63B6A37DA}"/>
              </a:ext>
            </a:extLst>
          </p:cNvPr>
          <p:cNvCxnSpPr>
            <a:cxnSpLocks/>
            <a:stCxn id="9" idx="5"/>
            <a:endCxn id="5" idx="0"/>
          </p:cNvCxnSpPr>
          <p:nvPr/>
        </p:nvCxnSpPr>
        <p:spPr>
          <a:xfrm>
            <a:off x="5622876" y="4061775"/>
            <a:ext cx="930324" cy="126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777DF4-00F5-4BC6-B97C-8339E4756264}"/>
              </a:ext>
            </a:extLst>
          </p:cNvPr>
          <p:cNvCxnSpPr>
            <a:cxnSpLocks/>
            <a:stCxn id="10" idx="5"/>
            <a:endCxn id="5" idx="0"/>
          </p:cNvCxnSpPr>
          <p:nvPr/>
        </p:nvCxnSpPr>
        <p:spPr>
          <a:xfrm>
            <a:off x="5622876" y="2928377"/>
            <a:ext cx="930324" cy="240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48DE7D-9520-432B-AE21-21AF6704F4B9}"/>
              </a:ext>
            </a:extLst>
          </p:cNvPr>
          <p:cNvSpPr txBox="1"/>
          <p:nvPr/>
        </p:nvSpPr>
        <p:spPr>
          <a:xfrm>
            <a:off x="8249265" y="1995948"/>
            <a:ext cx="31045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non-edgewise shared partners (with any attribute) broker ties between nodes that share some affiliation.</a:t>
            </a:r>
          </a:p>
          <a:p>
            <a:endParaRPr lang="en-US" dirty="0"/>
          </a:p>
          <a:p>
            <a:r>
              <a:rPr lang="en-US" dirty="0"/>
              <a:t>Geometrically weighted. Only handles directed networks.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1C8F16-6711-484F-A5A1-8798C6EE492C}"/>
              </a:ext>
            </a:extLst>
          </p:cNvPr>
          <p:cNvSpPr txBox="1"/>
          <p:nvPr/>
        </p:nvSpPr>
        <p:spPr>
          <a:xfrm>
            <a:off x="3090191" y="6308209"/>
            <a:ext cx="876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tie but some other relationship (e.g. overlapping jurisdictions, comembership in forums)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9E795E-FE22-4969-A6C5-EB809811D028}"/>
              </a:ext>
            </a:extLst>
          </p:cNvPr>
          <p:cNvCxnSpPr>
            <a:cxnSpLocks/>
          </p:cNvCxnSpPr>
          <p:nvPr/>
        </p:nvCxnSpPr>
        <p:spPr>
          <a:xfrm flipV="1">
            <a:off x="5417574" y="5786284"/>
            <a:ext cx="0" cy="54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03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338</Words>
  <Application>Microsoft Office PowerPoint</Application>
  <PresentationFormat>Widescreen</PresentationFormat>
  <Paragraphs>65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Running list of new ergm terms</vt:lpstr>
      <vt:lpstr>dgwespattr2 [names are just placeholders]</vt:lpstr>
      <vt:lpstr>dgwespattr3</vt:lpstr>
      <vt:lpstr>dgwespattr</vt:lpstr>
      <vt:lpstr>dgwnspattr2</vt:lpstr>
      <vt:lpstr>dgwnspattr3</vt:lpstr>
      <vt:lpstr>dgwnspattr</vt:lpstr>
      <vt:lpstr>edgecovgwnspattr</vt:lpstr>
      <vt:lpstr>edgecovgwnsp</vt:lpstr>
      <vt:lpstr>gwb1nspnew</vt:lpstr>
      <vt:lpstr>gwb2nspnew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Hamilton, Matthew</dc:creator>
  <cp:lastModifiedBy>Hamilton, Matthew</cp:lastModifiedBy>
  <cp:revision>21</cp:revision>
  <dcterms:created xsi:type="dcterms:W3CDTF">2018-09-22T19:02:00Z</dcterms:created>
  <dcterms:modified xsi:type="dcterms:W3CDTF">2018-09-22T20:02:22Z</dcterms:modified>
</cp:coreProperties>
</file>