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Proxima Nova"/>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italic.fntdata"/><Relationship Id="rId30" Type="http://schemas.openxmlformats.org/officeDocument/2006/relationships/font" Target="fonts/ProximaNova-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61196b34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61196b34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0ef22a3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0ef22a3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561bc50495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561bc50495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50ef22a3f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50ef22a3f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57faf9417_2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57faf9417_2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5a319ea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5a319ea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561196b344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561196b344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57faf9417_2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57faf9417_2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5a319ea1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5a319ea1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55a319ea1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5a319ea1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561bc50495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561bc50495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61bc50495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561bc50495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61bc4ff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61bc4ff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 Slide:</a:t>
            </a:r>
            <a:endParaRPr/>
          </a:p>
          <a:p>
            <a:pPr indent="0" lvl="0" marL="0" rtl="0" algn="l">
              <a:spcBef>
                <a:spcPts val="0"/>
              </a:spcBef>
              <a:spcAft>
                <a:spcPts val="0"/>
              </a:spcAft>
              <a:buNone/>
            </a:pPr>
            <a:r>
              <a:rPr lang="en"/>
              <a:t>Here are some important points of our project proposal.</a:t>
            </a:r>
            <a:endParaRPr/>
          </a:p>
          <a:p>
            <a:pPr indent="0" lvl="0" marL="0" rtl="0" algn="l">
              <a:spcBef>
                <a:spcPts val="0"/>
              </a:spcBef>
              <a:spcAft>
                <a:spcPts val="0"/>
              </a:spcAft>
              <a:buNone/>
            </a:pPr>
            <a:r>
              <a:rPr lang="en"/>
              <a:t>Once again, our code will be modular. This will be and has been very beneficial to us in incorporating many different performance improvement routines into our code. As you might see our Differential Correction and wall alignment routines will be important to improving the consistency of how our robot will perform. Without such routines, our robot may only be able to perform half a lap; however, with our current algorithms and other implementations, we hope to be able to complete 3 laps. Reducing odometry drift and error propagation clearly proves to be hugely beneficial to us. On top of this, we have many back-up plans that we call fall to if robot does not perform as expected.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61bc4fff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61bc4fff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have currently accomplished is implementing a solution that will allow the robot to be able to complete two laps. Of all the routines, we have explained so far, the only code in development is the differential correction and wall alignment. We can already complete 2 laps consistently, and from what we have seen, our actions like value optimization will have a huge impact on our robot’s success on demo day.</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After finalizing code, optimized values, utilized best routines, we expect that our robot will travel consistently, stay within the green area and avoid collisions.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0ef22a3f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0ef22a3f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57faf9417_2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57faf9417_2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557faf9417_2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557faf9417_2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61bc50495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61bc50495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57faf9417_2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57faf9417_2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0e884613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0e884613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0e884613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0e884613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557faf9417_2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557faf9417_2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Running Rock</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Proposal</a:t>
            </a:r>
            <a:endParaRPr/>
          </a:p>
        </p:txBody>
      </p:sp>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Sonar Filter</a:t>
            </a:r>
            <a:endParaRPr/>
          </a:p>
        </p:txBody>
      </p:sp>
      <p:sp>
        <p:nvSpPr>
          <p:cNvPr id="135" name="Google Shape;135;p22"/>
          <p:cNvSpPr txBox="1"/>
          <p:nvPr>
            <p:ph idx="1" type="body"/>
          </p:nvPr>
        </p:nvSpPr>
        <p:spPr>
          <a:xfrm>
            <a:off x="311700" y="1174875"/>
            <a:ext cx="4495500" cy="36348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u="sng"/>
              <a:t>Correct for sonar inaccuracies</a:t>
            </a:r>
            <a:endParaRPr sz="2500" u="sng"/>
          </a:p>
          <a:p>
            <a:pPr indent="-387350" lvl="0" marL="457200" rtl="0" algn="l">
              <a:spcBef>
                <a:spcPts val="0"/>
              </a:spcBef>
              <a:spcAft>
                <a:spcPts val="0"/>
              </a:spcAft>
              <a:buSzPts val="2500"/>
              <a:buChar char="●"/>
            </a:pPr>
            <a:r>
              <a:rPr lang="en" sz="2500"/>
              <a:t>Certain angles of the robot can cause sonar pulses to not return</a:t>
            </a:r>
            <a:endParaRPr sz="2500"/>
          </a:p>
          <a:p>
            <a:pPr indent="-387350" lvl="0" marL="457200" rtl="0" algn="l">
              <a:spcBef>
                <a:spcPts val="0"/>
              </a:spcBef>
              <a:spcAft>
                <a:spcPts val="0"/>
              </a:spcAft>
              <a:buSzPts val="2500"/>
              <a:buChar char="●"/>
            </a:pPr>
            <a:r>
              <a:rPr lang="en" sz="2500"/>
              <a:t>Filtering allows the robot to ignore these “garbage” values</a:t>
            </a:r>
            <a:endParaRPr sz="2500"/>
          </a:p>
        </p:txBody>
      </p:sp>
      <p:pic>
        <p:nvPicPr>
          <p:cNvPr id="136" name="Google Shape;136;p22"/>
          <p:cNvPicPr preferRelativeResize="0"/>
          <p:nvPr/>
        </p:nvPicPr>
        <p:blipFill>
          <a:blip r:embed="rId3">
            <a:alphaModFix/>
          </a:blip>
          <a:stretch>
            <a:fillRect/>
          </a:stretch>
        </p:blipFill>
        <p:spPr>
          <a:xfrm>
            <a:off x="6091400" y="284850"/>
            <a:ext cx="2458675" cy="4364925"/>
          </a:xfrm>
          <a:prstGeom prst="rect">
            <a:avLst/>
          </a:prstGeom>
          <a:noFill/>
          <a:ln>
            <a:noFill/>
          </a:ln>
        </p:spPr>
      </p:pic>
      <p:sp>
        <p:nvSpPr>
          <p:cNvPr id="137" name="Google Shape;137;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Wall </a:t>
            </a:r>
            <a:r>
              <a:rPr lang="en"/>
              <a:t>Alignment</a:t>
            </a:r>
            <a:r>
              <a:rPr lang="en"/>
              <a:t> </a:t>
            </a:r>
            <a:endParaRPr/>
          </a:p>
        </p:txBody>
      </p:sp>
      <p:sp>
        <p:nvSpPr>
          <p:cNvPr id="143" name="Google Shape;143;p23"/>
          <p:cNvSpPr txBox="1"/>
          <p:nvPr>
            <p:ph idx="1" type="body"/>
          </p:nvPr>
        </p:nvSpPr>
        <p:spPr>
          <a:xfrm>
            <a:off x="311700" y="1431975"/>
            <a:ext cx="4517400" cy="3458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u="sng"/>
              <a:t>Decrease</a:t>
            </a:r>
            <a:r>
              <a:rPr lang="en" sz="2500" u="sng"/>
              <a:t> accumulated error</a:t>
            </a:r>
            <a:endParaRPr sz="2500"/>
          </a:p>
          <a:p>
            <a:pPr indent="-387350" lvl="0" marL="457200" rtl="0" algn="l">
              <a:spcBef>
                <a:spcPts val="0"/>
              </a:spcBef>
              <a:spcAft>
                <a:spcPts val="0"/>
              </a:spcAft>
              <a:buSzPts val="2500"/>
              <a:buChar char="●"/>
            </a:pPr>
            <a:r>
              <a:rPr lang="en" sz="2500"/>
              <a:t>Performed after turning</a:t>
            </a:r>
            <a:endParaRPr sz="2500"/>
          </a:p>
          <a:p>
            <a:pPr indent="-387350" lvl="0" marL="457200" rtl="0" algn="l">
              <a:spcBef>
                <a:spcPts val="0"/>
              </a:spcBef>
              <a:spcAft>
                <a:spcPts val="0"/>
              </a:spcAft>
              <a:buSzPts val="2500"/>
              <a:buChar char="●"/>
            </a:pPr>
            <a:r>
              <a:rPr lang="en" sz="2500"/>
              <a:t>Used to reset robot odometry</a:t>
            </a:r>
            <a:endParaRPr sz="2500"/>
          </a:p>
          <a:p>
            <a:pPr indent="-387350" lvl="0" marL="457200" rtl="0" algn="l">
              <a:spcBef>
                <a:spcPts val="0"/>
              </a:spcBef>
              <a:spcAft>
                <a:spcPts val="0"/>
              </a:spcAft>
              <a:buSzPts val="2500"/>
              <a:buChar char="●"/>
            </a:pPr>
            <a:r>
              <a:rPr lang="en" sz="2500"/>
              <a:t>Should align robot parallel to nearest wall</a:t>
            </a:r>
            <a:endParaRPr sz="2500"/>
          </a:p>
        </p:txBody>
      </p:sp>
      <p:pic>
        <p:nvPicPr>
          <p:cNvPr id="144" name="Google Shape;144;p23"/>
          <p:cNvPicPr preferRelativeResize="0"/>
          <p:nvPr/>
        </p:nvPicPr>
        <p:blipFill>
          <a:blip r:embed="rId3">
            <a:alphaModFix/>
          </a:blip>
          <a:stretch>
            <a:fillRect/>
          </a:stretch>
        </p:blipFill>
        <p:spPr>
          <a:xfrm>
            <a:off x="5501475" y="628900"/>
            <a:ext cx="2957801" cy="4042925"/>
          </a:xfrm>
          <a:prstGeom prst="rect">
            <a:avLst/>
          </a:prstGeom>
          <a:noFill/>
          <a:ln>
            <a:noFill/>
          </a:ln>
        </p:spPr>
      </p:pic>
      <p:sp>
        <p:nvSpPr>
          <p:cNvPr id="145" name="Google Shape;14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Time Management</a:t>
            </a:r>
            <a:endParaRPr/>
          </a:p>
        </p:txBody>
      </p:sp>
      <p:sp>
        <p:nvSpPr>
          <p:cNvPr id="151" name="Google Shape;15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Management: Gantt Chart</a:t>
            </a:r>
            <a:endParaRPr/>
          </a:p>
        </p:txBody>
      </p:sp>
      <p:pic>
        <p:nvPicPr>
          <p:cNvPr id="157" name="Google Shape;157;p25"/>
          <p:cNvPicPr preferRelativeResize="0"/>
          <p:nvPr/>
        </p:nvPicPr>
        <p:blipFill rotWithShape="1">
          <a:blip r:embed="rId3">
            <a:alphaModFix/>
          </a:blip>
          <a:srcRect b="6646" l="0" r="0" t="0"/>
          <a:stretch/>
        </p:blipFill>
        <p:spPr>
          <a:xfrm>
            <a:off x="152400" y="1170125"/>
            <a:ext cx="8839201" cy="3541275"/>
          </a:xfrm>
          <a:prstGeom prst="rect">
            <a:avLst/>
          </a:prstGeom>
          <a:noFill/>
          <a:ln>
            <a:noFill/>
          </a:ln>
        </p:spPr>
      </p:pic>
      <p:sp>
        <p:nvSpPr>
          <p:cNvPr id="158" name="Google Shape;15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Engineering and Coding Timeline</a:t>
            </a:r>
            <a:endParaRPr/>
          </a:p>
        </p:txBody>
      </p:sp>
      <p:sp>
        <p:nvSpPr>
          <p:cNvPr id="164" name="Google Shape;164;p26"/>
          <p:cNvSpPr txBox="1"/>
          <p:nvPr>
            <p:ph idx="1" type="body"/>
          </p:nvPr>
        </p:nvSpPr>
        <p:spPr>
          <a:xfrm>
            <a:off x="311700" y="1152475"/>
            <a:ext cx="8520600" cy="37539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Current Stage: (Finish by end of Wednesday)</a:t>
            </a:r>
            <a:endParaRPr sz="2500"/>
          </a:p>
          <a:p>
            <a:pPr indent="-387350" lvl="1" marL="914400" rtl="0" algn="l">
              <a:spcBef>
                <a:spcPts val="0"/>
              </a:spcBef>
              <a:spcAft>
                <a:spcPts val="0"/>
              </a:spcAft>
              <a:buSzPts val="2500"/>
              <a:buChar char="○"/>
            </a:pPr>
            <a:r>
              <a:rPr lang="en" sz="2500"/>
              <a:t>Differential Correction Algorithm</a:t>
            </a:r>
            <a:endParaRPr sz="2500"/>
          </a:p>
          <a:p>
            <a:pPr indent="-387350" lvl="1" marL="914400" rtl="0" algn="l">
              <a:spcBef>
                <a:spcPts val="0"/>
              </a:spcBef>
              <a:spcAft>
                <a:spcPts val="0"/>
              </a:spcAft>
              <a:buSzPts val="2500"/>
              <a:buChar char="○"/>
            </a:pPr>
            <a:r>
              <a:rPr lang="en" sz="2500"/>
              <a:t>Wall </a:t>
            </a:r>
            <a:r>
              <a:rPr lang="en" sz="2500"/>
              <a:t>Alignment</a:t>
            </a:r>
            <a:r>
              <a:rPr lang="en" sz="2500"/>
              <a:t> Routine</a:t>
            </a:r>
            <a:endParaRPr sz="2500"/>
          </a:p>
          <a:p>
            <a:pPr indent="-387350" lvl="1" marL="914400" rtl="0" algn="l">
              <a:spcBef>
                <a:spcPts val="0"/>
              </a:spcBef>
              <a:spcAft>
                <a:spcPts val="0"/>
              </a:spcAft>
              <a:buSzPts val="2500"/>
              <a:buChar char="○"/>
            </a:pPr>
            <a:r>
              <a:rPr lang="en" sz="2500"/>
              <a:t>Final Ideas</a:t>
            </a:r>
            <a:endParaRPr sz="2500"/>
          </a:p>
          <a:p>
            <a:pPr indent="-387350" lvl="0" marL="457200" rtl="0" algn="l">
              <a:spcBef>
                <a:spcPts val="0"/>
              </a:spcBef>
              <a:spcAft>
                <a:spcPts val="0"/>
              </a:spcAft>
              <a:buSzPts val="2500"/>
              <a:buChar char="●"/>
            </a:pPr>
            <a:r>
              <a:rPr lang="en" sz="2500"/>
              <a:t>Next Stage: (Finish by Friday)</a:t>
            </a:r>
            <a:endParaRPr sz="2500"/>
          </a:p>
          <a:p>
            <a:pPr indent="-387350" lvl="1" marL="914400" rtl="0" algn="l">
              <a:spcBef>
                <a:spcPts val="0"/>
              </a:spcBef>
              <a:spcAft>
                <a:spcPts val="0"/>
              </a:spcAft>
              <a:buSzPts val="2500"/>
              <a:buChar char="○"/>
            </a:pPr>
            <a:r>
              <a:rPr lang="en" sz="2500"/>
              <a:t>Finalize Code</a:t>
            </a:r>
            <a:endParaRPr sz="2500"/>
          </a:p>
          <a:p>
            <a:pPr indent="0" lvl="0" marL="0" marR="0" rtl="0" algn="l">
              <a:lnSpc>
                <a:spcPct val="115000"/>
              </a:lnSpc>
              <a:spcBef>
                <a:spcPts val="1600"/>
              </a:spcBef>
              <a:spcAft>
                <a:spcPts val="1600"/>
              </a:spcAft>
              <a:buNone/>
            </a:pPr>
            <a:r>
              <a:t/>
            </a:r>
            <a:endParaRPr sz="2500"/>
          </a:p>
        </p:txBody>
      </p:sp>
      <p:sp>
        <p:nvSpPr>
          <p:cNvPr id="165" name="Google Shape;16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Thursday and Sunday before Demo</a:t>
            </a:r>
            <a:endParaRPr/>
          </a:p>
        </p:txBody>
      </p:sp>
      <p:sp>
        <p:nvSpPr>
          <p:cNvPr id="171" name="Google Shape;171;p27"/>
          <p:cNvSpPr txBox="1"/>
          <p:nvPr>
            <p:ph idx="1" type="body"/>
          </p:nvPr>
        </p:nvSpPr>
        <p:spPr>
          <a:xfrm>
            <a:off x="311700" y="1821550"/>
            <a:ext cx="4608900" cy="21930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Final Stage: </a:t>
            </a:r>
            <a:endParaRPr sz="2500"/>
          </a:p>
          <a:p>
            <a:pPr indent="-387350" lvl="1" marL="914400" rtl="0" algn="l">
              <a:spcBef>
                <a:spcPts val="0"/>
              </a:spcBef>
              <a:spcAft>
                <a:spcPts val="0"/>
              </a:spcAft>
              <a:buSzPts val="2500"/>
              <a:buChar char="○"/>
            </a:pPr>
            <a:r>
              <a:rPr lang="en" sz="2500"/>
              <a:t>Value Optimization</a:t>
            </a:r>
            <a:endParaRPr sz="2500"/>
          </a:p>
          <a:p>
            <a:pPr indent="-387350" lvl="1" marL="914400" rtl="0" algn="l">
              <a:spcBef>
                <a:spcPts val="0"/>
              </a:spcBef>
              <a:spcAft>
                <a:spcPts val="0"/>
              </a:spcAft>
              <a:buSzPts val="2500"/>
              <a:buChar char="○"/>
            </a:pPr>
            <a:r>
              <a:rPr lang="en" sz="2500"/>
              <a:t>Fine Tuning </a:t>
            </a:r>
            <a:endParaRPr sz="2500"/>
          </a:p>
          <a:p>
            <a:pPr indent="-387350" lvl="1" marL="914400" rtl="0" algn="l">
              <a:spcBef>
                <a:spcPts val="0"/>
              </a:spcBef>
              <a:spcAft>
                <a:spcPts val="0"/>
              </a:spcAft>
              <a:buSzPts val="2500"/>
              <a:buChar char="○"/>
            </a:pPr>
            <a:r>
              <a:rPr lang="en" sz="2500"/>
              <a:t>Full Practice Runs</a:t>
            </a:r>
            <a:endParaRPr sz="2500"/>
          </a:p>
          <a:p>
            <a:pPr indent="0" lvl="0" marL="0" rtl="0" algn="l">
              <a:spcBef>
                <a:spcPts val="1600"/>
              </a:spcBef>
              <a:spcAft>
                <a:spcPts val="1600"/>
              </a:spcAft>
              <a:buNone/>
            </a:pPr>
            <a:r>
              <a:t/>
            </a:r>
            <a:endParaRPr/>
          </a:p>
        </p:txBody>
      </p:sp>
      <p:pic>
        <p:nvPicPr>
          <p:cNvPr id="172" name="Google Shape;172;p27"/>
          <p:cNvPicPr preferRelativeResize="0"/>
          <p:nvPr/>
        </p:nvPicPr>
        <p:blipFill rotWithShape="1">
          <a:blip r:embed="rId3">
            <a:alphaModFix/>
          </a:blip>
          <a:srcRect b="7407" l="0" r="0" t="0"/>
          <a:stretch/>
        </p:blipFill>
        <p:spPr>
          <a:xfrm>
            <a:off x="5421450" y="1560425"/>
            <a:ext cx="2844375" cy="2844299"/>
          </a:xfrm>
          <a:prstGeom prst="rect">
            <a:avLst/>
          </a:prstGeom>
          <a:noFill/>
          <a:ln>
            <a:noFill/>
          </a:ln>
        </p:spPr>
      </p:pic>
      <p:sp>
        <p:nvSpPr>
          <p:cNvPr id="173" name="Google Shape;17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 and Contingency Plans</a:t>
            </a:r>
            <a:endParaRPr/>
          </a:p>
        </p:txBody>
      </p:sp>
      <p:sp>
        <p:nvSpPr>
          <p:cNvPr id="179" name="Google Shape;179;p28"/>
          <p:cNvSpPr txBox="1"/>
          <p:nvPr>
            <p:ph idx="1" type="body"/>
          </p:nvPr>
        </p:nvSpPr>
        <p:spPr>
          <a:xfrm>
            <a:off x="311700" y="1152475"/>
            <a:ext cx="47397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Problem: Robot can get stuck</a:t>
            </a:r>
            <a:endParaRPr sz="2500"/>
          </a:p>
          <a:p>
            <a:pPr indent="-387350" lvl="1" marL="914400" rtl="0" algn="l">
              <a:spcBef>
                <a:spcPts val="0"/>
              </a:spcBef>
              <a:spcAft>
                <a:spcPts val="0"/>
              </a:spcAft>
              <a:buSzPts val="2500"/>
              <a:buChar char="○"/>
            </a:pPr>
            <a:r>
              <a:rPr lang="en" sz="2500"/>
              <a:t>Soln: Manual reset option for robot</a:t>
            </a:r>
            <a:endParaRPr sz="2500"/>
          </a:p>
          <a:p>
            <a:pPr indent="-387350" lvl="0" marL="457200" rtl="0" algn="l">
              <a:spcBef>
                <a:spcPts val="0"/>
              </a:spcBef>
              <a:spcAft>
                <a:spcPts val="0"/>
              </a:spcAft>
              <a:buSzPts val="2500"/>
              <a:buChar char="●"/>
            </a:pPr>
            <a:r>
              <a:rPr lang="en" sz="2500"/>
              <a:t>Problem: Cannot optimize improvement modules</a:t>
            </a:r>
            <a:endParaRPr sz="2500"/>
          </a:p>
          <a:p>
            <a:pPr indent="-387350" lvl="1" marL="914400" rtl="0" algn="l">
              <a:spcBef>
                <a:spcPts val="0"/>
              </a:spcBef>
              <a:spcAft>
                <a:spcPts val="0"/>
              </a:spcAft>
              <a:buSzPts val="2500"/>
              <a:buChar char="○"/>
            </a:pPr>
            <a:r>
              <a:rPr lang="en" sz="2500"/>
              <a:t>Soln: Rely on foundation code</a:t>
            </a:r>
            <a:endParaRPr sz="2500"/>
          </a:p>
          <a:p>
            <a:pPr indent="0" lvl="0" marL="0" marR="0" rtl="0" algn="l">
              <a:lnSpc>
                <a:spcPct val="115000"/>
              </a:lnSpc>
              <a:spcBef>
                <a:spcPts val="1600"/>
              </a:spcBef>
              <a:spcAft>
                <a:spcPts val="1600"/>
              </a:spcAft>
              <a:buNone/>
            </a:pPr>
            <a:r>
              <a:t/>
            </a:r>
            <a:endParaRPr sz="2500"/>
          </a:p>
        </p:txBody>
      </p:sp>
      <p:sp>
        <p:nvSpPr>
          <p:cNvPr id="180" name="Google Shape;180;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1" name="Google Shape;181;p28"/>
          <p:cNvPicPr preferRelativeResize="0"/>
          <p:nvPr/>
        </p:nvPicPr>
        <p:blipFill>
          <a:blip r:embed="rId3">
            <a:alphaModFix/>
          </a:blip>
          <a:stretch>
            <a:fillRect/>
          </a:stretch>
        </p:blipFill>
        <p:spPr>
          <a:xfrm>
            <a:off x="5051400" y="1630100"/>
            <a:ext cx="3787800" cy="221538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Management: Division of Labor</a:t>
            </a:r>
            <a:endParaRPr/>
          </a:p>
        </p:txBody>
      </p:sp>
      <p:sp>
        <p:nvSpPr>
          <p:cNvPr id="187" name="Google Shape;187;p29"/>
          <p:cNvSpPr txBox="1"/>
          <p:nvPr>
            <p:ph idx="1" type="body"/>
          </p:nvPr>
        </p:nvSpPr>
        <p:spPr>
          <a:xfrm>
            <a:off x="311700" y="1152475"/>
            <a:ext cx="51525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Work on modules independently</a:t>
            </a:r>
            <a:endParaRPr sz="2500"/>
          </a:p>
          <a:p>
            <a:pPr indent="-387350" lvl="1" marL="914400" rtl="0" algn="l">
              <a:spcBef>
                <a:spcPts val="0"/>
              </a:spcBef>
              <a:spcAft>
                <a:spcPts val="0"/>
              </a:spcAft>
              <a:buSzPts val="2500"/>
              <a:buChar char="○"/>
            </a:pPr>
            <a:r>
              <a:rPr lang="en" sz="2500"/>
              <a:t>Foundation Code</a:t>
            </a:r>
            <a:endParaRPr sz="2500"/>
          </a:p>
          <a:p>
            <a:pPr indent="-387350" lvl="1" marL="914400" rtl="0" algn="l">
              <a:spcBef>
                <a:spcPts val="0"/>
              </a:spcBef>
              <a:spcAft>
                <a:spcPts val="0"/>
              </a:spcAft>
              <a:buSzPts val="2500"/>
              <a:buChar char="○"/>
            </a:pPr>
            <a:r>
              <a:rPr lang="en" sz="2500"/>
              <a:t>Differential Correction</a:t>
            </a:r>
            <a:endParaRPr sz="2500"/>
          </a:p>
          <a:p>
            <a:pPr indent="-387350" lvl="1" marL="914400" rtl="0" algn="l">
              <a:spcBef>
                <a:spcPts val="0"/>
              </a:spcBef>
              <a:spcAft>
                <a:spcPts val="0"/>
              </a:spcAft>
              <a:buSzPts val="2500"/>
              <a:buChar char="○"/>
            </a:pPr>
            <a:r>
              <a:rPr lang="en" sz="2500"/>
              <a:t>Wall Alignment Routine</a:t>
            </a:r>
            <a:endParaRPr sz="2500"/>
          </a:p>
          <a:p>
            <a:pPr indent="-387350" lvl="1" marL="914400" rtl="0" algn="l">
              <a:spcBef>
                <a:spcPts val="0"/>
              </a:spcBef>
              <a:spcAft>
                <a:spcPts val="0"/>
              </a:spcAft>
              <a:buSzPts val="2500"/>
              <a:buChar char="○"/>
            </a:pPr>
            <a:r>
              <a:rPr lang="en" sz="2500"/>
              <a:t>Sonar Filter</a:t>
            </a:r>
            <a:endParaRPr sz="2500"/>
          </a:p>
          <a:p>
            <a:pPr indent="-387350" lvl="0" marL="457200" rtl="0" algn="l">
              <a:spcBef>
                <a:spcPts val="0"/>
              </a:spcBef>
              <a:spcAft>
                <a:spcPts val="0"/>
              </a:spcAft>
              <a:buSzPts val="2500"/>
              <a:buChar char="●"/>
            </a:pPr>
            <a:r>
              <a:rPr lang="en" sz="2500"/>
              <a:t>Jointly work together on fine tuning and adjustments</a:t>
            </a:r>
            <a:endParaRPr sz="2500"/>
          </a:p>
          <a:p>
            <a:pPr indent="0" lvl="0" marL="457200" marR="0" rtl="0" algn="l">
              <a:lnSpc>
                <a:spcPct val="115000"/>
              </a:lnSpc>
              <a:spcBef>
                <a:spcPts val="1600"/>
              </a:spcBef>
              <a:spcAft>
                <a:spcPts val="1600"/>
              </a:spcAft>
              <a:buNone/>
            </a:pPr>
            <a:r>
              <a:t/>
            </a:r>
            <a:endParaRPr sz="2500"/>
          </a:p>
        </p:txBody>
      </p:sp>
      <p:pic>
        <p:nvPicPr>
          <p:cNvPr id="188" name="Google Shape;188;p29"/>
          <p:cNvPicPr preferRelativeResize="0"/>
          <p:nvPr/>
        </p:nvPicPr>
        <p:blipFill>
          <a:blip r:embed="rId3">
            <a:alphaModFix/>
          </a:blip>
          <a:stretch>
            <a:fillRect/>
          </a:stretch>
        </p:blipFill>
        <p:spPr>
          <a:xfrm>
            <a:off x="5464200" y="1623400"/>
            <a:ext cx="3368100" cy="1896726"/>
          </a:xfrm>
          <a:prstGeom prst="rect">
            <a:avLst/>
          </a:prstGeom>
          <a:noFill/>
          <a:ln>
            <a:noFill/>
          </a:ln>
        </p:spPr>
      </p:pic>
      <p:sp>
        <p:nvSpPr>
          <p:cNvPr id="189" name="Google Shape;18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our plan realistic?</a:t>
            </a:r>
            <a:endParaRPr/>
          </a:p>
        </p:txBody>
      </p:sp>
      <p:sp>
        <p:nvSpPr>
          <p:cNvPr id="195" name="Google Shape;195;p30"/>
          <p:cNvSpPr txBox="1"/>
          <p:nvPr>
            <p:ph idx="1" type="body"/>
          </p:nvPr>
        </p:nvSpPr>
        <p:spPr>
          <a:xfrm>
            <a:off x="311700" y="1769875"/>
            <a:ext cx="4679400" cy="22863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Can we finish what we are working on?</a:t>
            </a:r>
            <a:endParaRPr sz="2500"/>
          </a:p>
          <a:p>
            <a:pPr indent="-387350" lvl="0" marL="457200" rtl="0" algn="l">
              <a:spcBef>
                <a:spcPts val="0"/>
              </a:spcBef>
              <a:spcAft>
                <a:spcPts val="0"/>
              </a:spcAft>
              <a:buSzPts val="2500"/>
              <a:buChar char="●"/>
            </a:pPr>
            <a:r>
              <a:rPr lang="en" sz="2500"/>
              <a:t>How many laps do we expect to complete?</a:t>
            </a:r>
            <a:endParaRPr sz="2500"/>
          </a:p>
        </p:txBody>
      </p:sp>
      <p:pic>
        <p:nvPicPr>
          <p:cNvPr id="196" name="Google Shape;196;p30"/>
          <p:cNvPicPr preferRelativeResize="0"/>
          <p:nvPr/>
        </p:nvPicPr>
        <p:blipFill>
          <a:blip r:embed="rId3">
            <a:alphaModFix/>
          </a:blip>
          <a:stretch>
            <a:fillRect/>
          </a:stretch>
        </p:blipFill>
        <p:spPr>
          <a:xfrm>
            <a:off x="4919450" y="1268075"/>
            <a:ext cx="3769676" cy="2607350"/>
          </a:xfrm>
          <a:prstGeom prst="rect">
            <a:avLst/>
          </a:prstGeom>
          <a:noFill/>
          <a:ln>
            <a:noFill/>
          </a:ln>
        </p:spPr>
      </p:pic>
      <p:sp>
        <p:nvSpPr>
          <p:cNvPr id="197" name="Google Shape;19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Design Summary</a:t>
            </a:r>
            <a:endParaRPr/>
          </a:p>
        </p:txBody>
      </p:sp>
      <p:sp>
        <p:nvSpPr>
          <p:cNvPr id="203" name="Google Shape;203;p31"/>
          <p:cNvSpPr txBox="1"/>
          <p:nvPr>
            <p:ph idx="1" type="body"/>
          </p:nvPr>
        </p:nvSpPr>
        <p:spPr>
          <a:xfrm>
            <a:off x="311700" y="1431250"/>
            <a:ext cx="45810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Writing Process</a:t>
            </a:r>
            <a:endParaRPr sz="2500"/>
          </a:p>
          <a:p>
            <a:pPr indent="-387350" lvl="1" marL="914400" rtl="0" algn="l">
              <a:spcBef>
                <a:spcPts val="0"/>
              </a:spcBef>
              <a:spcAft>
                <a:spcPts val="0"/>
              </a:spcAft>
              <a:buSzPts val="2500"/>
              <a:buChar char="○"/>
            </a:pPr>
            <a:r>
              <a:rPr lang="en" sz="2500"/>
              <a:t>Everyone will work on outlining and writing through Google Docs</a:t>
            </a:r>
            <a:endParaRPr sz="2500"/>
          </a:p>
          <a:p>
            <a:pPr indent="-387350" lvl="1" marL="914400" rtl="0" algn="l">
              <a:spcBef>
                <a:spcPts val="0"/>
              </a:spcBef>
              <a:spcAft>
                <a:spcPts val="0"/>
              </a:spcAft>
              <a:buSzPts val="2500"/>
              <a:buChar char="○"/>
            </a:pPr>
            <a:r>
              <a:rPr lang="en" sz="2500"/>
              <a:t>Independently work on Intro and Conclusions</a:t>
            </a:r>
            <a:endParaRPr sz="2500"/>
          </a:p>
          <a:p>
            <a:pPr indent="0" lvl="0" marL="0" rtl="0" algn="l">
              <a:spcBef>
                <a:spcPts val="1600"/>
              </a:spcBef>
              <a:spcAft>
                <a:spcPts val="1600"/>
              </a:spcAft>
              <a:buNone/>
            </a:pPr>
            <a:r>
              <a:t/>
            </a:r>
            <a:endParaRPr/>
          </a:p>
        </p:txBody>
      </p:sp>
      <p:pic>
        <p:nvPicPr>
          <p:cNvPr id="204" name="Google Shape;204;p31"/>
          <p:cNvPicPr preferRelativeResize="0"/>
          <p:nvPr/>
        </p:nvPicPr>
        <p:blipFill>
          <a:blip r:embed="rId3">
            <a:alphaModFix/>
          </a:blip>
          <a:stretch>
            <a:fillRect/>
          </a:stretch>
        </p:blipFill>
        <p:spPr>
          <a:xfrm>
            <a:off x="4892700" y="1671925"/>
            <a:ext cx="3946500" cy="2077105"/>
          </a:xfrm>
          <a:prstGeom prst="rect">
            <a:avLst/>
          </a:prstGeom>
          <a:noFill/>
          <a:ln>
            <a:noFill/>
          </a:ln>
        </p:spPr>
      </p:pic>
      <p:sp>
        <p:nvSpPr>
          <p:cNvPr id="205" name="Google Shape;205;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4"/>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2"/>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11" name="Google Shape;211;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217" name="Google Shape;217;p33"/>
          <p:cNvSpPr txBox="1"/>
          <p:nvPr>
            <p:ph idx="1" type="body"/>
          </p:nvPr>
        </p:nvSpPr>
        <p:spPr>
          <a:xfrm>
            <a:off x="311700" y="1152475"/>
            <a:ext cx="53610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Modular Code</a:t>
            </a:r>
            <a:endParaRPr sz="2400"/>
          </a:p>
          <a:p>
            <a:pPr indent="-387350" lvl="0" marL="457200" rtl="0" algn="l">
              <a:spcBef>
                <a:spcPts val="0"/>
              </a:spcBef>
              <a:spcAft>
                <a:spcPts val="0"/>
              </a:spcAft>
              <a:buSzPts val="2500"/>
              <a:buChar char="●"/>
            </a:pPr>
            <a:r>
              <a:rPr lang="en" sz="2500"/>
              <a:t>Incorporate many different performance improvement modules on top of the foundation code</a:t>
            </a:r>
            <a:endParaRPr sz="2500"/>
          </a:p>
          <a:p>
            <a:pPr indent="-381000" lvl="0" marL="457200" rtl="0" algn="l">
              <a:spcBef>
                <a:spcPts val="0"/>
              </a:spcBef>
              <a:spcAft>
                <a:spcPts val="0"/>
              </a:spcAft>
              <a:buSzPts val="2400"/>
              <a:buChar char="●"/>
            </a:pPr>
            <a:r>
              <a:rPr lang="en" sz="2400"/>
              <a:t>Back-up plans if bot is not performing as expected</a:t>
            </a:r>
            <a:endParaRPr sz="2400"/>
          </a:p>
          <a:p>
            <a:pPr indent="0" lvl="0" marL="457200" rtl="0" algn="l">
              <a:spcBef>
                <a:spcPts val="1600"/>
              </a:spcBef>
              <a:spcAft>
                <a:spcPts val="1600"/>
              </a:spcAft>
              <a:buNone/>
            </a:pPr>
            <a:r>
              <a:t/>
            </a:r>
            <a:endParaRPr sz="2400"/>
          </a:p>
        </p:txBody>
      </p:sp>
      <p:sp>
        <p:nvSpPr>
          <p:cNvPr id="218" name="Google Shape;218;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9" name="Google Shape;219;p33"/>
          <p:cNvPicPr preferRelativeResize="0"/>
          <p:nvPr/>
        </p:nvPicPr>
        <p:blipFill>
          <a:blip r:embed="rId3">
            <a:alphaModFix/>
          </a:blip>
          <a:stretch>
            <a:fillRect/>
          </a:stretch>
        </p:blipFill>
        <p:spPr>
          <a:xfrm>
            <a:off x="5672700" y="1331275"/>
            <a:ext cx="3157175" cy="230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Demo Day</a:t>
            </a:r>
            <a:endParaRPr/>
          </a:p>
        </p:txBody>
      </p:sp>
      <p:sp>
        <p:nvSpPr>
          <p:cNvPr id="225" name="Google Shape;22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Finalized Code</a:t>
            </a:r>
            <a:endParaRPr sz="2500"/>
          </a:p>
          <a:p>
            <a:pPr indent="-387350" lvl="0" marL="457200" rtl="0" algn="l">
              <a:spcBef>
                <a:spcPts val="0"/>
              </a:spcBef>
              <a:spcAft>
                <a:spcPts val="0"/>
              </a:spcAft>
              <a:buSzPts val="2500"/>
              <a:buChar char="●"/>
            </a:pPr>
            <a:r>
              <a:rPr lang="en" sz="2500"/>
              <a:t>Optimized Values</a:t>
            </a:r>
            <a:endParaRPr sz="2500"/>
          </a:p>
          <a:p>
            <a:pPr indent="-387350" lvl="0" marL="457200" rtl="0" algn="l">
              <a:spcBef>
                <a:spcPts val="0"/>
              </a:spcBef>
              <a:spcAft>
                <a:spcPts val="0"/>
              </a:spcAft>
              <a:buSzPts val="2500"/>
              <a:buChar char="●"/>
            </a:pPr>
            <a:r>
              <a:rPr lang="en" sz="2500"/>
              <a:t>Utilized best routines</a:t>
            </a:r>
            <a:endParaRPr sz="2500"/>
          </a:p>
          <a:p>
            <a:pPr indent="-387350" lvl="0" marL="457200" rtl="0" algn="l">
              <a:spcBef>
                <a:spcPts val="0"/>
              </a:spcBef>
              <a:spcAft>
                <a:spcPts val="0"/>
              </a:spcAft>
              <a:buSzPts val="2500"/>
              <a:buChar char="●"/>
            </a:pPr>
            <a:r>
              <a:rPr lang="en" sz="2500"/>
              <a:t>Expectations:</a:t>
            </a:r>
            <a:endParaRPr sz="2500"/>
          </a:p>
          <a:p>
            <a:pPr indent="-387350" lvl="1" marL="914400" rtl="0" algn="l">
              <a:spcBef>
                <a:spcPts val="0"/>
              </a:spcBef>
              <a:spcAft>
                <a:spcPts val="0"/>
              </a:spcAft>
              <a:buSzPts val="2500"/>
              <a:buChar char="○"/>
            </a:pPr>
            <a:r>
              <a:rPr lang="en" sz="2500"/>
              <a:t>Robot will travels consistently</a:t>
            </a:r>
            <a:endParaRPr sz="2500"/>
          </a:p>
          <a:p>
            <a:pPr indent="-387350" lvl="1" marL="914400" rtl="0" algn="l">
              <a:spcBef>
                <a:spcPts val="0"/>
              </a:spcBef>
              <a:spcAft>
                <a:spcPts val="0"/>
              </a:spcAft>
              <a:buSzPts val="2500"/>
              <a:buChar char="○"/>
            </a:pPr>
            <a:r>
              <a:rPr lang="en" sz="2500"/>
              <a:t>Stay within the green area</a:t>
            </a:r>
            <a:endParaRPr sz="2500"/>
          </a:p>
          <a:p>
            <a:pPr indent="-387350" lvl="1" marL="914400" rtl="0" algn="l">
              <a:spcBef>
                <a:spcPts val="0"/>
              </a:spcBef>
              <a:spcAft>
                <a:spcPts val="0"/>
              </a:spcAft>
              <a:buSzPts val="2500"/>
              <a:buChar char="○"/>
            </a:pPr>
            <a:r>
              <a:rPr lang="en" sz="2500"/>
              <a:t>Avoid collisions</a:t>
            </a:r>
            <a:endParaRPr sz="2500"/>
          </a:p>
        </p:txBody>
      </p:sp>
      <p:sp>
        <p:nvSpPr>
          <p:cNvPr id="226" name="Google Shape;226;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7" name="Google Shape;227;p34"/>
          <p:cNvPicPr preferRelativeResize="0"/>
          <p:nvPr/>
        </p:nvPicPr>
        <p:blipFill>
          <a:blip r:embed="rId3">
            <a:alphaModFix/>
          </a:blip>
          <a:stretch>
            <a:fillRect/>
          </a:stretch>
        </p:blipFill>
        <p:spPr>
          <a:xfrm>
            <a:off x="5699225" y="1328425"/>
            <a:ext cx="2773225" cy="27732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1027700" y="2111350"/>
            <a:ext cx="768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Attention, Any Questions?</a:t>
            </a:r>
            <a:endParaRPr/>
          </a:p>
        </p:txBody>
      </p:sp>
      <p:sp>
        <p:nvSpPr>
          <p:cNvPr id="233" name="Google Shape;233;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a:t>
            </a:r>
            <a:endParaRPr/>
          </a:p>
          <a:p>
            <a:pPr indent="0" lvl="0" marL="0" rtl="0" algn="l">
              <a:spcBef>
                <a:spcPts val="0"/>
              </a:spcBef>
              <a:spcAft>
                <a:spcPts val="0"/>
              </a:spcAft>
              <a:buNone/>
            </a:pPr>
            <a:r>
              <a:t/>
            </a:r>
            <a:endParaRPr/>
          </a:p>
        </p:txBody>
      </p:sp>
      <p:sp>
        <p:nvSpPr>
          <p:cNvPr id="73" name="Google Shape;73;p15"/>
          <p:cNvSpPr txBox="1"/>
          <p:nvPr>
            <p:ph idx="1" type="body"/>
          </p:nvPr>
        </p:nvSpPr>
        <p:spPr>
          <a:xfrm>
            <a:off x="311700" y="1568000"/>
            <a:ext cx="4113000" cy="239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Complete as many laps as possible within two minutes</a:t>
            </a:r>
            <a:endParaRPr sz="2500"/>
          </a:p>
          <a:p>
            <a:pPr indent="-387350" lvl="0" marL="457200" rtl="0" algn="l">
              <a:spcBef>
                <a:spcPts val="0"/>
              </a:spcBef>
              <a:spcAft>
                <a:spcPts val="0"/>
              </a:spcAft>
              <a:buSzPts val="2500"/>
              <a:buChar char="●"/>
            </a:pPr>
            <a:r>
              <a:rPr lang="en" sz="2500"/>
              <a:t>Stay within green area</a:t>
            </a:r>
            <a:endParaRPr sz="2500"/>
          </a:p>
          <a:p>
            <a:pPr indent="-387350" lvl="0" marL="457200" rtl="0" algn="l">
              <a:spcBef>
                <a:spcPts val="0"/>
              </a:spcBef>
              <a:spcAft>
                <a:spcPts val="0"/>
              </a:spcAft>
              <a:buSzPts val="2500"/>
              <a:buChar char="●"/>
            </a:pPr>
            <a:r>
              <a:rPr lang="en" sz="2500"/>
              <a:t>Avoid red area and walls</a:t>
            </a:r>
            <a:endParaRPr sz="2500"/>
          </a:p>
          <a:p>
            <a:pPr indent="0" lvl="0" marL="457200" rtl="0" algn="l">
              <a:spcBef>
                <a:spcPts val="1600"/>
              </a:spcBef>
              <a:spcAft>
                <a:spcPts val="1600"/>
              </a:spcAft>
              <a:buNone/>
            </a:pPr>
            <a:r>
              <a:t/>
            </a:r>
            <a:endParaRPr/>
          </a:p>
        </p:txBody>
      </p:sp>
      <p:pic>
        <p:nvPicPr>
          <p:cNvPr id="74" name="Google Shape;74;p15"/>
          <p:cNvPicPr preferRelativeResize="0"/>
          <p:nvPr/>
        </p:nvPicPr>
        <p:blipFill rotWithShape="1">
          <a:blip r:embed="rId3">
            <a:alphaModFix/>
          </a:blip>
          <a:srcRect b="10500" l="63982" r="13870" t="45708"/>
          <a:stretch/>
        </p:blipFill>
        <p:spPr>
          <a:xfrm>
            <a:off x="5154300" y="951975"/>
            <a:ext cx="2628877" cy="3465475"/>
          </a:xfrm>
          <a:prstGeom prst="rect">
            <a:avLst/>
          </a:prstGeom>
          <a:noFill/>
          <a:ln>
            <a:noFill/>
          </a:ln>
        </p:spPr>
      </p:pic>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Solution</a:t>
            </a:r>
            <a:endParaRPr/>
          </a:p>
        </p:txBody>
      </p:sp>
      <p:sp>
        <p:nvSpPr>
          <p:cNvPr id="81" name="Google Shape;81;p16"/>
          <p:cNvSpPr txBox="1"/>
          <p:nvPr>
            <p:ph idx="1" type="body"/>
          </p:nvPr>
        </p:nvSpPr>
        <p:spPr>
          <a:xfrm>
            <a:off x="311700" y="1786897"/>
            <a:ext cx="4630200" cy="15729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DE2B</a:t>
            </a:r>
            <a:r>
              <a:rPr lang="en" sz="2500"/>
              <a:t>ot follows the wall</a:t>
            </a:r>
            <a:endParaRPr sz="2500"/>
          </a:p>
          <a:p>
            <a:pPr indent="-387350" lvl="0" marL="457200" rtl="0" algn="l">
              <a:spcBef>
                <a:spcPts val="0"/>
              </a:spcBef>
              <a:spcAft>
                <a:spcPts val="0"/>
              </a:spcAft>
              <a:buSzPts val="2500"/>
              <a:buChar char="●"/>
            </a:pPr>
            <a:r>
              <a:rPr lang="en" sz="2500"/>
              <a:t>Turns Accordingly</a:t>
            </a:r>
            <a:endParaRPr sz="2500"/>
          </a:p>
          <a:p>
            <a:pPr indent="-387350" lvl="0" marL="457200" rtl="0" algn="l">
              <a:spcBef>
                <a:spcPts val="0"/>
              </a:spcBef>
              <a:spcAft>
                <a:spcPts val="0"/>
              </a:spcAft>
              <a:buSzPts val="2500"/>
              <a:buChar char="●"/>
            </a:pPr>
            <a:r>
              <a:rPr lang="en" sz="2500"/>
              <a:t>Completes laps in L shape</a:t>
            </a:r>
            <a:endParaRPr sz="2500"/>
          </a:p>
        </p:txBody>
      </p:sp>
      <p:pic>
        <p:nvPicPr>
          <p:cNvPr id="82" name="Google Shape;82;p16"/>
          <p:cNvPicPr preferRelativeResize="0"/>
          <p:nvPr/>
        </p:nvPicPr>
        <p:blipFill rotWithShape="1">
          <a:blip r:embed="rId3">
            <a:alphaModFix/>
          </a:blip>
          <a:srcRect b="10500" l="63982" r="13870" t="45708"/>
          <a:stretch/>
        </p:blipFill>
        <p:spPr>
          <a:xfrm>
            <a:off x="5154275" y="971725"/>
            <a:ext cx="2628877" cy="3465475"/>
          </a:xfrm>
          <a:prstGeom prst="rect">
            <a:avLst/>
          </a:prstGeom>
          <a:noFill/>
          <a:ln>
            <a:noFill/>
          </a:ln>
        </p:spPr>
      </p:pic>
      <p:cxnSp>
        <p:nvCxnSpPr>
          <p:cNvPr id="83" name="Google Shape;83;p16"/>
          <p:cNvCxnSpPr/>
          <p:nvPr/>
        </p:nvCxnSpPr>
        <p:spPr>
          <a:xfrm>
            <a:off x="5623850" y="1542150"/>
            <a:ext cx="0" cy="2094000"/>
          </a:xfrm>
          <a:prstGeom prst="straightConnector1">
            <a:avLst/>
          </a:prstGeom>
          <a:noFill/>
          <a:ln cap="flat" cmpd="sng" w="28575">
            <a:solidFill>
              <a:srgbClr val="000000"/>
            </a:solidFill>
            <a:prstDash val="solid"/>
            <a:round/>
            <a:headEnd len="med" w="med" type="none"/>
            <a:tailEnd len="med" w="med" type="triangle"/>
          </a:ln>
        </p:spPr>
      </p:cxnSp>
      <p:cxnSp>
        <p:nvCxnSpPr>
          <p:cNvPr id="84" name="Google Shape;84;p16"/>
          <p:cNvCxnSpPr/>
          <p:nvPr/>
        </p:nvCxnSpPr>
        <p:spPr>
          <a:xfrm>
            <a:off x="5623850" y="1558925"/>
            <a:ext cx="1944600" cy="8400"/>
          </a:xfrm>
          <a:prstGeom prst="straightConnector1">
            <a:avLst/>
          </a:prstGeom>
          <a:noFill/>
          <a:ln cap="flat" cmpd="sng" w="28575">
            <a:solidFill>
              <a:srgbClr val="000000"/>
            </a:solidFill>
            <a:prstDash val="solid"/>
            <a:round/>
            <a:headEnd len="med" w="med" type="none"/>
            <a:tailEnd len="med" w="med" type="triangle"/>
          </a:ln>
        </p:spPr>
      </p:cxnSp>
      <p:sp>
        <p:nvSpPr>
          <p:cNvPr id="85" name="Google Shape;8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Technical Design</a:t>
            </a:r>
            <a:endParaRPr/>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Plan</a:t>
            </a:r>
            <a:endParaRPr/>
          </a:p>
          <a:p>
            <a:pPr indent="0" lvl="0" marL="0" rtl="0" algn="l">
              <a:spcBef>
                <a:spcPts val="0"/>
              </a:spcBef>
              <a:spcAft>
                <a:spcPts val="0"/>
              </a:spcAft>
              <a:buNone/>
            </a:pPr>
            <a:r>
              <a:t/>
            </a:r>
            <a:endParaRPr/>
          </a:p>
        </p:txBody>
      </p:sp>
      <p:sp>
        <p:nvSpPr>
          <p:cNvPr id="97" name="Google Shape;97;p18"/>
          <p:cNvSpPr txBox="1"/>
          <p:nvPr>
            <p:ph idx="1" type="body"/>
          </p:nvPr>
        </p:nvSpPr>
        <p:spPr>
          <a:xfrm>
            <a:off x="311700" y="1152475"/>
            <a:ext cx="4539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Modular Code</a:t>
            </a:r>
            <a:endParaRPr sz="2400"/>
          </a:p>
          <a:p>
            <a:pPr indent="-381000" lvl="0" marL="457200" rtl="0" algn="l">
              <a:spcBef>
                <a:spcPts val="0"/>
              </a:spcBef>
              <a:spcAft>
                <a:spcPts val="0"/>
              </a:spcAft>
              <a:buSzPts val="2400"/>
              <a:buChar char="●"/>
            </a:pPr>
            <a:r>
              <a:rPr lang="en" sz="2400"/>
              <a:t>Base code using Movement API</a:t>
            </a:r>
            <a:endParaRPr sz="2400"/>
          </a:p>
          <a:p>
            <a:pPr indent="-381000" lvl="0" marL="457200" rtl="0" algn="l">
              <a:spcBef>
                <a:spcPts val="0"/>
              </a:spcBef>
              <a:spcAft>
                <a:spcPts val="0"/>
              </a:spcAft>
              <a:buSzPts val="2400"/>
              <a:buChar char="●"/>
            </a:pPr>
            <a:r>
              <a:rPr lang="en" sz="2400"/>
              <a:t>Modules to improve performance</a:t>
            </a:r>
            <a:endParaRPr sz="2400"/>
          </a:p>
        </p:txBody>
      </p:sp>
      <p:pic>
        <p:nvPicPr>
          <p:cNvPr id="98" name="Google Shape;98;p18"/>
          <p:cNvPicPr preferRelativeResize="0"/>
          <p:nvPr/>
        </p:nvPicPr>
        <p:blipFill>
          <a:blip r:embed="rId3">
            <a:alphaModFix/>
          </a:blip>
          <a:stretch>
            <a:fillRect/>
          </a:stretch>
        </p:blipFill>
        <p:spPr>
          <a:xfrm>
            <a:off x="4844400" y="1152475"/>
            <a:ext cx="3987900" cy="2658600"/>
          </a:xfrm>
          <a:prstGeom prst="rect">
            <a:avLst/>
          </a:prstGeom>
          <a:noFill/>
          <a:ln>
            <a:noFill/>
          </a:ln>
        </p:spPr>
      </p:pic>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Given Resources</a:t>
            </a:r>
            <a:endParaRPr/>
          </a:p>
        </p:txBody>
      </p:sp>
      <p:sp>
        <p:nvSpPr>
          <p:cNvPr id="105" name="Google Shape;105;p19"/>
          <p:cNvSpPr txBox="1"/>
          <p:nvPr>
            <p:ph idx="1" type="body"/>
          </p:nvPr>
        </p:nvSpPr>
        <p:spPr>
          <a:xfrm>
            <a:off x="311700" y="1152475"/>
            <a:ext cx="44805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Movement API</a:t>
            </a:r>
            <a:endParaRPr sz="2500"/>
          </a:p>
          <a:p>
            <a:pPr indent="-387350" lvl="1" marL="914400" rtl="0" algn="l">
              <a:spcBef>
                <a:spcPts val="0"/>
              </a:spcBef>
              <a:spcAft>
                <a:spcPts val="0"/>
              </a:spcAft>
              <a:buSzPts val="2500"/>
              <a:buChar char="○"/>
            </a:pPr>
            <a:r>
              <a:rPr lang="en" sz="2500"/>
              <a:t>Target direction</a:t>
            </a:r>
            <a:endParaRPr sz="2500"/>
          </a:p>
          <a:p>
            <a:pPr indent="-387350" lvl="0" marL="457200" rtl="0" algn="l">
              <a:spcBef>
                <a:spcPts val="0"/>
              </a:spcBef>
              <a:spcAft>
                <a:spcPts val="0"/>
              </a:spcAft>
              <a:buSzPts val="2500"/>
              <a:buChar char="●"/>
            </a:pPr>
            <a:r>
              <a:rPr lang="en" sz="2500"/>
              <a:t>Sonars </a:t>
            </a:r>
            <a:endParaRPr sz="2500"/>
          </a:p>
          <a:p>
            <a:pPr indent="-387350" lvl="1" marL="914400" rtl="0" algn="l">
              <a:spcBef>
                <a:spcPts val="0"/>
              </a:spcBef>
              <a:spcAft>
                <a:spcPts val="0"/>
              </a:spcAft>
              <a:buSzPts val="2500"/>
              <a:buChar char="○"/>
            </a:pPr>
            <a:r>
              <a:rPr lang="en" sz="2500"/>
              <a:t>0, 2, 3, 5</a:t>
            </a:r>
            <a:endParaRPr sz="2500"/>
          </a:p>
          <a:p>
            <a:pPr indent="-387350" lvl="0" marL="457200" rtl="0" algn="l">
              <a:spcBef>
                <a:spcPts val="0"/>
              </a:spcBef>
              <a:spcAft>
                <a:spcPts val="0"/>
              </a:spcAft>
              <a:buSzPts val="2500"/>
              <a:buChar char="●"/>
            </a:pPr>
            <a:r>
              <a:rPr lang="en" sz="2500"/>
              <a:t>Timer</a:t>
            </a:r>
            <a:endParaRPr sz="2500"/>
          </a:p>
          <a:p>
            <a:pPr indent="-387350" lvl="1" marL="914400" rtl="0" algn="l">
              <a:spcBef>
                <a:spcPts val="0"/>
              </a:spcBef>
              <a:spcAft>
                <a:spcPts val="0"/>
              </a:spcAft>
              <a:buSzPts val="2500"/>
              <a:buChar char="○"/>
            </a:pPr>
            <a:r>
              <a:rPr lang="en" sz="2500"/>
              <a:t>Modules</a:t>
            </a:r>
            <a:endParaRPr sz="2500"/>
          </a:p>
          <a:p>
            <a:pPr indent="0" lvl="0" marL="457200" rtl="0" algn="l">
              <a:spcBef>
                <a:spcPts val="1600"/>
              </a:spcBef>
              <a:spcAft>
                <a:spcPts val="1600"/>
              </a:spcAft>
              <a:buNone/>
            </a:pPr>
            <a:r>
              <a:t/>
            </a:r>
            <a:endParaRPr sz="2500"/>
          </a:p>
        </p:txBody>
      </p:sp>
      <p:pic>
        <p:nvPicPr>
          <p:cNvPr id="106" name="Google Shape;106;p19"/>
          <p:cNvPicPr preferRelativeResize="0"/>
          <p:nvPr/>
        </p:nvPicPr>
        <p:blipFill rotWithShape="1">
          <a:blip r:embed="rId3">
            <a:alphaModFix/>
          </a:blip>
          <a:srcRect b="31887" l="28545" r="25286" t="13687"/>
          <a:stretch/>
        </p:blipFill>
        <p:spPr>
          <a:xfrm rot="5400000">
            <a:off x="4593000" y="1254475"/>
            <a:ext cx="3562050" cy="2799350"/>
          </a:xfrm>
          <a:prstGeom prst="rect">
            <a:avLst/>
          </a:prstGeom>
          <a:noFill/>
          <a:ln>
            <a:noFill/>
          </a:ln>
        </p:spPr>
      </p:pic>
      <p:cxnSp>
        <p:nvCxnSpPr>
          <p:cNvPr id="107" name="Google Shape;107;p19"/>
          <p:cNvCxnSpPr/>
          <p:nvPr/>
        </p:nvCxnSpPr>
        <p:spPr>
          <a:xfrm flipH="1">
            <a:off x="4666250" y="1826975"/>
            <a:ext cx="633600" cy="8100"/>
          </a:xfrm>
          <a:prstGeom prst="straightConnector1">
            <a:avLst/>
          </a:prstGeom>
          <a:noFill/>
          <a:ln cap="flat" cmpd="sng" w="28575">
            <a:solidFill>
              <a:srgbClr val="000000"/>
            </a:solidFill>
            <a:prstDash val="solid"/>
            <a:round/>
            <a:headEnd len="med" w="med" type="none"/>
            <a:tailEnd len="med" w="med" type="triangle"/>
          </a:ln>
        </p:spPr>
      </p:cxnSp>
      <p:cxnSp>
        <p:nvCxnSpPr>
          <p:cNvPr id="108" name="Google Shape;108;p19"/>
          <p:cNvCxnSpPr/>
          <p:nvPr/>
        </p:nvCxnSpPr>
        <p:spPr>
          <a:xfrm>
            <a:off x="7464250" y="1831025"/>
            <a:ext cx="642000" cy="0"/>
          </a:xfrm>
          <a:prstGeom prst="straightConnector1">
            <a:avLst/>
          </a:prstGeom>
          <a:noFill/>
          <a:ln cap="flat" cmpd="sng" w="28575">
            <a:solidFill>
              <a:srgbClr val="000000"/>
            </a:solidFill>
            <a:prstDash val="solid"/>
            <a:round/>
            <a:headEnd len="med" w="med" type="none"/>
            <a:tailEnd len="med" w="med" type="triangle"/>
          </a:ln>
        </p:spPr>
      </p:cxnSp>
      <p:cxnSp>
        <p:nvCxnSpPr>
          <p:cNvPr id="109" name="Google Shape;109;p19"/>
          <p:cNvCxnSpPr/>
          <p:nvPr/>
        </p:nvCxnSpPr>
        <p:spPr>
          <a:xfrm rot="10800000">
            <a:off x="5908750" y="510075"/>
            <a:ext cx="164700" cy="485700"/>
          </a:xfrm>
          <a:prstGeom prst="straightConnector1">
            <a:avLst/>
          </a:prstGeom>
          <a:noFill/>
          <a:ln cap="flat" cmpd="sng" w="28575">
            <a:solidFill>
              <a:srgbClr val="000000"/>
            </a:solidFill>
            <a:prstDash val="solid"/>
            <a:round/>
            <a:headEnd len="med" w="med" type="none"/>
            <a:tailEnd len="med" w="med" type="triangle"/>
          </a:ln>
        </p:spPr>
      </p:cxnSp>
      <p:cxnSp>
        <p:nvCxnSpPr>
          <p:cNvPr id="110" name="Google Shape;110;p19"/>
          <p:cNvCxnSpPr/>
          <p:nvPr/>
        </p:nvCxnSpPr>
        <p:spPr>
          <a:xfrm flipH="1" rot="10800000">
            <a:off x="6715650" y="503925"/>
            <a:ext cx="176700" cy="498000"/>
          </a:xfrm>
          <a:prstGeom prst="straightConnector1">
            <a:avLst/>
          </a:prstGeom>
          <a:noFill/>
          <a:ln cap="flat" cmpd="sng" w="28575">
            <a:solidFill>
              <a:srgbClr val="000000"/>
            </a:solidFill>
            <a:prstDash val="solid"/>
            <a:round/>
            <a:headEnd len="med" w="med" type="none"/>
            <a:tailEnd len="med" w="med" type="triangle"/>
          </a:ln>
        </p:spPr>
      </p:cxnSp>
      <p:sp>
        <p:nvSpPr>
          <p:cNvPr id="111" name="Google Shape;11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Code: Foundation</a:t>
            </a:r>
            <a:endParaRPr/>
          </a:p>
        </p:txBody>
      </p:sp>
      <p:pic>
        <p:nvPicPr>
          <p:cNvPr id="117" name="Google Shape;117;p20"/>
          <p:cNvPicPr preferRelativeResize="0"/>
          <p:nvPr/>
        </p:nvPicPr>
        <p:blipFill>
          <a:blip r:embed="rId3">
            <a:alphaModFix/>
          </a:blip>
          <a:stretch>
            <a:fillRect/>
          </a:stretch>
        </p:blipFill>
        <p:spPr>
          <a:xfrm>
            <a:off x="3287925" y="1119050"/>
            <a:ext cx="5774500" cy="3552675"/>
          </a:xfrm>
          <a:prstGeom prst="rect">
            <a:avLst/>
          </a:prstGeom>
          <a:noFill/>
          <a:ln>
            <a:noFill/>
          </a:ln>
        </p:spPr>
      </p:pic>
      <p:pic>
        <p:nvPicPr>
          <p:cNvPr id="118" name="Google Shape;118;p20"/>
          <p:cNvPicPr preferRelativeResize="0"/>
          <p:nvPr/>
        </p:nvPicPr>
        <p:blipFill rotWithShape="1">
          <a:blip r:embed="rId4">
            <a:alphaModFix/>
          </a:blip>
          <a:srcRect b="10500" l="63982" r="13870" t="45708"/>
          <a:stretch/>
        </p:blipFill>
        <p:spPr>
          <a:xfrm>
            <a:off x="528600" y="1257138"/>
            <a:ext cx="2628877" cy="3465475"/>
          </a:xfrm>
          <a:prstGeom prst="rect">
            <a:avLst/>
          </a:prstGeom>
          <a:noFill/>
          <a:ln>
            <a:noFill/>
          </a:ln>
        </p:spPr>
      </p:pic>
      <p:sp>
        <p:nvSpPr>
          <p:cNvPr id="119" name="Google Shape;119;p20"/>
          <p:cNvSpPr/>
          <p:nvPr/>
        </p:nvSpPr>
        <p:spPr>
          <a:xfrm>
            <a:off x="586850" y="1277250"/>
            <a:ext cx="2543100" cy="149700"/>
          </a:xfrm>
          <a:prstGeom prst="rect">
            <a:avLst/>
          </a:prstGeom>
          <a:solidFill>
            <a:srgbClr val="000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flipH="1">
            <a:off x="528600" y="1429650"/>
            <a:ext cx="150300" cy="29313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Differential Correction</a:t>
            </a:r>
            <a:endParaRPr/>
          </a:p>
        </p:txBody>
      </p:sp>
      <p:sp>
        <p:nvSpPr>
          <p:cNvPr id="127" name="Google Shape;127;p21"/>
          <p:cNvSpPr txBox="1"/>
          <p:nvPr>
            <p:ph idx="1" type="body"/>
          </p:nvPr>
        </p:nvSpPr>
        <p:spPr>
          <a:xfrm>
            <a:off x="311700" y="1152475"/>
            <a:ext cx="53832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u="sng"/>
              <a:t>Correct for odometry drift</a:t>
            </a:r>
            <a:endParaRPr sz="2500" u="sng"/>
          </a:p>
          <a:p>
            <a:pPr indent="-387350" lvl="0" marL="457200" rtl="0" algn="l">
              <a:spcBef>
                <a:spcPts val="0"/>
              </a:spcBef>
              <a:spcAft>
                <a:spcPts val="0"/>
              </a:spcAft>
              <a:buSzPts val="2500"/>
              <a:buChar char="●"/>
            </a:pPr>
            <a:r>
              <a:rPr lang="en" sz="2500"/>
              <a:t>Set target distance from the wall</a:t>
            </a:r>
            <a:endParaRPr sz="2500"/>
          </a:p>
          <a:p>
            <a:pPr indent="-387350" lvl="0" marL="457200" rtl="0" algn="l">
              <a:spcBef>
                <a:spcPts val="0"/>
              </a:spcBef>
              <a:spcAft>
                <a:spcPts val="0"/>
              </a:spcAft>
              <a:buSzPts val="2500"/>
              <a:buChar char="●"/>
            </a:pPr>
            <a:r>
              <a:rPr lang="en" sz="2500"/>
              <a:t>Sample current distance</a:t>
            </a:r>
            <a:endParaRPr sz="2500"/>
          </a:p>
          <a:p>
            <a:pPr indent="-387350" lvl="0" marL="457200" rtl="0" algn="l">
              <a:spcBef>
                <a:spcPts val="0"/>
              </a:spcBef>
              <a:spcAft>
                <a:spcPts val="0"/>
              </a:spcAft>
              <a:buSzPts val="2500"/>
              <a:buChar char="●"/>
            </a:pPr>
            <a:r>
              <a:rPr lang="en" sz="2500"/>
              <a:t>Find </a:t>
            </a:r>
            <a:r>
              <a:rPr lang="en" sz="2500" u="sng"/>
              <a:t>difference</a:t>
            </a:r>
            <a:endParaRPr sz="2500" u="sng"/>
          </a:p>
          <a:p>
            <a:pPr indent="-387350" lvl="0" marL="457200" rtl="0" algn="l">
              <a:spcBef>
                <a:spcPts val="0"/>
              </a:spcBef>
              <a:spcAft>
                <a:spcPts val="0"/>
              </a:spcAft>
              <a:buSzPts val="2500"/>
              <a:buChar char="●"/>
            </a:pPr>
            <a:r>
              <a:rPr lang="en" sz="2500"/>
              <a:t>Divide it by some value</a:t>
            </a:r>
            <a:endParaRPr sz="2500"/>
          </a:p>
          <a:p>
            <a:pPr indent="-387350" lvl="0" marL="457200" rtl="0" algn="l">
              <a:spcBef>
                <a:spcPts val="0"/>
              </a:spcBef>
              <a:spcAft>
                <a:spcPts val="0"/>
              </a:spcAft>
              <a:buSzPts val="2500"/>
              <a:buChar char="●"/>
            </a:pPr>
            <a:r>
              <a:rPr lang="en" sz="2500"/>
              <a:t>Obtain the correction angle proportional to the difference</a:t>
            </a:r>
            <a:endParaRPr sz="2500"/>
          </a:p>
          <a:p>
            <a:pPr indent="0" lvl="0" marL="0" rtl="0" algn="l">
              <a:spcBef>
                <a:spcPts val="1600"/>
              </a:spcBef>
              <a:spcAft>
                <a:spcPts val="1600"/>
              </a:spcAft>
              <a:buNone/>
            </a:pPr>
            <a:r>
              <a:t/>
            </a:r>
            <a:endParaRPr sz="2500"/>
          </a:p>
        </p:txBody>
      </p:sp>
      <p:pic>
        <p:nvPicPr>
          <p:cNvPr id="128" name="Google Shape;128;p21"/>
          <p:cNvPicPr preferRelativeResize="0"/>
          <p:nvPr/>
        </p:nvPicPr>
        <p:blipFill>
          <a:blip r:embed="rId3">
            <a:alphaModFix/>
          </a:blip>
          <a:stretch>
            <a:fillRect/>
          </a:stretch>
        </p:blipFill>
        <p:spPr>
          <a:xfrm>
            <a:off x="5847300" y="1170125"/>
            <a:ext cx="2676525" cy="2914650"/>
          </a:xfrm>
          <a:prstGeom prst="rect">
            <a:avLst/>
          </a:prstGeom>
          <a:noFill/>
          <a:ln>
            <a:noFill/>
          </a:ln>
        </p:spPr>
      </p:pic>
      <p:sp>
        <p:nvSpPr>
          <p:cNvPr id="129" name="Google Shape;12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