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75" r:id="rId3"/>
    <p:sldId id="277" r:id="rId4"/>
    <p:sldId id="300" r:id="rId5"/>
    <p:sldId id="307" r:id="rId6"/>
    <p:sldId id="308" r:id="rId7"/>
    <p:sldId id="278" r:id="rId8"/>
    <p:sldId id="309" r:id="rId9"/>
    <p:sldId id="302" r:id="rId10"/>
    <p:sldId id="303" r:id="rId11"/>
    <p:sldId id="289" r:id="rId12"/>
    <p:sldId id="264" r:id="rId13"/>
    <p:sldId id="287" r:id="rId14"/>
    <p:sldId id="306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301" r:id="rId23"/>
    <p:sldId id="29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Calibri" panose="020F0502020204030204" pitchFamily="34" charset="0"/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20000"/>
      </a:spcBef>
      <a:spcAft>
        <a:spcPct val="0"/>
      </a:spcAft>
      <a:buFont typeface="Calibri" panose="020F0502020204030204" pitchFamily="34" charset="0"/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20000"/>
      </a:spcBef>
      <a:spcAft>
        <a:spcPct val="0"/>
      </a:spcAft>
      <a:buFont typeface="Calibri" panose="020F0502020204030204" pitchFamily="34" charset="0"/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20000"/>
      </a:spcBef>
      <a:spcAft>
        <a:spcPct val="0"/>
      </a:spcAft>
      <a:buFont typeface="Calibri" panose="020F0502020204030204" pitchFamily="34" charset="0"/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20000"/>
      </a:spcBef>
      <a:spcAft>
        <a:spcPct val="0"/>
      </a:spcAft>
      <a:buFont typeface="Calibri" panose="020F0502020204030204" pitchFamily="34" charset="0"/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800" kern="1200">
        <a:solidFill>
          <a:srgbClr val="17375E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3A3A3A"/>
    <a:srgbClr val="323232"/>
    <a:srgbClr val="FFFF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1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3DE497-C346-4EE8-8C50-D6BF61CE6626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594382-4C69-4526-8370-4118B2A35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5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588B4D-F09D-464B-BF5C-D4CC88C3897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7049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4426-FCF4-4AAF-96C1-E840A34F0088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E8505-A359-4A96-814B-D240A1A92B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69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80250-EF40-48CB-9017-FD9B8C92BF95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0E460-F157-4D66-B346-1DAB25732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77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D09B8-AC26-4036-9E4F-A8A32D99F157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88B58-59C4-4C66-909E-2F8A15723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9759-464A-4418-A7DD-63B72EFBA383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551F0-80D3-4646-8637-56782DCB06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1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615EA-80A4-4DE8-BB0B-BA91FF0E0346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BF037-844E-4BF2-9228-F7606DE96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87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6A36B-942B-4847-AEAF-3C40AD355021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63290-CEED-45C4-AC0E-076A358949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7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26B35-E2D2-4685-B640-2F19C1589E32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7FF3A-0A7F-4471-AE18-CC582DC08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13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E1C0-BA34-404D-9C15-1B5E78621F9F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D6022-9052-4CAB-98FB-82CB82DF4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474-53D5-4867-8339-A7A9A874AD4E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73046-8ED2-449E-9FC9-606CEA8BF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61F8D-37A2-4E82-BEE4-C96FAE938F99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000BA-DCD9-4D5D-A640-1ACB751DD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81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5215C-549D-4B97-895B-59D9E4D9C0E9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97250-32EB-4F23-8184-03518298CA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02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E94186-1548-4703-BE77-CC3EEA88E5CE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4E4A9CE-8D82-44B8-8C64-C6B2632E61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Sensory Receptors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smtClean="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Somatic senses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Cutaneous receptors (6 kinds)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Thermoreceptors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Tendon receptors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Muscle stretch receptors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endParaRPr lang="en-US" altLang="en-US" sz="240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smtClean="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Senses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Taste</a:t>
            </a:r>
          </a:p>
          <a:p>
            <a:pPr marL="1371600" lvl="1" indent="-647700" eaLnBrk="1" hangingPunct="1">
              <a:lnSpc>
                <a:spcPct val="90000"/>
              </a:lnSpc>
              <a:buFont typeface="Calibri" panose="020F0502020204030204" pitchFamily="34" charset="0"/>
              <a:buAutoNum type="alphaUcPeriod"/>
            </a:pPr>
            <a:r>
              <a:rPr lang="en-US" altLang="en-US" sz="24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rodsc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0"/>
            <a:ext cx="4730750" cy="54102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28600" y="1590675"/>
            <a:ext cx="376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00"/>
                </a:solidFill>
              </a:rPr>
              <a:t>A sea of photoreceptors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Photoreceptors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Rods = changes in light levels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Cones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differentiate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 three types in humans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Rods and cones are unevenly distributed.</a:t>
            </a:r>
          </a:p>
          <a:p>
            <a:pPr eaLnBrk="1" hangingPunct="1">
              <a:buFont typeface="Arial" charset="0"/>
              <a:buNone/>
              <a:defRPr/>
            </a:pP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Cones confer greater visual acuity than rods, but rod cells are more sensitive to light.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9/94/1416_Color_Sensitiv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" y="533400"/>
            <a:ext cx="9085557" cy="59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r1lf0929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5943600" cy="662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Subconscious Responses to Light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Not regulated by rods or cones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u="sng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Melanopsin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pigment found in light-sensitive ganglion cells</a:t>
            </a:r>
          </a:p>
          <a:p>
            <a:pPr>
              <a:buFont typeface="Arial" charset="0"/>
              <a:buChar char="•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90600" y="152400"/>
            <a:ext cx="802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Phototransduction in Rods – Sequence of Events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0" y="609600"/>
            <a:ext cx="505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Conversion of light energy into electrical signals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716838" y="5334000"/>
            <a:ext cx="1122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Page 366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5365" name="Picture 6" descr="10-39PhototransRods_a_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27100"/>
            <a:ext cx="4343400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0500" y="1393825"/>
            <a:ext cx="43053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In the dark</a:t>
            </a:r>
            <a:r>
              <a:rPr lang="en-US" sz="1800" b="1" dirty="0">
                <a:solidFill>
                  <a:srgbClr val="800000"/>
                </a:solidFill>
                <a:latin typeface="Arial" charset="0"/>
                <a:cs typeface="+mn-cs"/>
              </a:rPr>
              <a:t>, </a:t>
            </a:r>
            <a:r>
              <a:rPr lang="en-US" sz="1800" dirty="0" err="1">
                <a:solidFill>
                  <a:srgbClr val="800000"/>
                </a:solidFill>
                <a:latin typeface="Arial" charset="0"/>
                <a:cs typeface="+mn-cs"/>
              </a:rPr>
              <a:t>rhodopsin</a:t>
            </a:r>
            <a:r>
              <a:rPr lang="en-US" sz="1800" b="1" dirty="0">
                <a:solidFill>
                  <a:srgbClr val="800000"/>
                </a:solidFill>
                <a:latin typeface="Arial" charset="0"/>
                <a:cs typeface="+mn-cs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is intact and</a:t>
            </a: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	Na</a:t>
            </a:r>
            <a:r>
              <a:rPr lang="en-US" sz="1800" baseline="30000" dirty="0">
                <a:solidFill>
                  <a:srgbClr val="800000"/>
                </a:solidFill>
                <a:latin typeface="Arial" charset="0"/>
                <a:cs typeface="+mn-cs"/>
              </a:rPr>
              <a:t>+</a:t>
            </a: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 and K</a:t>
            </a:r>
            <a:r>
              <a:rPr lang="en-US" sz="1800" baseline="30000" dirty="0">
                <a:solidFill>
                  <a:srgbClr val="800000"/>
                </a:solidFill>
                <a:latin typeface="Arial" charset="0"/>
                <a:cs typeface="+mn-cs"/>
              </a:rPr>
              <a:t>+</a:t>
            </a: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 channels are open.</a:t>
            </a: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	resting membrane potential = -40 mV</a:t>
            </a: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800000"/>
              </a:solidFill>
              <a:latin typeface="Arial" charset="0"/>
              <a:cs typeface="+mn-cs"/>
            </a:endParaRP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	</a:t>
            </a:r>
            <a:r>
              <a:rPr lang="en-US" sz="1800" dirty="0" err="1">
                <a:solidFill>
                  <a:srgbClr val="800000"/>
                </a:solidFill>
                <a:latin typeface="Arial" charset="0"/>
                <a:cs typeface="+mn-cs"/>
              </a:rPr>
              <a:t>cGMP</a:t>
            </a: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 levels are </a:t>
            </a:r>
            <a:r>
              <a:rPr lang="en-US" sz="1800" u="sng" dirty="0">
                <a:solidFill>
                  <a:srgbClr val="800000"/>
                </a:solidFill>
                <a:latin typeface="Arial" charset="0"/>
                <a:cs typeface="+mn-cs"/>
              </a:rPr>
              <a:t>high</a:t>
            </a:r>
            <a:endParaRPr lang="en-US" sz="1800" dirty="0">
              <a:solidFill>
                <a:srgbClr val="800000"/>
              </a:solidFill>
              <a:latin typeface="Arial" charset="0"/>
              <a:cs typeface="+mn-cs"/>
            </a:endParaRP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800000"/>
              </a:solidFill>
              <a:latin typeface="Arial" charset="0"/>
              <a:cs typeface="+mn-cs"/>
            </a:endParaRPr>
          </a:p>
          <a:p>
            <a:pPr marL="339725" indent="-339725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  <a:cs typeface="+mn-cs"/>
              </a:rPr>
              <a:t>     In this state, there is tonic release of neurotransmitter.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DSC_0005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390650"/>
            <a:ext cx="3690937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Retinal has two conformations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63500" indent="-63500" eaLnBrk="1" hangingPunct="1">
              <a:buFontTx/>
              <a:buNone/>
            </a:pPr>
            <a:r>
              <a:rPr lang="en-US" altLang="en-US" i="1" smtClean="0">
                <a:solidFill>
                  <a:srgbClr val="CC3300"/>
                </a:solidFill>
              </a:rPr>
              <a:t>Cis</a:t>
            </a:r>
            <a:r>
              <a:rPr lang="en-US" altLang="en-US" smtClean="0">
                <a:solidFill>
                  <a:srgbClr val="CC3300"/>
                </a:solidFill>
              </a:rPr>
              <a:t> form binds to opsin</a:t>
            </a:r>
          </a:p>
          <a:p>
            <a:pPr marL="63500" indent="-63500" eaLnBrk="1" hangingPunct="1">
              <a:buFontTx/>
              <a:buNone/>
            </a:pPr>
            <a:endParaRPr lang="en-US" altLang="en-US" smtClean="0">
              <a:solidFill>
                <a:srgbClr val="CC3300"/>
              </a:solidFill>
            </a:endParaRPr>
          </a:p>
          <a:p>
            <a:pPr marL="63500" indent="-63500" eaLnBrk="1" hangingPunct="1">
              <a:buFontTx/>
              <a:buNone/>
            </a:pPr>
            <a:endParaRPr lang="en-US" altLang="en-US" smtClean="0">
              <a:solidFill>
                <a:srgbClr val="CC3300"/>
              </a:solidFill>
            </a:endParaRPr>
          </a:p>
          <a:p>
            <a:pPr marL="63500" indent="-63500" eaLnBrk="1" hangingPunct="1">
              <a:buFontTx/>
              <a:buNone/>
            </a:pPr>
            <a:endParaRPr lang="en-US" altLang="en-US" smtClean="0">
              <a:solidFill>
                <a:srgbClr val="CC3300"/>
              </a:solidFill>
            </a:endParaRPr>
          </a:p>
          <a:p>
            <a:pPr marL="63500" indent="-63500" eaLnBrk="1" hangingPunct="1">
              <a:buFontTx/>
              <a:buNone/>
            </a:pPr>
            <a:endParaRPr lang="en-US" altLang="en-US" smtClean="0">
              <a:solidFill>
                <a:srgbClr val="CC3300"/>
              </a:solidFill>
            </a:endParaRPr>
          </a:p>
          <a:p>
            <a:pPr marL="63500" indent="-63500" eaLnBrk="1" hangingPunct="1">
              <a:buFontTx/>
              <a:buNone/>
            </a:pPr>
            <a:endParaRPr lang="en-US" altLang="en-US" smtClean="0">
              <a:solidFill>
                <a:srgbClr val="CC3300"/>
              </a:solidFill>
            </a:endParaRPr>
          </a:p>
          <a:p>
            <a:pPr marL="63500" indent="-63500" eaLnBrk="1" hangingPunct="1">
              <a:buFontTx/>
              <a:buNone/>
            </a:pPr>
            <a:r>
              <a:rPr lang="en-US" altLang="en-US" i="1" smtClean="0">
                <a:solidFill>
                  <a:srgbClr val="CC3300"/>
                </a:solidFill>
              </a:rPr>
              <a:t>Trans</a:t>
            </a:r>
            <a:r>
              <a:rPr lang="en-US" altLang="en-US" smtClean="0">
                <a:solidFill>
                  <a:srgbClr val="CC3300"/>
                </a:solidFill>
              </a:rPr>
              <a:t> form dissociates from opsin</a:t>
            </a:r>
            <a:endParaRPr lang="en-US" altLang="en-US" i="1" smtClean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10-39PhototransRods_b_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6147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1524000" y="609600"/>
            <a:ext cx="505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Conversion of light energy into electrical signals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55575" y="1393825"/>
            <a:ext cx="54070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2a. When light strikes rhodopsin, retinal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changes conformation and binds to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pigemented epithelium.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Rhodopsin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Opsin (molecule is bleached), which  activates a 2</a:t>
            </a:r>
            <a:r>
              <a:rPr lang="en-US" altLang="en-US" sz="1800" baseline="30000">
                <a:solidFill>
                  <a:srgbClr val="800000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 messenger (transducin)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cGMP is decreased, causing Na</a:t>
            </a:r>
            <a:r>
              <a:rPr lang="en-US" altLang="en-US" sz="1800" baseline="30000">
                <a:solidFill>
                  <a:srgbClr val="80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channels to close.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984807"/>
                </a:solidFill>
                <a:latin typeface="Arial" panose="020B0604020202020204" pitchFamily="34" charset="0"/>
              </a:rPr>
              <a:t>Opsin &amp; Rhodopsin conform to Law of Mass 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(Adaption occurs over time)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990600" y="152400"/>
            <a:ext cx="802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Phototransduction in Rods – Sequence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10-39PhototransRods_c_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990600"/>
            <a:ext cx="38798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1524000" y="609600"/>
            <a:ext cx="505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Conversion of light energy into electrical signals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90500" y="1393825"/>
            <a:ext cx="5006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2b. During recovery (</a:t>
            </a:r>
            <a:r>
              <a:rPr lang="en-US" altLang="en-US" sz="1800" b="1" u="sng">
                <a:solidFill>
                  <a:srgbClr val="800000"/>
                </a:solidFill>
                <a:latin typeface="Arial" panose="020B0604020202020204" pitchFamily="34" charset="0"/>
              </a:rPr>
              <a:t>light stimulus removed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retinal is converted back to its inactive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form and it binds to opsin.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Na</a:t>
            </a:r>
            <a:r>
              <a:rPr lang="en-US" altLang="en-US" sz="1800" baseline="30000">
                <a:solidFill>
                  <a:srgbClr val="80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 channels reopen, neurotransmitter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	secretion increases.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990600" y="152400"/>
            <a:ext cx="802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Phototransduction in Rods – Sequence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10-38_1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38200"/>
            <a:ext cx="4724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802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Phototransduction in Rods – Sequence of Events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990600"/>
            <a:ext cx="4953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</a:rPr>
              <a:t>3.  Hyperpolarizing membrane</a:t>
            </a: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</a:rPr>
              <a:t>     potential causes </a:t>
            </a:r>
            <a:r>
              <a:rPr lang="en-US" sz="1800" i="1" dirty="0">
                <a:solidFill>
                  <a:srgbClr val="800000"/>
                </a:solidFill>
                <a:latin typeface="Arial" charset="0"/>
              </a:rPr>
              <a:t>closing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 of</a:t>
            </a: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</a:rPr>
              <a:t>     Ca</a:t>
            </a:r>
            <a:r>
              <a:rPr lang="en-US" sz="1800" baseline="30000" dirty="0">
                <a:solidFill>
                  <a:srgbClr val="800000"/>
                </a:solidFill>
                <a:latin typeface="Arial" charset="0"/>
              </a:rPr>
              <a:t>++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 channels in inner segment</a:t>
            </a: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800000"/>
              </a:solidFill>
              <a:latin typeface="Arial" charset="0"/>
            </a:endParaRP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800000"/>
              </a:solidFill>
              <a:latin typeface="Arial" charset="0"/>
            </a:endParaRP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Arial" charset="0"/>
              </a:rPr>
              <a:t>4.  Less Ca</a:t>
            </a:r>
            <a:r>
              <a:rPr lang="en-US" sz="1800" baseline="30000" dirty="0">
                <a:solidFill>
                  <a:srgbClr val="800000"/>
                </a:solidFill>
                <a:latin typeface="Arial" charset="0"/>
              </a:rPr>
              <a:t>2+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 enters cell, neurotransmitter release </a:t>
            </a:r>
            <a:r>
              <a:rPr lang="en-US" sz="1800" i="1" dirty="0">
                <a:solidFill>
                  <a:srgbClr val="800000"/>
                </a:solidFill>
                <a:latin typeface="Arial" charset="0"/>
              </a:rPr>
              <a:t>declines </a:t>
            </a:r>
            <a:r>
              <a:rPr lang="en-US" sz="1800" dirty="0">
                <a:solidFill>
                  <a:srgbClr val="800000"/>
                </a:solidFill>
                <a:latin typeface="Arial" charset="0"/>
              </a:rPr>
              <a:t>(glutamate)</a:t>
            </a:r>
            <a:endParaRPr lang="en-US" sz="1800" i="1" strike="sngStrike" dirty="0">
              <a:solidFill>
                <a:srgbClr val="800000"/>
              </a:solidFill>
              <a:latin typeface="Arial" charset="0"/>
            </a:endParaRPr>
          </a:p>
          <a:p>
            <a:pPr marL="342900" indent="-342900">
              <a:spcBef>
                <a:spcPct val="0"/>
              </a:spcBef>
              <a:buFontTx/>
              <a:buNone/>
              <a:defRPr/>
            </a:pPr>
            <a:r>
              <a:rPr lang="en-US" sz="1800" i="1" dirty="0">
                <a:solidFill>
                  <a:srgbClr val="800000"/>
                </a:solidFill>
                <a:latin typeface="Arial" charset="0"/>
              </a:rPr>
              <a:t>		</a:t>
            </a:r>
            <a:endParaRPr lang="en-US" sz="1800" dirty="0">
              <a:solidFill>
                <a:srgbClr val="8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Photoreception</a:t>
            </a:r>
          </a:p>
        </p:txBody>
      </p:sp>
      <p:pic>
        <p:nvPicPr>
          <p:cNvPr id="3075" name="Picture 3" descr="Nervous System 019.jpg"/>
          <p:cNvPicPr>
            <a:picLocks noChangeAspect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8063"/>
            <a:ext cx="8534400" cy="584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534400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*Bipolar cells generate graded potentials </a:t>
            </a:r>
            <a:r>
              <a:rPr lang="en-US" sz="1800" i="1" dirty="0">
                <a:solidFill>
                  <a:schemeClr val="tx1"/>
                </a:solidFill>
                <a:latin typeface="Arial" charset="0"/>
              </a:rPr>
              <a:t>only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; cannot generate action potentials; these graded potentials can be excitatory or inhibitory (even though neurotransmitter released by photoreceptors is the same – glutamate)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As light levels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increase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Arial" charset="0"/>
              </a:rPr>
              <a:t>ON pathways: rods ↓ glutamate secretion → bipolar cells ↓ breakdown of </a:t>
            </a:r>
            <a:r>
              <a:rPr lang="en-US" sz="1800" dirty="0" err="1">
                <a:solidFill>
                  <a:srgbClr val="0070C0"/>
                </a:solidFill>
                <a:latin typeface="Arial" charset="0"/>
              </a:rPr>
              <a:t>cGMP</a:t>
            </a:r>
            <a:r>
              <a:rPr lang="en-US" sz="1800" dirty="0">
                <a:solidFill>
                  <a:srgbClr val="0070C0"/>
                </a:solidFill>
                <a:latin typeface="Arial" charset="0"/>
              </a:rPr>
              <a:t> (so more </a:t>
            </a:r>
            <a:r>
              <a:rPr lang="en-US" sz="1800" dirty="0" err="1">
                <a:solidFill>
                  <a:srgbClr val="0070C0"/>
                </a:solidFill>
                <a:latin typeface="Arial" charset="0"/>
              </a:rPr>
              <a:t>cGMP</a:t>
            </a:r>
            <a:r>
              <a:rPr lang="en-US" sz="1800" dirty="0">
                <a:solidFill>
                  <a:srgbClr val="0070C0"/>
                </a:solidFill>
                <a:latin typeface="Arial" charset="0"/>
              </a:rPr>
              <a:t> present), Na</a:t>
            </a:r>
            <a:r>
              <a:rPr lang="en-US" sz="1800" baseline="30000" dirty="0">
                <a:solidFill>
                  <a:srgbClr val="0070C0"/>
                </a:solidFill>
                <a:latin typeface="Arial" charset="0"/>
              </a:rPr>
              <a:t>+</a:t>
            </a:r>
            <a:r>
              <a:rPr lang="en-US" sz="1800" dirty="0">
                <a:solidFill>
                  <a:srgbClr val="0070C0"/>
                </a:solidFill>
                <a:latin typeface="Arial" charset="0"/>
              </a:rPr>
              <a:t> channels open, cell depolarizes, so more NT to ganglion cells and more APs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Arial" charset="0"/>
              </a:rPr>
              <a:t>OFF pathways: rods ↓ glutamate → closes bipolar cell </a:t>
            </a:r>
            <a:r>
              <a:rPr lang="en-US" sz="1800" dirty="0" err="1">
                <a:solidFill>
                  <a:srgbClr val="0070C0"/>
                </a:solidFill>
                <a:latin typeface="Arial" charset="0"/>
              </a:rPr>
              <a:t>cation</a:t>
            </a:r>
            <a:r>
              <a:rPr lang="en-US" sz="1800" dirty="0">
                <a:solidFill>
                  <a:srgbClr val="0070C0"/>
                </a:solidFill>
                <a:latin typeface="Arial" charset="0"/>
              </a:rPr>
              <a:t> channels, cell hyperpolarizes, so less NT to ganglion cells and fewer APs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Arial" charset="0"/>
              </a:rPr>
              <a:t>Ganglion cells exit via the optic nerve and transmit action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Arial" charset="0"/>
              </a:rPr>
              <a:t>potentials to the brain.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Arial" charset="0"/>
              </a:rPr>
              <a:t>Each ganglion cell receives information from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Arial" charset="0"/>
              </a:rPr>
              <a:t>many photoreceptors. Each ganglion’s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0070C0"/>
                </a:solidFill>
                <a:latin typeface="Arial" charset="0"/>
              </a:rPr>
              <a:t>receptors are grouped into a ‘receptor field.’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Receptive fields are composed of either all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‘ON’ or all ‘OFF’ bipolar cells.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i="1" dirty="0">
                <a:solidFill>
                  <a:srgbClr val="3A3A3A"/>
                </a:solidFill>
                <a:latin typeface="Arial" charset="0"/>
              </a:rPr>
              <a:t>Refer to p. 214</a:t>
            </a:r>
          </a:p>
        </p:txBody>
      </p:sp>
      <p:pic>
        <p:nvPicPr>
          <p:cNvPr id="20483" name="Picture 3" descr="10-35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48125"/>
            <a:ext cx="3697288" cy="2773363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52400" y="14478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10-29_NeuralPathVision_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28600"/>
            <a:ext cx="85217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Vision 00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0-41VisualFields_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572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650875"/>
            <a:ext cx="4191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Binocular vision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3D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Monocular vision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2D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Topographical organization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LGB (thalamus) is maintained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visual cortex</a:t>
            </a: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304800" y="457200"/>
            <a:ext cx="121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52400" y="304800"/>
            <a:ext cx="1371600" cy="1752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397000"/>
          <a:ext cx="8839200" cy="317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  <a:gridCol w="2438400"/>
                <a:gridCol w="1905000"/>
                <a:gridCol w="2590800"/>
              </a:tblGrid>
              <a:tr h="10414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Manage light levels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Focus</a:t>
                      </a:r>
                      <a:r>
                        <a:rPr lang="en-US" sz="2400" baseline="0" dirty="0" smtClean="0"/>
                        <a:t> light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Maintenance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/>
                        <a:t>Phototransduction</a:t>
                      </a:r>
                      <a:endParaRPr lang="en-US" sz="2400" dirty="0"/>
                    </a:p>
                  </a:txBody>
                  <a:tcPr anchor="b"/>
                </a:tc>
              </a:tr>
              <a:tr h="2133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Iris (pupil)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Choroid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Cornea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Suspensory</a:t>
                      </a:r>
                      <a:r>
                        <a:rPr lang="en-US" sz="2000" dirty="0" smtClean="0"/>
                        <a:t> ligaments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Ciliary</a:t>
                      </a:r>
                      <a:r>
                        <a:rPr lang="en-US" sz="2000" dirty="0" smtClean="0"/>
                        <a:t> muscle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Lens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Sclera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Blood vessels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Aqueous</a:t>
                      </a:r>
                      <a:r>
                        <a:rPr lang="en-US" sz="2000" baseline="0" dirty="0" smtClean="0"/>
                        <a:t> humor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Vitreous humor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Retina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Optic nerve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1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Macroanatomy of the Eye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15950"/>
            <a:ext cx="7239000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wid4962X_0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"/>
          <a:stretch>
            <a:fillRect/>
          </a:stretch>
        </p:blipFill>
        <p:spPr bwMode="auto">
          <a:xfrm>
            <a:off x="1828800" y="1600200"/>
            <a:ext cx="6148388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457200" y="341313"/>
            <a:ext cx="838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defRPr sz="2800">
                <a:solidFill>
                  <a:srgbClr val="17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Accommodation = ability to focus objects different distances from the eye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Phototransduction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Microanatomy of the Retina</a:t>
            </a:r>
          </a:p>
        </p:txBody>
      </p:sp>
      <p:pic>
        <p:nvPicPr>
          <p:cNvPr id="8195" name="Picture 2" descr="Nervous System 018.jpg"/>
          <p:cNvPicPr>
            <a:picLocks noChangeAspect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Overlayer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photoreceptors serves a function!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2" name="Picture 2" descr="drawn_retina_pen_color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191000" cy="52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huret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543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7663" indent="-347663">
          <a:buFont typeface="Arial" pitchFamily="34" charset="0"/>
          <a:buChar char="•"/>
          <a:defRPr sz="28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442</Words>
  <Application>Microsoft Office PowerPoint</Application>
  <PresentationFormat>On-screen Show (4:3)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Sensory Receptors</vt:lpstr>
      <vt:lpstr>Photoreception</vt:lpstr>
      <vt:lpstr>Macroanatomy of the Eye</vt:lpstr>
      <vt:lpstr>Refraction</vt:lpstr>
      <vt:lpstr>PowerPoint Presentation</vt:lpstr>
      <vt:lpstr>Phototransduction</vt:lpstr>
      <vt:lpstr>Microanatomy of the Retina</vt:lpstr>
      <vt:lpstr>Overlayer of photoreceptors serves a function!</vt:lpstr>
      <vt:lpstr>PowerPoint Presentation</vt:lpstr>
      <vt:lpstr>PowerPoint Presentation</vt:lpstr>
      <vt:lpstr>Photoreceptors</vt:lpstr>
      <vt:lpstr>PowerPoint Presentation</vt:lpstr>
      <vt:lpstr>PowerPoint Presentation</vt:lpstr>
      <vt:lpstr>Subconscious Responses to Light</vt:lpstr>
      <vt:lpstr>PowerPoint Presentation</vt:lpstr>
      <vt:lpstr>Retinal has two conformations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Day Ligon</dc:creator>
  <cp:lastModifiedBy> </cp:lastModifiedBy>
  <cp:revision>118</cp:revision>
  <dcterms:created xsi:type="dcterms:W3CDTF">2008-09-15T17:31:22Z</dcterms:created>
  <dcterms:modified xsi:type="dcterms:W3CDTF">2017-02-27T17:52:30Z</dcterms:modified>
</cp:coreProperties>
</file>