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26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2A39-0E3E-41E1-A3D1-1AC3C5785F5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FE34CE-E7B8-4066-BA58-8A85BFF3B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0.jpg"/><Relationship Id="rId7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Applying Computer Vision Methodologies to Classify Species of Arachnids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Student: Matthew Martinez</a:t>
            </a:r>
          </a:p>
          <a:p>
            <a:r>
              <a:rPr lang="en-US" dirty="0"/>
              <a:t>Advisor: Dr. Mahmoud Quweider</a:t>
            </a:r>
          </a:p>
          <a:p>
            <a:r>
              <a:rPr lang="en-US" dirty="0"/>
              <a:t>Instructor: Dr. Robert Schweller</a:t>
            </a:r>
          </a:p>
        </p:txBody>
      </p:sp>
    </p:spTree>
    <p:extLst>
      <p:ext uri="{BB962C8B-B14F-4D97-AF65-F5344CB8AC3E}">
        <p14:creationId xmlns:p14="http://schemas.microsoft.com/office/powerpoint/2010/main" val="119902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511300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68" y="1494589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98" y="1511300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1494589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268211" y="5618250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5271" y="5618250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7303" y="5618966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Haralick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6143" y="5658538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711898"/>
            <a:ext cx="1904999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68" y="3770990"/>
            <a:ext cx="1904996" cy="18459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46697" y="3770989"/>
            <a:ext cx="1904999" cy="18459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28" y="3770991"/>
            <a:ext cx="1904999" cy="18459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451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87" y="1552946"/>
            <a:ext cx="1919762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52946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14" y="1552946"/>
            <a:ext cx="1919761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04" y="1552946"/>
            <a:ext cx="1919761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719146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9" y="3719146"/>
            <a:ext cx="1905000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13" y="3719146"/>
            <a:ext cx="1919761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03" y="3719146"/>
            <a:ext cx="1919761" cy="19050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3912076" y="5623430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Laws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9136" y="5623430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21168" y="5624146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Haralick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0008" y="5663718"/>
            <a:ext cx="14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9815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58" y="1514495"/>
            <a:ext cx="5657419" cy="498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Obtaining Images</a:t>
            </a:r>
          </a:p>
          <a:p>
            <a:pPr lvl="1"/>
            <a:r>
              <a:rPr lang="en-US" dirty="0"/>
              <a:t>Alignment</a:t>
            </a:r>
          </a:p>
          <a:p>
            <a:pPr lvl="1"/>
            <a:r>
              <a:rPr lang="en-US" dirty="0"/>
              <a:t>Environment</a:t>
            </a:r>
          </a:p>
          <a:p>
            <a:r>
              <a:rPr lang="en-US" dirty="0"/>
              <a:t>Interchangeable Data</a:t>
            </a:r>
          </a:p>
        </p:txBody>
      </p:sp>
    </p:spTree>
    <p:extLst>
      <p:ext uri="{BB962C8B-B14F-4D97-AF65-F5344CB8AC3E}">
        <p14:creationId xmlns:p14="http://schemas.microsoft.com/office/powerpoint/2010/main" val="331043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68" y="26562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50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Methods - Classification</a:t>
            </a:r>
          </a:p>
          <a:p>
            <a:pPr lvl="1"/>
            <a:r>
              <a:rPr lang="en-US" dirty="0"/>
              <a:t>Texture</a:t>
            </a:r>
          </a:p>
          <a:p>
            <a:pPr lvl="2"/>
            <a:r>
              <a:rPr lang="en-US" dirty="0"/>
              <a:t>Laws, </a:t>
            </a:r>
            <a:r>
              <a:rPr lang="en-US" dirty="0" err="1"/>
              <a:t>Haralick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HSB</a:t>
            </a:r>
          </a:p>
          <a:p>
            <a:r>
              <a:rPr lang="en-US" dirty="0"/>
              <a:t>Methods – Recognition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en-US" sz="2000" dirty="0"/>
              <a:t>Motivation</a:t>
            </a:r>
          </a:p>
          <a:p>
            <a:r>
              <a:rPr lang="en-US" sz="2000" dirty="0"/>
              <a:t>Why Spiders?				</a:t>
            </a:r>
          </a:p>
          <a:p>
            <a:pPr lvl="1"/>
            <a:r>
              <a:rPr lang="en-US" sz="2000" dirty="0"/>
              <a:t>Practical	</a:t>
            </a:r>
          </a:p>
          <a:p>
            <a:pPr lvl="2"/>
            <a:r>
              <a:rPr lang="en-US" sz="2000" dirty="0"/>
              <a:t>Common</a:t>
            </a:r>
          </a:p>
          <a:p>
            <a:pPr lvl="2"/>
            <a:r>
              <a:rPr lang="en-US" sz="2000" dirty="0"/>
              <a:t>Educational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3354" y="2080827"/>
            <a:ext cx="3563152" cy="267236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16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2085"/>
          </a:xfrm>
        </p:spPr>
        <p:txBody>
          <a:bodyPr/>
          <a:lstStyle/>
          <a:p>
            <a:r>
              <a:rPr lang="en-US" dirty="0"/>
              <a:t>Texture - </a:t>
            </a:r>
            <a:r>
              <a:rPr lang="en-US" dirty="0" err="1"/>
              <a:t>Haralick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67543"/>
                <a:ext cx="5486151" cy="4473819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Features:</a:t>
                </a:r>
              </a:p>
              <a:p>
                <a:pPr lvl="1"/>
                <a:r>
                  <a:rPr lang="en-US" dirty="0"/>
                  <a:t>Contrast: Measure of intensity between a pixel and it’s neighbor.</a:t>
                </a:r>
                <a:endParaRPr lang="en-US" baseline="30000" dirty="0"/>
              </a:p>
              <a:p>
                <a:pPr lvl="2"/>
                <a:r>
                  <a:rPr lang="en-US" sz="1600" dirty="0"/>
                  <a:t>Con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1600" b="0" i="0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b="0" i="0" baseline="-2500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Energy: Measure of uniformity. </a:t>
                </a:r>
              </a:p>
              <a:p>
                <a:pPr lvl="2"/>
                <a:r>
                  <a:rPr lang="en-US" sz="1600" dirty="0" err="1"/>
                  <a:t>Ene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b="0" i="0" baseline="-2500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  <m:r>
                              <a:rPr lang="en-US" sz="1600" b="0" i="0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Homogeneity: Measures the spatial closeness.</a:t>
                </a:r>
              </a:p>
              <a:p>
                <a:pPr lvl="2"/>
                <a:r>
                  <a:rPr lang="en-US" sz="1600" dirty="0" err="1"/>
                  <a:t>Hom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num>
                              <m:den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1+|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Entropy: Measures the randomness of the elements.</a:t>
                </a:r>
              </a:p>
              <a:p>
                <a:pPr lvl="2"/>
                <a:r>
                  <a:rPr lang="en-US" sz="1600" dirty="0"/>
                  <a:t>Ent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b="0" i="0" baseline="-2500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pij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67543"/>
                <a:ext cx="5486151" cy="4473819"/>
              </a:xfrm>
              <a:blipFill>
                <a:blip r:embed="rId2"/>
                <a:stretch>
                  <a:fillRect l="-111" t="-545" b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41007"/>
              </p:ext>
            </p:extLst>
          </p:nvPr>
        </p:nvGraphicFramePr>
        <p:xfrm>
          <a:off x="6331532" y="2525803"/>
          <a:ext cx="14195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875">
                  <a:extLst>
                    <a:ext uri="{9D8B030D-6E8A-4147-A177-3AD203B41FA5}">
                      <a16:colId xmlns:a16="http://schemas.microsoft.com/office/drawing/2014/main" val="2830313902"/>
                    </a:ext>
                  </a:extLst>
                </a:gridCol>
                <a:gridCol w="354875">
                  <a:extLst>
                    <a:ext uri="{9D8B030D-6E8A-4147-A177-3AD203B41FA5}">
                      <a16:colId xmlns:a16="http://schemas.microsoft.com/office/drawing/2014/main" val="3900366863"/>
                    </a:ext>
                  </a:extLst>
                </a:gridCol>
                <a:gridCol w="354875">
                  <a:extLst>
                    <a:ext uri="{9D8B030D-6E8A-4147-A177-3AD203B41FA5}">
                      <a16:colId xmlns:a16="http://schemas.microsoft.com/office/drawing/2014/main" val="1598516999"/>
                    </a:ext>
                  </a:extLst>
                </a:gridCol>
                <a:gridCol w="354875">
                  <a:extLst>
                    <a:ext uri="{9D8B030D-6E8A-4147-A177-3AD203B41FA5}">
                      <a16:colId xmlns:a16="http://schemas.microsoft.com/office/drawing/2014/main" val="7321913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424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091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11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6752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64361"/>
              </p:ext>
            </p:extLst>
          </p:nvPr>
        </p:nvGraphicFramePr>
        <p:xfrm>
          <a:off x="9657506" y="2527451"/>
          <a:ext cx="160198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51">
                  <a:extLst>
                    <a:ext uri="{9D8B030D-6E8A-4147-A177-3AD203B41FA5}">
                      <a16:colId xmlns:a16="http://schemas.microsoft.com/office/drawing/2014/main" val="28303139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3900366863"/>
                    </a:ext>
                  </a:extLst>
                </a:gridCol>
                <a:gridCol w="398951">
                  <a:extLst>
                    <a:ext uri="{9D8B030D-6E8A-4147-A177-3AD203B41FA5}">
                      <a16:colId xmlns:a16="http://schemas.microsoft.com/office/drawing/2014/main" val="1598516999"/>
                    </a:ext>
                  </a:extLst>
                </a:gridCol>
                <a:gridCol w="398951">
                  <a:extLst>
                    <a:ext uri="{9D8B030D-6E8A-4147-A177-3AD203B41FA5}">
                      <a16:colId xmlns:a16="http://schemas.microsoft.com/office/drawing/2014/main" val="7321913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424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091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11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67527"/>
                  </a:ext>
                </a:extLst>
              </a:tr>
            </a:tbl>
          </a:graphicData>
        </a:graphic>
      </p:graphicFrame>
      <p:sp>
        <p:nvSpPr>
          <p:cNvPr id="27" name="Text Box 180"/>
          <p:cNvSpPr txBox="1">
            <a:spLocks noChangeArrowheads="1"/>
          </p:cNvSpPr>
          <p:nvPr/>
        </p:nvSpPr>
        <p:spPr bwMode="auto">
          <a:xfrm>
            <a:off x="9611786" y="2151059"/>
            <a:ext cx="1609476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0    1    2    3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8" name="Text Box 180"/>
          <p:cNvSpPr txBox="1">
            <a:spLocks noChangeArrowheads="1"/>
          </p:cNvSpPr>
          <p:nvPr/>
        </p:nvSpPr>
        <p:spPr bwMode="auto">
          <a:xfrm flipH="1">
            <a:off x="9309750" y="2496254"/>
            <a:ext cx="421421" cy="177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</a:rPr>
              <a:t>0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</a:rPr>
              <a:t>1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</a:rPr>
              <a:t>2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</a:rPr>
              <a:t>3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7751032" y="4122736"/>
            <a:ext cx="315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 flipV="1">
            <a:off x="7025931" y="2771285"/>
            <a:ext cx="3577745" cy="90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180"/>
          <p:cNvSpPr txBox="1">
            <a:spLocks noChangeArrowheads="1"/>
          </p:cNvSpPr>
          <p:nvPr/>
        </p:nvSpPr>
        <p:spPr bwMode="auto">
          <a:xfrm>
            <a:off x="6244335" y="2117618"/>
            <a:ext cx="1609476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j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2" name="Text Box 180"/>
          <p:cNvSpPr txBox="1">
            <a:spLocks noChangeArrowheads="1"/>
          </p:cNvSpPr>
          <p:nvPr/>
        </p:nvSpPr>
        <p:spPr bwMode="auto">
          <a:xfrm>
            <a:off x="5419654" y="3144196"/>
            <a:ext cx="1609476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latin typeface="Calibri" pitchFamily="34" charset="0"/>
              </a:rPr>
              <a:t>i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 Box 180"/>
          <p:cNvSpPr txBox="1">
            <a:spLocks noChangeArrowheads="1"/>
          </p:cNvSpPr>
          <p:nvPr/>
        </p:nvSpPr>
        <p:spPr bwMode="auto">
          <a:xfrm>
            <a:off x="6106198" y="4328957"/>
            <a:ext cx="1885749" cy="37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Bookman Old Style" panose="02050604050505020204" pitchFamily="18" charset="0"/>
              </a:rPr>
              <a:t>Sample image</a:t>
            </a:r>
          </a:p>
        </p:txBody>
      </p:sp>
      <p:sp>
        <p:nvSpPr>
          <p:cNvPr id="34" name="Text Box 180"/>
          <p:cNvSpPr txBox="1">
            <a:spLocks noChangeArrowheads="1"/>
          </p:cNvSpPr>
          <p:nvPr/>
        </p:nvSpPr>
        <p:spPr bwMode="auto">
          <a:xfrm>
            <a:off x="9042441" y="4328957"/>
            <a:ext cx="2748164" cy="37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Bookman Old Style" panose="02050604050505020204" pitchFamily="18" charset="0"/>
              </a:rPr>
              <a:t>Cooccurrence Matrix</a:t>
            </a:r>
          </a:p>
        </p:txBody>
      </p:sp>
    </p:spTree>
    <p:extLst>
      <p:ext uri="{BB962C8B-B14F-4D97-AF65-F5344CB8AC3E}">
        <p14:creationId xmlns:p14="http://schemas.microsoft.com/office/powerpoint/2010/main" val="23706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-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275"/>
            <a:ext cx="3830498" cy="1994316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1400" dirty="0"/>
              <a:t>Masks: 5 Features</a:t>
            </a:r>
          </a:p>
          <a:p>
            <a:pPr lvl="1"/>
            <a:r>
              <a:rPr lang="en-US" sz="1400" dirty="0"/>
              <a:t>Average Gray Level [1 4 6 4 1]</a:t>
            </a:r>
          </a:p>
          <a:p>
            <a:pPr lvl="1"/>
            <a:r>
              <a:rPr lang="en-US" sz="1400" dirty="0"/>
              <a:t>Edge [-1 -2 0 2 1]</a:t>
            </a:r>
          </a:p>
          <a:p>
            <a:pPr lvl="1"/>
            <a:r>
              <a:rPr lang="en-US" sz="1400" dirty="0"/>
              <a:t>Spot [-1 0 2 0 -1]</a:t>
            </a:r>
          </a:p>
          <a:p>
            <a:pPr lvl="1"/>
            <a:r>
              <a:rPr lang="en-US" sz="1400" dirty="0"/>
              <a:t>Ripple [1 -4 6 -4 1]</a:t>
            </a:r>
          </a:p>
          <a:p>
            <a:pPr lvl="1"/>
            <a:r>
              <a:rPr lang="en-US" sz="1400" dirty="0"/>
              <a:t>Wave [-1 2 0 -2 1]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72876"/>
            <a:ext cx="4522313" cy="1673474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32257" y="5746350"/>
                <a:ext cx="2520652" cy="52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Convolution Formula:</a:t>
                </a:r>
              </a:p>
              <a:p>
                <a:pPr algn="ctr"/>
                <a:r>
                  <a:rPr lang="en-US" sz="1400" i="1" dirty="0"/>
                  <a:t>y</a:t>
                </a:r>
                <a:r>
                  <a:rPr lang="en-US" sz="1400" i="1" baseline="-25000" dirty="0"/>
                  <a:t>i</a:t>
                </a:r>
                <a:r>
                  <a:rPr lang="en-US" sz="1400" i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i="1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57" y="5746350"/>
                <a:ext cx="2520652" cy="524182"/>
              </a:xfrm>
              <a:prstGeom prst="rect">
                <a:avLst/>
              </a:prstGeom>
              <a:blipFill>
                <a:blip r:embed="rId3"/>
                <a:stretch>
                  <a:fillRect t="-18605" b="-9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08" y="3364030"/>
            <a:ext cx="5758431" cy="1217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098" y="1830939"/>
            <a:ext cx="6232650" cy="31156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08" y="2212344"/>
            <a:ext cx="5758431" cy="11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– HSB (Hue, Saturation, Brightness)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998" y="1350292"/>
            <a:ext cx="6861850" cy="2261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27" y="3611863"/>
            <a:ext cx="7511392" cy="253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78" y="6121748"/>
            <a:ext cx="862049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89" y="1735116"/>
            <a:ext cx="7943157" cy="43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– </a:t>
            </a:r>
            <a:r>
              <a:rPr lang="en-US" dirty="0" err="1"/>
              <a:t>Haralick</a:t>
            </a:r>
            <a:r>
              <a:rPr lang="en-US" dirty="0"/>
              <a:t> and Laws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5891" y="2133600"/>
            <a:ext cx="0" cy="35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2140527" y="5680364"/>
            <a:ext cx="6214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78" y="2632587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4980" y="2403987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4454013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10" y="3576782"/>
            <a:ext cx="463906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36" y="4838587"/>
            <a:ext cx="457200" cy="4572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85" y="2296389"/>
            <a:ext cx="457200" cy="4572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41559" y="2801806"/>
            <a:ext cx="6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Sp.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0915" y="5283175"/>
            <a:ext cx="6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Sp.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59092" y="3089787"/>
            <a:ext cx="6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Sp. 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72042" y="4033982"/>
            <a:ext cx="6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Sp.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99620" y="4885986"/>
            <a:ext cx="62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Sp.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94513" y="2674413"/>
            <a:ext cx="86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Sp.</a:t>
            </a:r>
          </a:p>
        </p:txBody>
      </p:sp>
    </p:spTree>
    <p:extLst>
      <p:ext uri="{BB962C8B-B14F-4D97-AF65-F5344CB8AC3E}">
        <p14:creationId xmlns:p14="http://schemas.microsoft.com/office/powerpoint/2010/main" val="39685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Recognition - Color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696" y="2747614"/>
            <a:ext cx="3555230" cy="166947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5746" y="4705928"/>
            <a:ext cx="2995015" cy="130590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5746" y="2941969"/>
            <a:ext cx="2995015" cy="12807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7713" y="1127135"/>
            <a:ext cx="3003048" cy="13235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973394" y="2941969"/>
            <a:ext cx="0" cy="1280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3394" y="4222731"/>
            <a:ext cx="2839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6280355" y="1290484"/>
            <a:ext cx="0" cy="103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280355" y="2325366"/>
            <a:ext cx="2406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6280355" y="4812890"/>
            <a:ext cx="0" cy="103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280355" y="5847772"/>
            <a:ext cx="2406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6280355" y="3040626"/>
            <a:ext cx="0" cy="103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280355" y="4075508"/>
            <a:ext cx="2406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68601" y="4407253"/>
            <a:ext cx="30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Unknown Spider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0540" y="5974653"/>
            <a:ext cx="30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Spider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7527" y="4222872"/>
            <a:ext cx="30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Spider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1867" y="2423523"/>
            <a:ext cx="30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Spider 1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980768" y="3042061"/>
            <a:ext cx="2870495" cy="978516"/>
          </a:xfrm>
          <a:custGeom>
            <a:avLst/>
            <a:gdLst>
              <a:gd name="connsiteX0" fmla="*/ 0 w 2870495"/>
              <a:gd name="connsiteY0" fmla="*/ 32978 h 978516"/>
              <a:gd name="connsiteX1" fmla="*/ 980767 w 2870495"/>
              <a:gd name="connsiteY1" fmla="*/ 106720 h 978516"/>
              <a:gd name="connsiteX2" fmla="*/ 1836174 w 2870495"/>
              <a:gd name="connsiteY2" fmla="*/ 917881 h 978516"/>
              <a:gd name="connsiteX3" fmla="*/ 2765322 w 2870495"/>
              <a:gd name="connsiteY3" fmla="*/ 917881 h 978516"/>
              <a:gd name="connsiteX4" fmla="*/ 2809567 w 2870495"/>
              <a:gd name="connsiteY4" fmla="*/ 903133 h 97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495" h="978516">
                <a:moveTo>
                  <a:pt x="0" y="32978"/>
                </a:moveTo>
                <a:cubicBezTo>
                  <a:pt x="337369" y="-3893"/>
                  <a:pt x="674738" y="-40764"/>
                  <a:pt x="980767" y="106720"/>
                </a:cubicBezTo>
                <a:cubicBezTo>
                  <a:pt x="1286796" y="254204"/>
                  <a:pt x="1538748" y="782688"/>
                  <a:pt x="1836174" y="917881"/>
                </a:cubicBezTo>
                <a:cubicBezTo>
                  <a:pt x="2133600" y="1053074"/>
                  <a:pt x="2603090" y="920339"/>
                  <a:pt x="2765322" y="917881"/>
                </a:cubicBezTo>
                <a:cubicBezTo>
                  <a:pt x="2927554" y="915423"/>
                  <a:pt x="2868560" y="909278"/>
                  <a:pt x="2809567" y="903133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/>
          <p:cNvSpPr/>
          <p:nvPr/>
        </p:nvSpPr>
        <p:spPr>
          <a:xfrm>
            <a:off x="6290187" y="1426363"/>
            <a:ext cx="2403987" cy="604187"/>
          </a:xfrm>
          <a:custGeom>
            <a:avLst/>
            <a:gdLst>
              <a:gd name="connsiteX0" fmla="*/ 0 w 2403987"/>
              <a:gd name="connsiteY0" fmla="*/ 557295 h 604187"/>
              <a:gd name="connsiteX1" fmla="*/ 870155 w 2403987"/>
              <a:gd name="connsiteY1" fmla="*/ 549921 h 604187"/>
              <a:gd name="connsiteX2" fmla="*/ 1489587 w 2403987"/>
              <a:gd name="connsiteY2" fmla="*/ 11605 h 604187"/>
              <a:gd name="connsiteX3" fmla="*/ 2403987 w 2403987"/>
              <a:gd name="connsiteY3" fmla="*/ 232831 h 60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987" h="604187">
                <a:moveTo>
                  <a:pt x="0" y="557295"/>
                </a:moveTo>
                <a:cubicBezTo>
                  <a:pt x="310945" y="599082"/>
                  <a:pt x="621891" y="640869"/>
                  <a:pt x="870155" y="549921"/>
                </a:cubicBezTo>
                <a:cubicBezTo>
                  <a:pt x="1118420" y="458973"/>
                  <a:pt x="1233948" y="64453"/>
                  <a:pt x="1489587" y="11605"/>
                </a:cubicBezTo>
                <a:cubicBezTo>
                  <a:pt x="1745226" y="-41243"/>
                  <a:pt x="2074606" y="95794"/>
                  <a:pt x="2403987" y="23283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>
            <a:off x="6290187" y="3156072"/>
            <a:ext cx="2300748" cy="818346"/>
          </a:xfrm>
          <a:custGeom>
            <a:avLst/>
            <a:gdLst>
              <a:gd name="connsiteX0" fmla="*/ 0 w 2300748"/>
              <a:gd name="connsiteY0" fmla="*/ 59076 h 818346"/>
              <a:gd name="connsiteX1" fmla="*/ 567813 w 2300748"/>
              <a:gd name="connsiteY1" fmla="*/ 73825 h 818346"/>
              <a:gd name="connsiteX2" fmla="*/ 951271 w 2300748"/>
              <a:gd name="connsiteY2" fmla="*/ 789122 h 818346"/>
              <a:gd name="connsiteX3" fmla="*/ 2300748 w 2300748"/>
              <a:gd name="connsiteY3" fmla="*/ 612141 h 81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0748" h="818346">
                <a:moveTo>
                  <a:pt x="0" y="59076"/>
                </a:moveTo>
                <a:cubicBezTo>
                  <a:pt x="204634" y="5613"/>
                  <a:pt x="409268" y="-47849"/>
                  <a:pt x="567813" y="73825"/>
                </a:cubicBezTo>
                <a:cubicBezTo>
                  <a:pt x="726358" y="195499"/>
                  <a:pt x="662449" y="699403"/>
                  <a:pt x="951271" y="789122"/>
                </a:cubicBezTo>
                <a:cubicBezTo>
                  <a:pt x="1240093" y="878841"/>
                  <a:pt x="1770420" y="745491"/>
                  <a:pt x="2300748" y="61214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/>
          <p:cNvSpPr/>
          <p:nvPr/>
        </p:nvSpPr>
        <p:spPr>
          <a:xfrm>
            <a:off x="6297561" y="4979449"/>
            <a:ext cx="2359742" cy="711201"/>
          </a:xfrm>
          <a:custGeom>
            <a:avLst/>
            <a:gdLst>
              <a:gd name="connsiteX0" fmla="*/ 0 w 2359742"/>
              <a:gd name="connsiteY0" fmla="*/ 42377 h 711201"/>
              <a:gd name="connsiteX1" fmla="*/ 1143000 w 2359742"/>
              <a:gd name="connsiteY1" fmla="*/ 64499 h 711201"/>
              <a:gd name="connsiteX2" fmla="*/ 1437968 w 2359742"/>
              <a:gd name="connsiteY2" fmla="*/ 654435 h 711201"/>
              <a:gd name="connsiteX3" fmla="*/ 2359742 w 2359742"/>
              <a:gd name="connsiteY3" fmla="*/ 654435 h 7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742" h="711201">
                <a:moveTo>
                  <a:pt x="0" y="42377"/>
                </a:moveTo>
                <a:cubicBezTo>
                  <a:pt x="451669" y="2433"/>
                  <a:pt x="903339" y="-37511"/>
                  <a:pt x="1143000" y="64499"/>
                </a:cubicBezTo>
                <a:cubicBezTo>
                  <a:pt x="1382661" y="166509"/>
                  <a:pt x="1235178" y="556112"/>
                  <a:pt x="1437968" y="654435"/>
                </a:cubicBezTo>
                <a:cubicBezTo>
                  <a:pt x="1640758" y="752758"/>
                  <a:pt x="2000250" y="703596"/>
                  <a:pt x="2359742" y="654435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0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277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Trebuchet MS</vt:lpstr>
      <vt:lpstr>Wingdings 3</vt:lpstr>
      <vt:lpstr>Facet</vt:lpstr>
      <vt:lpstr>Applying Computer Vision Methodologies to Classify Species of Arachnids</vt:lpstr>
      <vt:lpstr>Outline</vt:lpstr>
      <vt:lpstr>Intro</vt:lpstr>
      <vt:lpstr>Texture - Haralick</vt:lpstr>
      <vt:lpstr>Texture - Laws</vt:lpstr>
      <vt:lpstr>Color – HSB (Hue, Saturation, Brightness)</vt:lpstr>
      <vt:lpstr>Color Con.</vt:lpstr>
      <vt:lpstr>Recognition – Haralick and Laws</vt:lpstr>
      <vt:lpstr>Recognition - Color</vt:lpstr>
      <vt:lpstr>Tests</vt:lpstr>
      <vt:lpstr>Tests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Computer Vision Methodologies to Classify and Recognize Species of Arachnids</dc:title>
  <dc:creator>Matthew Martinez</dc:creator>
  <cp:lastModifiedBy>Matthew Martinez</cp:lastModifiedBy>
  <cp:revision>44</cp:revision>
  <dcterms:created xsi:type="dcterms:W3CDTF">2017-04-24T15:02:23Z</dcterms:created>
  <dcterms:modified xsi:type="dcterms:W3CDTF">2017-04-27T03:19:18Z</dcterms:modified>
</cp:coreProperties>
</file>