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Lst>
  <p:sldSz cx="43891200" cy="329184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BDFCA2-56CF-4416-BBA0-4E7F426C6C7F}">
          <p14:sldIdLst>
            <p14:sldId id="256"/>
          </p14:sldIdLst>
        </p14:section>
      </p14:sectionLst>
    </p:ex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CBFF"/>
    <a:srgbClr val="FFFF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93" d="100"/>
          <a:sy n="93" d="100"/>
        </p:scale>
        <p:origin x="-3396" y="-906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Histogram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Frequency</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Sheet2!$A$2:$A$9</c:f>
              <c:strCache>
                <c:ptCount val="8"/>
                <c:pt idx="0">
                  <c:v>0</c:v>
                </c:pt>
                <c:pt idx="1">
                  <c:v>1</c:v>
                </c:pt>
                <c:pt idx="2">
                  <c:v>2</c:v>
                </c:pt>
                <c:pt idx="3">
                  <c:v>3</c:v>
                </c:pt>
                <c:pt idx="4">
                  <c:v>4</c:v>
                </c:pt>
                <c:pt idx="5">
                  <c:v>5</c:v>
                </c:pt>
                <c:pt idx="6">
                  <c:v>6</c:v>
                </c:pt>
                <c:pt idx="7">
                  <c:v>…n</c:v>
                </c:pt>
              </c:strCache>
            </c:strRef>
          </c:cat>
          <c:val>
            <c:numRef>
              <c:f>Sheet2!$B$2:$B$9</c:f>
              <c:numCache>
                <c:formatCode>General</c:formatCode>
                <c:ptCount val="8"/>
                <c:pt idx="0">
                  <c:v>62</c:v>
                </c:pt>
                <c:pt idx="1">
                  <c:v>42</c:v>
                </c:pt>
                <c:pt idx="2">
                  <c:v>357</c:v>
                </c:pt>
                <c:pt idx="3">
                  <c:v>99</c:v>
                </c:pt>
                <c:pt idx="4">
                  <c:v>214</c:v>
                </c:pt>
                <c:pt idx="5">
                  <c:v>7</c:v>
                </c:pt>
                <c:pt idx="6">
                  <c:v>52</c:v>
                </c:pt>
              </c:numCache>
            </c:numRef>
          </c:val>
          <c:extLst>
            <c:ext xmlns:c16="http://schemas.microsoft.com/office/drawing/2014/chart" uri="{C3380CC4-5D6E-409C-BE32-E72D297353CC}">
              <c16:uniqueId val="{00000000-5627-43BB-A6CB-7235F9F9735C}"/>
            </c:ext>
          </c:extLst>
        </c:ser>
        <c:dLbls>
          <c:dLblPos val="outEnd"/>
          <c:showLegendKey val="0"/>
          <c:showVal val="1"/>
          <c:showCatName val="0"/>
          <c:showSerName val="0"/>
          <c:showPercent val="0"/>
          <c:showBubbleSize val="0"/>
        </c:dLbls>
        <c:gapWidth val="219"/>
        <c:overlap val="-27"/>
        <c:axId val="561733856"/>
        <c:axId val="561735168"/>
      </c:barChart>
      <c:catAx>
        <c:axId val="561733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Pixel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out"/>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61735168"/>
        <c:crosses val="autoZero"/>
        <c:auto val="1"/>
        <c:lblAlgn val="ctr"/>
        <c:lblOffset val="100"/>
        <c:noMultiLvlLbl val="0"/>
      </c:catAx>
      <c:valAx>
        <c:axId val="561735168"/>
        <c:scaling>
          <c:orientation val="minMax"/>
        </c:scaling>
        <c:delete val="0"/>
        <c:axPos val="l"/>
        <c:majorGridlines>
          <c:spPr>
            <a:ln w="9525" cap="flat" cmpd="sng" algn="ctr">
              <a:solidFill>
                <a:schemeClr val="bg2">
                  <a:lumMod val="90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Color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61733856"/>
        <c:crosses val="autoZero"/>
        <c:crossBetween val="between"/>
      </c:valAx>
      <c:spPr>
        <a:solidFill>
          <a:schemeClr val="bg1"/>
        </a:solidFill>
        <a:ln>
          <a:solidFill>
            <a:schemeClr val="tx1">
              <a:lumMod val="95000"/>
              <a:lumOff val="5000"/>
            </a:schemeClr>
          </a:solidFill>
        </a:ln>
        <a:effectLst/>
      </c:spPr>
    </c:plotArea>
    <c:plotVisOnly val="1"/>
    <c:dispBlanksAs val="gap"/>
    <c:showDLblsOverMax val="0"/>
  </c:chart>
  <c:spPr>
    <a:solidFill>
      <a:schemeClr val="accent5">
        <a:lumMod val="60000"/>
        <a:lumOff val="40000"/>
      </a:schemeClr>
    </a:solidFill>
    <a:ln w="9525" cap="flat" cmpd="sng" algn="ctr">
      <a:solidFill>
        <a:schemeClr val="tx1"/>
      </a:solidFill>
      <a:round/>
    </a:ln>
    <a:effectLst/>
  </c:spPr>
  <c:txPr>
    <a:bodyPr/>
    <a:lstStyle/>
    <a:p>
      <a:pPr>
        <a:defRPr>
          <a:solidFill>
            <a:schemeClr val="tx1"/>
          </a:solidFill>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dirty="0">
                <a:solidFill>
                  <a:schemeClr val="bg1">
                    <a:lumMod val="10000"/>
                  </a:schemeClr>
                </a:solidFill>
              </a:rPr>
              <a:t>Method Success</a:t>
            </a:r>
          </a:p>
        </c:rich>
      </c:tx>
      <c:overlay val="0"/>
      <c:spPr>
        <a:noFill/>
        <a:ln>
          <a:noFill/>
        </a:ln>
        <a:effectLst/>
      </c:spPr>
    </c:title>
    <c:autoTitleDeleted val="0"/>
    <c:plotArea>
      <c:layout/>
      <c:pieChart>
        <c:varyColors val="1"/>
        <c:ser>
          <c:idx val="0"/>
          <c:order val="0"/>
          <c:spPr>
            <a:solidFill>
              <a:schemeClr val="lt1"/>
            </a:solidFill>
            <a:ln w="19050">
              <a:solidFill>
                <a:srgbClr val="0070C0"/>
              </a:solidFill>
            </a:ln>
            <a:effectLst/>
          </c:spPr>
          <c:dPt>
            <c:idx val="0"/>
            <c:bubble3D val="0"/>
            <c:spPr>
              <a:solidFill>
                <a:schemeClr val="lt1"/>
              </a:solidFill>
              <a:ln w="19050">
                <a:solidFill>
                  <a:srgbClr val="0070C0"/>
                </a:solidFill>
              </a:ln>
              <a:effectLst/>
            </c:spPr>
            <c:extLst>
              <c:ext xmlns:c16="http://schemas.microsoft.com/office/drawing/2014/chart" uri="{C3380CC4-5D6E-409C-BE32-E72D297353CC}">
                <c16:uniqueId val="{00000001-FD27-4010-969E-979AEA67A66D}"/>
              </c:ext>
            </c:extLst>
          </c:dPt>
          <c:dPt>
            <c:idx val="1"/>
            <c:bubble3D val="0"/>
            <c:spPr>
              <a:solidFill>
                <a:schemeClr val="lt1"/>
              </a:solidFill>
              <a:ln w="19050">
                <a:solidFill>
                  <a:srgbClr val="0070C0"/>
                </a:solidFill>
              </a:ln>
              <a:effectLst/>
            </c:spPr>
            <c:extLst>
              <c:ext xmlns:c16="http://schemas.microsoft.com/office/drawing/2014/chart" uri="{C3380CC4-5D6E-409C-BE32-E72D297353CC}">
                <c16:uniqueId val="{00000003-FD27-4010-969E-979AEA67A66D}"/>
              </c:ext>
            </c:extLst>
          </c:dPt>
          <c:dPt>
            <c:idx val="2"/>
            <c:bubble3D val="0"/>
            <c:spPr>
              <a:solidFill>
                <a:schemeClr val="lt1"/>
              </a:solidFill>
              <a:ln w="19050">
                <a:solidFill>
                  <a:srgbClr val="0070C0"/>
                </a:solidFill>
              </a:ln>
              <a:effectLst/>
            </c:spPr>
            <c:extLst>
              <c:ext xmlns:c16="http://schemas.microsoft.com/office/drawing/2014/chart" uri="{C3380CC4-5D6E-409C-BE32-E72D297353CC}">
                <c16:uniqueId val="{00000005-FD27-4010-969E-979AEA67A66D}"/>
              </c:ext>
            </c:extLst>
          </c:dPt>
          <c:dLbls>
            <c:dLbl>
              <c:idx val="0"/>
              <c:tx>
                <c:rich>
                  <a:bodyPr rot="0" spcFirstLastPara="1" vertOverflow="ellipsis" vert="horz" wrap="square" lIns="38100" tIns="19050" rIns="38100" bIns="19050" anchor="ctr" anchorCtr="1">
                    <a:noAutofit/>
                  </a:bodyPr>
                  <a:lstStyle/>
                  <a:p>
                    <a:pPr>
                      <a:defRPr sz="900" b="1" i="0" u="none" strike="noStrike" kern="1200" baseline="0">
                        <a:solidFill>
                          <a:schemeClr val="accent1"/>
                        </a:solidFill>
                        <a:latin typeface="+mn-lt"/>
                        <a:ea typeface="+mn-ea"/>
                        <a:cs typeface="+mn-cs"/>
                      </a:defRPr>
                    </a:pPr>
                    <a:fld id="{80B3DE57-AF35-4270-A4B7-9C2F8258ECB8}" type="CATEGORYNAME">
                      <a:rPr lang="en-US">
                        <a:solidFill>
                          <a:schemeClr val="bg1">
                            <a:lumMod val="10000"/>
                          </a:schemeClr>
                        </a:solidFill>
                      </a:rPr>
                      <a:pPr>
                        <a:defRPr sz="900" b="1" i="0" u="none" strike="noStrike" kern="1200" baseline="0">
                          <a:solidFill>
                            <a:schemeClr val="accent1"/>
                          </a:solidFill>
                          <a:latin typeface="+mn-lt"/>
                          <a:ea typeface="+mn-ea"/>
                          <a:cs typeface="+mn-cs"/>
                        </a:defRPr>
                      </a:pPr>
                      <a:t>[CATEGORY NAME]</a:t>
                    </a:fld>
                    <a:r>
                      <a:rPr lang="en-US" baseline="0" dirty="0">
                        <a:solidFill>
                          <a:schemeClr val="bg1">
                            <a:lumMod val="10000"/>
                          </a:schemeClr>
                        </a:solidFill>
                      </a:rPr>
                      <a:t>
</a:t>
                    </a:r>
                    <a:fld id="{345BF028-DA64-4B09-8F6D-897D44BFB5D9}" type="PERCENTAGE">
                      <a:rPr lang="en-US" baseline="0">
                        <a:solidFill>
                          <a:schemeClr val="bg1">
                            <a:lumMod val="10000"/>
                          </a:schemeClr>
                        </a:solidFill>
                      </a:rPr>
                      <a:pPr>
                        <a:defRPr sz="900" b="1" i="0" u="none" strike="noStrike" kern="1200" baseline="0">
                          <a:solidFill>
                            <a:schemeClr val="accent1"/>
                          </a:solidFill>
                          <a:latin typeface="+mn-lt"/>
                          <a:ea typeface="+mn-ea"/>
                          <a:cs typeface="+mn-cs"/>
                        </a:defRPr>
                      </a:pPr>
                      <a:t>[PERCENTAGE]</a:t>
                    </a:fld>
                    <a:endParaRPr lang="en-US" baseline="0" dirty="0">
                      <a:solidFill>
                        <a:schemeClr val="bg1">
                          <a:lumMod val="10000"/>
                        </a:schemeClr>
                      </a:solidFill>
                    </a:endParaRPr>
                  </a:p>
                </c:rich>
              </c:tx>
              <c:spPr>
                <a:noFill/>
                <a:ln>
                  <a:noFill/>
                </a:ln>
                <a:effectLst/>
              </c:sp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FD27-4010-969E-979AEA67A66D}"/>
                </c:ext>
              </c:extLst>
            </c:dLbl>
            <c:dLbl>
              <c:idx val="1"/>
              <c:tx>
                <c:rich>
                  <a:bodyPr rot="0" spcFirstLastPara="1" vertOverflow="ellipsis" vert="horz" wrap="square" lIns="38100" tIns="19050" rIns="38100" bIns="19050" anchor="ctr" anchorCtr="1">
                    <a:noAutofit/>
                  </a:bodyPr>
                  <a:lstStyle/>
                  <a:p>
                    <a:pPr>
                      <a:defRPr sz="900" b="1" i="0" u="none" strike="noStrike" kern="1200" baseline="0">
                        <a:solidFill>
                          <a:schemeClr val="accent1"/>
                        </a:solidFill>
                        <a:latin typeface="+mn-lt"/>
                        <a:ea typeface="+mn-ea"/>
                        <a:cs typeface="+mn-cs"/>
                      </a:defRPr>
                    </a:pPr>
                    <a:fld id="{A755FE98-DE4E-458A-8821-A350AFB2A704}" type="CATEGORYNAME">
                      <a:rPr lang="en-US" baseline="0">
                        <a:solidFill>
                          <a:schemeClr val="bg1">
                            <a:lumMod val="10000"/>
                          </a:schemeClr>
                        </a:solidFill>
                      </a:rPr>
                      <a:pPr>
                        <a:defRPr sz="900" b="1" i="0" u="none" strike="noStrike" kern="1200" baseline="0">
                          <a:solidFill>
                            <a:schemeClr val="accent1"/>
                          </a:solidFill>
                          <a:latin typeface="+mn-lt"/>
                          <a:ea typeface="+mn-ea"/>
                          <a:cs typeface="+mn-cs"/>
                        </a:defRPr>
                      </a:pPr>
                      <a:t>[CATEGORY NAME]</a:t>
                    </a:fld>
                    <a:r>
                      <a:rPr lang="en-US" baseline="0" dirty="0">
                        <a:solidFill>
                          <a:schemeClr val="bg1">
                            <a:lumMod val="10000"/>
                          </a:schemeClr>
                        </a:solidFill>
                      </a:rPr>
                      <a:t>
</a:t>
                    </a:r>
                    <a:fld id="{E02B862E-3438-4368-AF34-E57E91CA4267}" type="PERCENTAGE">
                      <a:rPr lang="en-US" baseline="0">
                        <a:solidFill>
                          <a:schemeClr val="bg1">
                            <a:lumMod val="10000"/>
                          </a:schemeClr>
                        </a:solidFill>
                      </a:rPr>
                      <a:pPr>
                        <a:defRPr sz="900" b="1" i="0" u="none" strike="noStrike" kern="1200" baseline="0">
                          <a:solidFill>
                            <a:schemeClr val="accent1"/>
                          </a:solidFill>
                          <a:latin typeface="+mn-lt"/>
                          <a:ea typeface="+mn-ea"/>
                          <a:cs typeface="+mn-cs"/>
                        </a:defRPr>
                      </a:pPr>
                      <a:t>[PERCENTAGE]</a:t>
                    </a:fld>
                    <a:endParaRPr lang="en-US" baseline="0" dirty="0">
                      <a:solidFill>
                        <a:schemeClr val="bg1">
                          <a:lumMod val="10000"/>
                        </a:schemeClr>
                      </a:solidFill>
                    </a:endParaRPr>
                  </a:p>
                </c:rich>
              </c:tx>
              <c:spPr>
                <a:noFill/>
                <a:ln>
                  <a:noFill/>
                </a:ln>
                <a:effectLst/>
              </c:sp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3-FD27-4010-969E-979AEA67A66D}"/>
                </c:ext>
              </c:extLst>
            </c:dLbl>
            <c:dLbl>
              <c:idx val="2"/>
              <c:layout>
                <c:manualLayout>
                  <c:x val="0.13196580238982208"/>
                  <c:y val="-0.13596145396682158"/>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accent1"/>
                        </a:solidFill>
                        <a:latin typeface="+mn-lt"/>
                        <a:ea typeface="+mn-ea"/>
                        <a:cs typeface="+mn-cs"/>
                      </a:defRPr>
                    </a:pPr>
                    <a:fld id="{C503EDA9-2776-4F47-B202-D67A13F874DA}" type="CATEGORYNAME">
                      <a:rPr lang="en-US" smtClean="0">
                        <a:solidFill>
                          <a:schemeClr val="bg1">
                            <a:lumMod val="10000"/>
                          </a:schemeClr>
                        </a:solidFill>
                      </a:rPr>
                      <a:pPr>
                        <a:defRPr sz="900" b="1" i="0" u="none" strike="noStrike" kern="1200" baseline="0">
                          <a:solidFill>
                            <a:schemeClr val="accent1"/>
                          </a:solidFill>
                          <a:latin typeface="+mn-lt"/>
                          <a:ea typeface="+mn-ea"/>
                          <a:cs typeface="+mn-cs"/>
                        </a:defRPr>
                      </a:pPr>
                      <a:t>[CATEGORY NAME]</a:t>
                    </a:fld>
                    <a:r>
                      <a:rPr lang="en-US" dirty="0">
                        <a:solidFill>
                          <a:schemeClr val="bg1">
                            <a:lumMod val="10000"/>
                          </a:schemeClr>
                        </a:solidFill>
                      </a:rPr>
                      <a:t>s</a:t>
                    </a:r>
                    <a:r>
                      <a:rPr lang="en-US" baseline="0" dirty="0">
                        <a:solidFill>
                          <a:schemeClr val="bg1">
                            <a:lumMod val="10000"/>
                          </a:schemeClr>
                        </a:solidFill>
                      </a:rPr>
                      <a:t>
</a:t>
                    </a:r>
                    <a:fld id="{8DE25422-3762-45E2-B0EB-398DE7C4D464}" type="PERCENTAGE">
                      <a:rPr lang="en-US" baseline="0" smtClean="0">
                        <a:solidFill>
                          <a:schemeClr val="bg1">
                            <a:lumMod val="10000"/>
                          </a:schemeClr>
                        </a:solidFill>
                      </a:rPr>
                      <a:pPr>
                        <a:defRPr sz="900" b="1" i="0" u="none" strike="noStrike" kern="1200" baseline="0">
                          <a:solidFill>
                            <a:schemeClr val="accent1"/>
                          </a:solidFill>
                          <a:latin typeface="+mn-lt"/>
                          <a:ea typeface="+mn-ea"/>
                          <a:cs typeface="+mn-cs"/>
                        </a:defRPr>
                      </a:pPr>
                      <a:t>[PERCENTAGE]</a:t>
                    </a:fld>
                    <a:endParaRPr lang="en-US" baseline="0" dirty="0">
                      <a:solidFill>
                        <a:schemeClr val="bg1">
                          <a:lumMod val="10000"/>
                        </a:schemeClr>
                      </a:solidFill>
                    </a:endParaRP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8.0842262711306512E-2"/>
                      <c:h val="0.13561737777725"/>
                    </c:manualLayout>
                  </c15:layout>
                  <c15:dlblFieldTable/>
                  <c15:showDataLabelsRange val="0"/>
                </c:ext>
                <c:ext xmlns:c16="http://schemas.microsoft.com/office/drawing/2014/chart" uri="{C3380CC4-5D6E-409C-BE32-E72D297353CC}">
                  <c16:uniqueId val="{00000005-FD27-4010-969E-979AEA67A66D}"/>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Sheet2!$D$1:$F$1</c:f>
              <c:strCache>
                <c:ptCount val="3"/>
                <c:pt idx="0">
                  <c:v>HSB</c:v>
                </c:pt>
                <c:pt idx="1">
                  <c:v>Haralick</c:v>
                </c:pt>
                <c:pt idx="2">
                  <c:v>Law</c:v>
                </c:pt>
              </c:strCache>
            </c:strRef>
          </c:cat>
          <c:val>
            <c:numRef>
              <c:f>Sheet2!$D$2:$F$2</c:f>
              <c:numCache>
                <c:formatCode>General</c:formatCode>
                <c:ptCount val="3"/>
                <c:pt idx="0">
                  <c:v>0.5</c:v>
                </c:pt>
                <c:pt idx="1">
                  <c:v>1.25</c:v>
                </c:pt>
                <c:pt idx="2">
                  <c:v>4.5</c:v>
                </c:pt>
              </c:numCache>
            </c:numRef>
          </c:val>
          <c:extLst>
            <c:ext xmlns:c16="http://schemas.microsoft.com/office/drawing/2014/chart" uri="{C3380CC4-5D6E-409C-BE32-E72D297353CC}">
              <c16:uniqueId val="{00000006-FD27-4010-969E-979AEA67A66D}"/>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5">
        <a:lumMod val="60000"/>
        <a:lumOff val="40000"/>
      </a:schemeClr>
    </a:solidFill>
    <a:ln w="9525" cap="flat" cmpd="sng" algn="ctr">
      <a:solidFill>
        <a:schemeClr val="tx1"/>
      </a:solidFill>
      <a:round/>
    </a:ln>
    <a:effectLst/>
  </c:spPr>
  <c:txPr>
    <a:bodyPr/>
    <a:lstStyle/>
    <a:p>
      <a:pPr>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0464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0653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2380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102021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8794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5935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4265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4/16/2017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98823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4/16/2017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0706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4/16/2017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6522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23557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87987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85D6BDF-9D0E-4E2B-85B8-D8F4790360C9}" type="datetimeFigureOut">
              <a:rPr lang="en-US" smtClean="0"/>
              <a:t>4/16/2017</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409356082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7.jpeg"/><Relationship Id="rId12" Type="http://schemas.openxmlformats.org/officeDocument/2006/relationships/image" Target="../media/image11.png"/><Relationship Id="rId2" Type="http://schemas.openxmlformats.org/officeDocument/2006/relationships/image" Target="../media/image3.png"/><Relationship Id="rId16" Type="http://schemas.openxmlformats.org/officeDocument/2006/relationships/image" Target="../media/image14.jpeg"/><Relationship Id="rId1" Type="http://schemas.openxmlformats.org/officeDocument/2006/relationships/slideLayout" Target="../slideLayouts/slideLayout12.xml"/><Relationship Id="rId6" Type="http://schemas.openxmlformats.org/officeDocument/2006/relationships/image" Target="../media/image60.png"/><Relationship Id="rId11" Type="http://schemas.openxmlformats.org/officeDocument/2006/relationships/chart" Target="../charts/chart1.xml"/><Relationship Id="rId5" Type="http://schemas.openxmlformats.org/officeDocument/2006/relationships/image" Target="../media/image6.png"/><Relationship Id="rId15" Type="http://schemas.openxmlformats.org/officeDocument/2006/relationships/chart" Target="../charts/chart2.xml"/><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dirty="0">
                <a:solidFill>
                  <a:srgbClr val="0070C0"/>
                </a:solidFill>
                <a:latin typeface="Bookman Old Style" panose="02050604050505020204" pitchFamily="18" charset="0"/>
              </a:rPr>
              <a:t>Applying Computer Vision Methodologies to Classify and Recognize Species of Arachnids</a:t>
            </a: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rgbClr val="0070C0"/>
                </a:solidFill>
                <a:latin typeface="Bookman Old Style" panose="02050604050505020204" pitchFamily="18" charset="0"/>
              </a:rPr>
              <a:t>Student: Matthew Martinez</a:t>
            </a:r>
          </a:p>
          <a:p>
            <a:pPr algn="ctr" eaLnBrk="1" hangingPunct="1"/>
            <a:r>
              <a:rPr lang="en-US" sz="4000" dirty="0">
                <a:solidFill>
                  <a:srgbClr val="0070C0"/>
                </a:solidFill>
                <a:latin typeface="Bookman Old Style" panose="02050604050505020204" pitchFamily="18" charset="0"/>
              </a:rPr>
              <a:t>Advisor: Dr. Mahmoud </a:t>
            </a:r>
            <a:r>
              <a:rPr lang="en-US" sz="4000" dirty="0" err="1">
                <a:solidFill>
                  <a:srgbClr val="0070C0"/>
                </a:solidFill>
                <a:latin typeface="Bookman Old Style" panose="02050604050505020204" pitchFamily="18" charset="0"/>
              </a:rPr>
              <a:t>Quweider</a:t>
            </a:r>
            <a:endParaRPr lang="en-US" sz="4000" dirty="0">
              <a:solidFill>
                <a:srgbClr val="0070C0"/>
              </a:solidFill>
              <a:latin typeface="Bookman Old Style" panose="02050604050505020204" pitchFamily="18" charset="0"/>
            </a:endParaRPr>
          </a:p>
          <a:p>
            <a:pPr algn="ctr" eaLnBrk="1" hangingPunct="1"/>
            <a:r>
              <a:rPr lang="en-US" sz="4000" dirty="0">
                <a:solidFill>
                  <a:srgbClr val="0070C0"/>
                </a:solidFill>
                <a:latin typeface="Bookman Old Style" panose="02050604050505020204" pitchFamily="18" charset="0"/>
              </a:rPr>
              <a:t>Instructor: Dr. Robert </a:t>
            </a:r>
            <a:r>
              <a:rPr lang="en-US" sz="4000" dirty="0" err="1">
                <a:solidFill>
                  <a:srgbClr val="0070C0"/>
                </a:solidFill>
                <a:latin typeface="Bookman Old Style" panose="02050604050505020204" pitchFamily="18" charset="0"/>
              </a:rPr>
              <a:t>Schweller</a:t>
            </a:r>
            <a:endParaRPr lang="en-US" sz="4000" dirty="0">
              <a:solidFill>
                <a:srgbClr val="0070C0"/>
              </a:solidFill>
              <a:latin typeface="Bookman Old Style" panose="02050604050505020204" pitchFamily="18" charset="0"/>
            </a:endParaRPr>
          </a:p>
        </p:txBody>
      </p:sp>
      <p:sp>
        <p:nvSpPr>
          <p:cNvPr id="10" name="Text Box 189"/>
          <p:cNvSpPr txBox="1">
            <a:spLocks noChangeArrowheads="1"/>
          </p:cNvSpPr>
          <p:nvPr/>
        </p:nvSpPr>
        <p:spPr bwMode="auto">
          <a:xfrm>
            <a:off x="1280160" y="5486400"/>
            <a:ext cx="9144000" cy="932558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a:latin typeface="Bookman Old Style" panose="02050604050505020204" pitchFamily="18" charset="0"/>
              </a:rPr>
              <a:t>Computer vision is a field in computer science that deals with how computers can understand something in an image or video. It seeks to replicate a human’s visual system. Some examples are face recognition and object detection. </a:t>
            </a:r>
          </a:p>
          <a:p>
            <a:endParaRPr lang="en-US" sz="2800" dirty="0">
              <a:latin typeface="Bookman Old Style" panose="02050604050505020204" pitchFamily="18" charset="0"/>
            </a:endParaRPr>
          </a:p>
          <a:p>
            <a:r>
              <a:rPr lang="en-US" sz="2800" dirty="0">
                <a:latin typeface="Bookman Old Style" panose="02050604050505020204" pitchFamily="18" charset="0"/>
              </a:rPr>
              <a:t>Computers can be programmed to recognize things in images by supplying a set of training images to learn from. The training set then becomes what the computer knows. After the training, a new image it analyzed and the computer returns the most similar result. This process mimics when a human learns or sees something for the first time and then remembers it. </a:t>
            </a:r>
          </a:p>
          <a:p>
            <a:endParaRPr lang="en-US" sz="2800" dirty="0">
              <a:latin typeface="Bookman Old Style" panose="02050604050505020204" pitchFamily="18" charset="0"/>
            </a:endParaRPr>
          </a:p>
          <a:p>
            <a:r>
              <a:rPr lang="en-US" sz="2800" dirty="0">
                <a:latin typeface="Bookman Old Style" panose="02050604050505020204" pitchFamily="18" charset="0"/>
              </a:rPr>
              <a:t>More specifically, recognition is done by choosing a set of features, in this case texture and color, to classify each species. The closer a new images features are to one in the training, then it is most likely that training image.</a:t>
            </a: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dirty="0">
                <a:solidFill>
                  <a:schemeClr val="accent3">
                    <a:lumMod val="20000"/>
                    <a:lumOff val="80000"/>
                  </a:schemeClr>
                </a:solidFill>
                <a:latin typeface="Bookman Old Style" panose="02050604050505020204" pitchFamily="18" charset="0"/>
              </a:rPr>
              <a:t>1. Abstract</a:t>
            </a:r>
          </a:p>
        </p:txBody>
      </p:sp>
      <mc:AlternateContent xmlns:mc="http://schemas.openxmlformats.org/markup-compatibility/2006" xmlns:a14="http://schemas.microsoft.com/office/drawing/2010/main">
        <mc:Choice Requires="a14">
          <p:sp>
            <p:nvSpPr>
              <p:cNvPr id="15" name="Text Box 194"/>
              <p:cNvSpPr txBox="1">
                <a:spLocks noChangeArrowheads="1"/>
              </p:cNvSpPr>
              <p:nvPr/>
            </p:nvSpPr>
            <p:spPr bwMode="auto">
              <a:xfrm>
                <a:off x="11514984" y="20762336"/>
                <a:ext cx="6949440" cy="7431664"/>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Bookman Old Style" panose="02050604050505020204" pitchFamily="18" charset="0"/>
                  </a:rPr>
                  <a:t>Haralick</a:t>
                </a:r>
              </a:p>
              <a:p>
                <a:pPr algn="ctr" eaLnBrk="1" hangingPunct="1"/>
                <a:r>
                  <a:rPr lang="en-US" sz="2400" dirty="0">
                    <a:latin typeface="Bookman Old Style" panose="02050604050505020204" pitchFamily="18" charset="0"/>
                  </a:rPr>
                  <a:t>Recognize by taking Euclidian distance. </a:t>
                </a:r>
                <a14:m>
                  <m:oMath xmlns:m="http://schemas.openxmlformats.org/officeDocument/2006/math">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𝑝</m:t>
                            </m:r>
                            <m:r>
                              <a:rPr lang="en-US" sz="2400" b="0" i="1" baseline="-25000"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baseline="-25000" smtClean="0">
                                <a:latin typeface="Cambria Math" panose="02040503050406030204" pitchFamily="18" charset="0"/>
                              </a:rPr>
                              <m:t>1</m:t>
                            </m:r>
                          </m:e>
                        </m:d>
                        <m:r>
                          <a:rPr lang="en-US" sz="2400" b="0" i="1" baseline="30000" smtClean="0">
                            <a:latin typeface="Cambria Math" panose="02040503050406030204" pitchFamily="18" charset="0"/>
                          </a:rPr>
                          <m:t>2</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𝑝</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baseline="-25000" smtClean="0">
                                <a:latin typeface="Cambria Math" panose="02040503050406030204" pitchFamily="18" charset="0"/>
                              </a:rPr>
                              <m:t>2</m:t>
                            </m:r>
                          </m:e>
                        </m:d>
                        <m:r>
                          <a:rPr lang="en-US" sz="2400" b="0" i="1" baseline="30000" smtClean="0">
                            <a:latin typeface="Cambria Math" panose="02040503050406030204" pitchFamily="18" charset="0"/>
                          </a:rPr>
                          <m:t>2</m:t>
                        </m:r>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1" baseline="-25000">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𝑞𝑛</m:t>
                            </m:r>
                          </m:e>
                        </m:d>
                        <m:r>
                          <a:rPr lang="en-US" sz="2400" b="0" i="1" baseline="30000" smtClean="0">
                            <a:latin typeface="Cambria Math" panose="02040503050406030204" pitchFamily="18" charset="0"/>
                          </a:rPr>
                          <m:t>2</m:t>
                        </m:r>
                      </m:e>
                    </m:rad>
                  </m:oMath>
                </a14:m>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r>
                  <a:rPr lang="en-US" sz="2400" dirty="0">
                    <a:latin typeface="Bookman Old Style" panose="02050604050505020204" pitchFamily="18" charset="0"/>
                  </a:rPr>
                  <a:t>		</a:t>
                </a:r>
              </a:p>
            </p:txBody>
          </p:sp>
        </mc:Choice>
        <mc:Fallback xmlns="">
          <p:sp>
            <p:nvSpPr>
              <p:cNvPr id="15" name="Text Box 194"/>
              <p:cNvSpPr txBox="1">
                <a:spLocks noRot="1" noChangeAspect="1" noMove="1" noResize="1" noEditPoints="1" noAdjustHandles="1" noChangeArrowheads="1" noChangeShapeType="1" noTextEdit="1"/>
              </p:cNvSpPr>
              <p:nvPr/>
            </p:nvSpPr>
            <p:spPr bwMode="auto">
              <a:xfrm>
                <a:off x="11514984" y="20762336"/>
                <a:ext cx="6949440" cy="7431664"/>
              </a:xfrm>
              <a:prstGeom prst="rect">
                <a:avLst/>
              </a:prstGeom>
              <a:blipFill>
                <a:blip r:embed="rId2"/>
                <a:stretch>
                  <a:fillRect/>
                </a:stretch>
              </a:blipFill>
              <a:ln w="12700">
                <a:solidFill>
                  <a:schemeClr val="accent1">
                    <a:lumMod val="75000"/>
                  </a:schemeClr>
                </a:solidFill>
              </a:ln>
              <a:effectLst/>
            </p:spPr>
            <p:txBody>
              <a:bodyPr/>
              <a:lstStyle/>
              <a:p>
                <a:r>
                  <a:rPr lang="en-US">
                    <a:noFill/>
                  </a:rPr>
                  <a:t> </a:t>
                </a:r>
              </a:p>
            </p:txBody>
          </p:sp>
        </mc:Fallback>
      </mc:AlternateContent>
      <p:sp>
        <p:nvSpPr>
          <p:cNvPr id="33" name="Rectangle 32"/>
          <p:cNvSpPr/>
          <p:nvPr/>
        </p:nvSpPr>
        <p:spPr>
          <a:xfrm>
            <a:off x="1280160" y="151638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dirty="0">
                <a:solidFill>
                  <a:schemeClr val="accent3">
                    <a:lumMod val="20000"/>
                    <a:lumOff val="80000"/>
                  </a:schemeClr>
                </a:solidFill>
                <a:latin typeface="Bookman Old Style" panose="02050604050505020204" pitchFamily="18" charset="0"/>
              </a:rPr>
              <a:t>2. Introduction</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11484997" y="5338617"/>
                <a:ext cx="10881360" cy="14397184"/>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Bookman Old Style" panose="02050604050505020204" pitchFamily="18" charset="0"/>
                  </a:rPr>
                  <a:t>Texture: Haralick &amp; Laws</a:t>
                </a:r>
              </a:p>
              <a:p>
                <a:pPr eaLnBrk="1" hangingPunct="1"/>
                <a:r>
                  <a:rPr lang="en-US" sz="2400" i="1" dirty="0">
                    <a:latin typeface="Bookman Old Style" panose="02050604050505020204" pitchFamily="18" charset="0"/>
                  </a:rPr>
                  <a:t>Haralick</a:t>
                </a:r>
                <a:r>
                  <a:rPr lang="en-US" sz="2400" dirty="0">
                    <a:latin typeface="Bookman Old Style" panose="02050604050505020204" pitchFamily="18" charset="0"/>
                  </a:rPr>
                  <a:t> is a statistical method for describing texture. It’s done by computing the image’s cooccurrence matrix then the features.</a:t>
                </a:r>
              </a:p>
              <a:p>
                <a:pPr eaLnBrk="1" hangingPunct="1"/>
                <a:r>
                  <a:rPr lang="en-US" sz="2400" dirty="0">
                    <a:latin typeface="Bookman Old Style" panose="02050604050505020204" pitchFamily="18" charset="0"/>
                  </a:rPr>
                  <a:t>								 </a:t>
                </a: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r>
                  <a:rPr lang="en-US" sz="2400" dirty="0">
                    <a:latin typeface="Bookman Old Style" panose="02050604050505020204" pitchFamily="18" charset="0"/>
                  </a:rPr>
                  <a:t>Features:</a:t>
                </a:r>
              </a:p>
              <a:p>
                <a:pPr eaLnBrk="1" hangingPunct="1"/>
                <a:r>
                  <a:rPr lang="en-US" sz="2400" i="1" dirty="0">
                    <a:latin typeface="Bookman Old Style" panose="02050604050505020204" pitchFamily="18" charset="0"/>
                  </a:rPr>
                  <a:t>Contrast</a:t>
                </a:r>
                <a:r>
                  <a:rPr lang="en-US" sz="2400" dirty="0">
                    <a:latin typeface="Bookman Old Style" panose="02050604050505020204" pitchFamily="18" charset="0"/>
                  </a:rPr>
                  <a:t>: Measure of intensity between a pixel and it’s neighbor.</a:t>
                </a:r>
                <a:endParaRPr lang="en-US" sz="2400" baseline="30000" dirty="0">
                  <a:latin typeface="Bookman Old Style" panose="02050604050505020204" pitchFamily="18" charset="0"/>
                </a:endParaRPr>
              </a:p>
              <a:p>
                <a:pPr eaLnBrk="1" hangingPunct="1"/>
                <a:r>
                  <a:rPr lang="en-US" sz="2400" i="1" dirty="0">
                    <a:latin typeface="Bookman Old Style" panose="02050604050505020204" pitchFamily="18" charset="0"/>
                  </a:rPr>
                  <a:t>	Con </a:t>
                </a:r>
                <a:r>
                  <a:rPr lang="en-US" sz="2400" dirty="0">
                    <a:latin typeface="Bookman Old Style" panose="02050604050505020204" pitchFamily="18" charset="0"/>
                  </a:rPr>
                  <a:t>= </a:t>
                </a:r>
                <a14:m>
                  <m:oMath xmlns:m="http://schemas.openxmlformats.org/officeDocument/2006/math">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=0</m:t>
                        </m:r>
                      </m:sub>
                      <m:sup>
                        <m:r>
                          <a:rPr lang="en-US" sz="2400" b="0" i="1" smtClean="0">
                            <a:latin typeface="Cambria Math" panose="02040503050406030204" pitchFamily="18" charset="0"/>
                          </a:rPr>
                          <m:t>𝑛</m:t>
                        </m:r>
                      </m:sup>
                      <m:e>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0" baseline="30000" smtClean="0">
                                <a:latin typeface="Cambria Math" panose="02040503050406030204" pitchFamily="18" charset="0"/>
                              </a:rPr>
                              <m:t>2</m:t>
                            </m:r>
                            <m:r>
                              <a:rPr lang="en-US" sz="2400" b="0" i="1" smtClean="0">
                                <a:latin typeface="Cambria Math" panose="02040503050406030204" pitchFamily="18" charset="0"/>
                              </a:rPr>
                              <m:t>𝑝</m:t>
                            </m:r>
                            <m:r>
                              <a:rPr lang="en-US" sz="2400" b="0" i="1" baseline="-25000" smtClean="0">
                                <a:latin typeface="Cambria Math" panose="02040503050406030204" pitchFamily="18" charset="0"/>
                              </a:rPr>
                              <m:t>𝑖𝑗</m:t>
                            </m:r>
                          </m:e>
                        </m:nary>
                      </m:e>
                    </m:nary>
                  </m:oMath>
                </a14:m>
                <a:endParaRPr lang="en-US" sz="2400" dirty="0">
                  <a:latin typeface="Bookman Old Style" panose="02050604050505020204" pitchFamily="18" charset="0"/>
                </a:endParaRPr>
              </a:p>
              <a:p>
                <a:pPr eaLnBrk="1" hangingPunct="1"/>
                <a:r>
                  <a:rPr lang="en-US" sz="2400" i="1" dirty="0">
                    <a:latin typeface="Bookman Old Style" panose="02050604050505020204" pitchFamily="18" charset="0"/>
                  </a:rPr>
                  <a:t>Energy</a:t>
                </a:r>
                <a:r>
                  <a:rPr lang="en-US" sz="2400" dirty="0">
                    <a:latin typeface="Bookman Old Style" panose="02050604050505020204" pitchFamily="18" charset="0"/>
                  </a:rPr>
                  <a:t>: Measure of uniformity. Max when the image is constant.</a:t>
                </a:r>
              </a:p>
              <a:p>
                <a:pPr eaLnBrk="1" hangingPunct="1"/>
                <a:r>
                  <a:rPr lang="en-US" sz="2400" i="1" dirty="0">
                    <a:latin typeface="Bookman Old Style" panose="02050604050505020204" pitchFamily="18" charset="0"/>
                  </a:rPr>
                  <a:t>	Ene </a:t>
                </a:r>
                <a:r>
                  <a:rPr lang="en-US" sz="2400" dirty="0">
                    <a:latin typeface="Bookman Old Style" panose="02050604050505020204" pitchFamily="18" charset="0"/>
                  </a:rPr>
                  <a:t>= </a:t>
                </a:r>
                <a14:m>
                  <m:oMath xmlns:m="http://schemas.openxmlformats.org/officeDocument/2006/math">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=0</m:t>
                        </m:r>
                      </m:sub>
                      <m:sup>
                        <m:r>
                          <a:rPr lang="en-US" sz="2400" b="0" i="1" smtClean="0">
                            <a:latin typeface="Cambria Math" panose="02040503050406030204" pitchFamily="18" charset="0"/>
                          </a:rPr>
                          <m:t>𝑛</m:t>
                        </m:r>
                      </m:sup>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𝑝</m:t>
                            </m:r>
                            <m:r>
                              <a:rPr lang="en-US" sz="2400" b="0" i="1" baseline="-25000" smtClean="0">
                                <a:latin typeface="Cambria Math" panose="02040503050406030204" pitchFamily="18" charset="0"/>
                              </a:rPr>
                              <m:t>𝑖𝑗</m:t>
                            </m:r>
                            <m:r>
                              <a:rPr lang="en-US" sz="2400" b="0" i="1" baseline="30000" smtClean="0">
                                <a:latin typeface="Cambria Math" panose="02040503050406030204" pitchFamily="18" charset="0"/>
                              </a:rPr>
                              <m:t>2</m:t>
                            </m:r>
                          </m:e>
                        </m:nary>
                      </m:e>
                    </m:nary>
                  </m:oMath>
                </a14:m>
                <a:endParaRPr lang="en-US" sz="2400" dirty="0">
                  <a:latin typeface="Bookman Old Style" panose="02050604050505020204" pitchFamily="18" charset="0"/>
                </a:endParaRPr>
              </a:p>
              <a:p>
                <a:pPr eaLnBrk="1" hangingPunct="1"/>
                <a:r>
                  <a:rPr lang="en-US" sz="2400" i="1" dirty="0">
                    <a:latin typeface="Bookman Old Style" panose="02050604050505020204" pitchFamily="18" charset="0"/>
                  </a:rPr>
                  <a:t>Homogeneity</a:t>
                </a:r>
                <a:r>
                  <a:rPr lang="en-US" sz="2400" dirty="0">
                    <a:latin typeface="Bookman Old Style" panose="02050604050505020204" pitchFamily="18" charset="0"/>
                  </a:rPr>
                  <a:t>: Measures the spatial closeness.</a:t>
                </a:r>
              </a:p>
              <a:p>
                <a:pPr eaLnBrk="1" hangingPunct="1"/>
                <a:r>
                  <a:rPr lang="en-US" sz="2400" dirty="0">
                    <a:latin typeface="Bookman Old Style" panose="02050604050505020204" pitchFamily="18" charset="0"/>
                  </a:rPr>
                  <a:t>	</a:t>
                </a:r>
                <a:r>
                  <a:rPr lang="en-US" sz="2400" i="1" dirty="0">
                    <a:latin typeface="Bookman Old Style" panose="02050604050505020204" pitchFamily="18" charset="0"/>
                  </a:rPr>
                  <a:t>Hom</a:t>
                </a:r>
                <a:r>
                  <a:rPr lang="en-US" sz="2400" dirty="0">
                    <a:latin typeface="Bookman Old Style" panose="02050604050505020204" pitchFamily="18" charset="0"/>
                  </a:rPr>
                  <a:t> = </a:t>
                </a:r>
                <a14:m>
                  <m:oMath xmlns:m="http://schemas.openxmlformats.org/officeDocument/2006/math">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=0</m:t>
                        </m:r>
                      </m:sub>
                      <m:sup>
                        <m:r>
                          <a:rPr lang="en-US" sz="2400" b="0" i="1" smtClean="0">
                            <a:latin typeface="Cambria Math" panose="02040503050406030204" pitchFamily="18" charset="0"/>
                          </a:rPr>
                          <m:t>𝑛</m:t>
                        </m:r>
                      </m:sup>
                      <m:e>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𝑝</m:t>
                                </m:r>
                                <m:r>
                                  <a:rPr lang="en-US" sz="2400" b="0" i="1" baseline="-25000" smtClean="0">
                                    <a:latin typeface="Cambria Math" panose="02040503050406030204" pitchFamily="18" charset="0"/>
                                  </a:rPr>
                                  <m:t>𝑖𝑗</m:t>
                                </m:r>
                              </m:num>
                              <m:den>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0" smtClean="0">
                                    <a:latin typeface="Cambria Math" panose="02040503050406030204" pitchFamily="18" charset="0"/>
                                  </a:rPr>
                                  <m:t>|</m:t>
                                </m:r>
                              </m:den>
                            </m:f>
                          </m:e>
                        </m:nary>
                      </m:e>
                    </m:nary>
                  </m:oMath>
                </a14:m>
                <a:endParaRPr lang="en-US" sz="2400" dirty="0">
                  <a:latin typeface="Bookman Old Style" panose="02050604050505020204" pitchFamily="18" charset="0"/>
                </a:endParaRPr>
              </a:p>
              <a:p>
                <a:pPr eaLnBrk="1" hangingPunct="1"/>
                <a:r>
                  <a:rPr lang="en-US" sz="2400" i="1" dirty="0">
                    <a:latin typeface="Bookman Old Style" panose="02050604050505020204" pitchFamily="18" charset="0"/>
                  </a:rPr>
                  <a:t>Entropy</a:t>
                </a:r>
                <a:r>
                  <a:rPr lang="en-US" sz="2400" dirty="0">
                    <a:latin typeface="Bookman Old Style" panose="02050604050505020204" pitchFamily="18" charset="0"/>
                  </a:rPr>
                  <a:t>: Measures the randomness of the elements.</a:t>
                </a:r>
              </a:p>
              <a:p>
                <a:pPr eaLnBrk="1" hangingPunct="1"/>
                <a:r>
                  <a:rPr lang="en-US" sz="2400" i="1" dirty="0">
                    <a:latin typeface="Bookman Old Style" panose="02050604050505020204" pitchFamily="18" charset="0"/>
                  </a:rPr>
                  <a:t>	Ent</a:t>
                </a:r>
                <a:r>
                  <a:rPr lang="en-US" sz="2400" dirty="0">
                    <a:latin typeface="Bookman Old Style" panose="02050604050505020204" pitchFamily="18" charset="0"/>
                  </a:rPr>
                  <a:t> = -</a:t>
                </a:r>
                <a14:m>
                  <m:oMath xmlns:m="http://schemas.openxmlformats.org/officeDocument/2006/math">
                    <m:nary>
                      <m:naryPr>
                        <m:chr m:val="∑"/>
                        <m:ctrlPr>
                          <a:rPr lang="en-US" sz="2400" i="1" smtClean="0">
                            <a:latin typeface="Cambria Math" panose="02040503050406030204" pitchFamily="18" charset="0"/>
                          </a:rPr>
                        </m:ctrlPr>
                      </m:naryPr>
                      <m:sub>
                        <m:r>
                          <a:rPr lang="en-US" sz="2400" i="1" smtClean="0">
                            <a:latin typeface="Cambria Math" panose="02040503050406030204" pitchFamily="18" charset="0"/>
                          </a:rPr>
                          <m:t>𝑖</m:t>
                        </m:r>
                        <m:r>
                          <a:rPr lang="en-US" sz="2400" i="1" smtClean="0">
                            <a:latin typeface="Cambria Math" panose="02040503050406030204" pitchFamily="18" charset="0"/>
                          </a:rPr>
                          <m:t>=0</m:t>
                        </m:r>
                      </m:sub>
                      <m:sup>
                        <m:r>
                          <a:rPr lang="en-US" sz="2400" b="0" i="1" smtClean="0">
                            <a:latin typeface="Cambria Math" panose="02040503050406030204" pitchFamily="18" charset="0"/>
                          </a:rPr>
                          <m:t>𝑛</m:t>
                        </m:r>
                      </m:sup>
                      <m:e>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𝑝</m:t>
                            </m:r>
                            <m:r>
                              <a:rPr lang="en-US" sz="2400" b="0" i="1" baseline="-25000" smtClean="0">
                                <a:latin typeface="Cambria Math" panose="02040503050406030204" pitchFamily="18" charset="0"/>
                              </a:rPr>
                              <m:t>𝑖𝑗</m:t>
                            </m:r>
                            <m:r>
                              <a:rPr lang="en-US" sz="2400" b="0" i="1" smtClean="0">
                                <a:latin typeface="Cambria Math" panose="02040503050406030204" pitchFamily="18" charset="0"/>
                              </a:rPr>
                              <m:t>𝑙𝑜𝑔</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pi</m:t>
                            </m:r>
                            <m:r>
                              <a:rPr lang="en-US" sz="2400" b="0" i="1" baseline="-25000" smtClean="0">
                                <a:latin typeface="Cambria Math" panose="02040503050406030204" pitchFamily="18" charset="0"/>
                              </a:rPr>
                              <m:t>𝑗</m:t>
                            </m:r>
                            <m:r>
                              <a:rPr lang="en-US" sz="2400" b="0" i="1" smtClean="0">
                                <a:latin typeface="Cambria Math" panose="02040503050406030204" pitchFamily="18" charset="0"/>
                              </a:rPr>
                              <m:t>)</m:t>
                            </m:r>
                          </m:e>
                        </m:nary>
                      </m:e>
                    </m:nary>
                  </m:oMath>
                </a14:m>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r>
                  <a:rPr lang="en-US" sz="2400" i="1" dirty="0">
                    <a:latin typeface="Bookman Old Style" panose="02050604050505020204" pitchFamily="18" charset="0"/>
                  </a:rPr>
                  <a:t>Laws</a:t>
                </a:r>
                <a:r>
                  <a:rPr lang="en-US" sz="2400" dirty="0">
                    <a:latin typeface="Bookman Old Style" panose="02050604050505020204" pitchFamily="18" charset="0"/>
                  </a:rPr>
                  <a:t> is another texture method done by convolution; applying filters/masks over an image to extract features. The five features used are level (average gray level) [1 4 6 4 1], edge [-1 -2 0 2 1], spot [-1 0 2 0 -1] , ripple [1 -4 6 -4 1], and wave [-1 2 0 -2 1]. These 1D masks are multiplied to create 25 distinct 2D masks.</a:t>
                </a: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r>
                  <a:rPr lang="en-US" sz="2400" dirty="0">
                    <a:latin typeface="Bookman Old Style" panose="02050604050505020204" pitchFamily="18" charset="0"/>
                  </a:rPr>
                  <a:t>After the features are extracted, a final convolution is performed computing the Gaussian average to smoothen the image. The result is shown below.</a:t>
                </a: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r>
                  <a:rPr lang="en-US" sz="2400" dirty="0">
                    <a:latin typeface="Bookman Old Style" panose="02050604050505020204" pitchFamily="18" charset="0"/>
                  </a:rPr>
                  <a:t>       </a:t>
                </a:r>
              </a:p>
              <a:p>
                <a:pPr eaLnBrk="1" hangingPunct="1"/>
                <a:endParaRPr lang="en-US" sz="2400" dirty="0">
                  <a:latin typeface="Bookman Old Style" panose="02050604050505020204" pitchFamily="18" charset="0"/>
                </a:endParaRP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11484997" y="5338617"/>
                <a:ext cx="10881360" cy="14397184"/>
              </a:xfrm>
              <a:prstGeom prst="rect">
                <a:avLst/>
              </a:prstGeom>
              <a:blipFill>
                <a:blip r:embed="rId3"/>
                <a:stretch>
                  <a:fillRect l="-392"/>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484996" y="4652817"/>
            <a:ext cx="20793323"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dirty="0">
                <a:solidFill>
                  <a:schemeClr val="accent3">
                    <a:lumMod val="20000"/>
                    <a:lumOff val="80000"/>
                  </a:schemeClr>
                </a:solidFill>
                <a:latin typeface="Bookman Old Style" panose="02050604050505020204" pitchFamily="18" charset="0"/>
              </a:rPr>
              <a:t>3. Methods For Classification</a:t>
            </a:r>
          </a:p>
        </p:txBody>
      </p:sp>
      <p:sp>
        <p:nvSpPr>
          <p:cNvPr id="35" name="Rectangle 34"/>
          <p:cNvSpPr/>
          <p:nvPr/>
        </p:nvSpPr>
        <p:spPr>
          <a:xfrm>
            <a:off x="33482280" y="4652817"/>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dirty="0">
                <a:solidFill>
                  <a:schemeClr val="accent3">
                    <a:lumMod val="20000"/>
                    <a:lumOff val="80000"/>
                  </a:schemeClr>
                </a:solidFill>
                <a:latin typeface="Bookman Old Style" panose="02050604050505020204" pitchFamily="18" charset="0"/>
              </a:rPr>
              <a:t>5. Results</a:t>
            </a:r>
          </a:p>
        </p:txBody>
      </p:sp>
      <p:sp>
        <p:nvSpPr>
          <p:cNvPr id="14" name="Text Box 193"/>
          <p:cNvSpPr txBox="1">
            <a:spLocks noChangeArrowheads="1"/>
          </p:cNvSpPr>
          <p:nvPr/>
        </p:nvSpPr>
        <p:spPr bwMode="auto">
          <a:xfrm>
            <a:off x="33462823" y="19207575"/>
            <a:ext cx="9144000" cy="577076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Bookman Old Style" panose="02050604050505020204" pitchFamily="18" charset="0"/>
              </a:rPr>
              <a:t>In conclusion, the methods utilized in the research can be used to successfully classify and recognize species of arachnids but only by combining them.</a:t>
            </a:r>
          </a:p>
          <a:p>
            <a:pPr eaLnBrk="1" hangingPunct="1"/>
            <a:endParaRPr lang="en-US" sz="2100" dirty="0">
              <a:latin typeface="Bookman Old Style" panose="02050604050505020204" pitchFamily="18" charset="0"/>
            </a:endParaRPr>
          </a:p>
          <a:p>
            <a:pPr eaLnBrk="1" hangingPunct="1"/>
            <a:r>
              <a:rPr lang="en-US" sz="2100" dirty="0">
                <a:latin typeface="Bookman Old Style" panose="02050604050505020204" pitchFamily="18" charset="0"/>
              </a:rPr>
              <a:t>An issue that affected accuracy is that Laws and </a:t>
            </a:r>
            <a:r>
              <a:rPr lang="en-US" sz="2100" dirty="0" err="1">
                <a:latin typeface="Bookman Old Style" panose="02050604050505020204" pitchFamily="18" charset="0"/>
              </a:rPr>
              <a:t>Haralick</a:t>
            </a:r>
            <a:r>
              <a:rPr lang="en-US" sz="2100" dirty="0">
                <a:latin typeface="Bookman Old Style" panose="02050604050505020204" pitchFamily="18" charset="0"/>
              </a:rPr>
              <a:t> methods requires all the images major axes to be aligned horizontally on the Y-axis and that proved to be a difficult problem on it’s own. </a:t>
            </a:r>
          </a:p>
          <a:p>
            <a:pPr eaLnBrk="1" hangingPunct="1"/>
            <a:endParaRPr lang="en-US" sz="2100" dirty="0">
              <a:latin typeface="Bookman Old Style" panose="02050604050505020204" pitchFamily="18" charset="0"/>
            </a:endParaRPr>
          </a:p>
          <a:p>
            <a:pPr eaLnBrk="1" hangingPunct="1"/>
            <a:r>
              <a:rPr lang="en-US" sz="2100" dirty="0">
                <a:latin typeface="Bookman Old Style" panose="02050604050505020204" pitchFamily="18" charset="0"/>
              </a:rPr>
              <a:t>The hardest challenge of this project was attempting to acquire accurate results in a natural environment. One of computer visions biggest setbacks is that the less controlled an environment is, the harder is it to get the desired outcome.</a:t>
            </a:r>
          </a:p>
          <a:p>
            <a:pPr eaLnBrk="1" hangingPunct="1"/>
            <a:endParaRPr lang="en-US" sz="2100" dirty="0">
              <a:latin typeface="Bookman Old Style" panose="02050604050505020204" pitchFamily="18" charset="0"/>
            </a:endParaRPr>
          </a:p>
          <a:p>
            <a:pPr eaLnBrk="1" hangingPunct="1"/>
            <a:r>
              <a:rPr lang="en-US" sz="2100" dirty="0">
                <a:latin typeface="Bookman Old Style" panose="02050604050505020204" pitchFamily="18" charset="0"/>
              </a:rPr>
              <a:t>An advantage of my research is its flexibility. These methods can easily be applied to other types of images by swapping out the database. They may also be transferred to other mediums like web or mobile applications.</a:t>
            </a:r>
          </a:p>
        </p:txBody>
      </p:sp>
      <p:sp>
        <p:nvSpPr>
          <p:cNvPr id="36" name="Rectangle 35"/>
          <p:cNvSpPr/>
          <p:nvPr/>
        </p:nvSpPr>
        <p:spPr>
          <a:xfrm>
            <a:off x="33465168" y="18521775"/>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dirty="0">
                <a:solidFill>
                  <a:schemeClr val="accent3">
                    <a:lumMod val="20000"/>
                    <a:lumOff val="80000"/>
                  </a:schemeClr>
                </a:solidFill>
                <a:latin typeface="Bookman Old Style" panose="02050604050505020204" pitchFamily="18" charset="0"/>
              </a:rPr>
              <a:t>6. Conclusion</a:t>
            </a:r>
          </a:p>
        </p:txBody>
      </p:sp>
      <p:sp>
        <p:nvSpPr>
          <p:cNvPr id="11" name="Text Box 190"/>
          <p:cNvSpPr txBox="1">
            <a:spLocks noChangeArrowheads="1"/>
          </p:cNvSpPr>
          <p:nvPr/>
        </p:nvSpPr>
        <p:spPr bwMode="auto">
          <a:xfrm>
            <a:off x="1280160" y="15849600"/>
            <a:ext cx="9144000" cy="1061824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a:latin typeface="Bookman Old Style" panose="02050604050505020204" pitchFamily="18" charset="0"/>
              </a:rPr>
              <a:t>The objective of my research is to take an image, feed it to the computer, and have the computer tell me what species of spider is in the image. It’s like face recognition but with spiders. </a:t>
            </a:r>
          </a:p>
          <a:p>
            <a:endParaRPr lang="en-US" sz="2800" dirty="0">
              <a:latin typeface="Bookman Old Style" panose="02050604050505020204" pitchFamily="18" charset="0"/>
            </a:endParaRPr>
          </a:p>
          <a:p>
            <a:r>
              <a:rPr lang="en-US" sz="2800" dirty="0">
                <a:latin typeface="Bookman Old Style" panose="02050604050505020204" pitchFamily="18" charset="0"/>
              </a:rPr>
              <a:t>This idea came to me because of my love for nature. While spending time at wildlife refuges and parks I often encounter small mammals, reptiles, insects, and arachnids and I have genuine curiosity to know the species of these sentient beings.</a:t>
            </a:r>
          </a:p>
          <a:p>
            <a:endParaRPr lang="en-US" sz="2800" dirty="0">
              <a:latin typeface="Bookman Old Style" panose="02050604050505020204" pitchFamily="18" charset="0"/>
            </a:endParaRPr>
          </a:p>
          <a:p>
            <a:r>
              <a:rPr lang="en-US" sz="2800" dirty="0">
                <a:latin typeface="Bookman Old Style" panose="02050604050505020204" pitchFamily="18" charset="0"/>
              </a:rPr>
              <a:t>I decided spiders were good candidate for research because they are misunderstood so this research can help educate people about the importance of arachnids as most serve an important function in ecosystems.</a:t>
            </a:r>
          </a:p>
          <a:p>
            <a:endParaRPr lang="en-US" sz="2800" dirty="0">
              <a:latin typeface="Bookman Old Style" panose="02050604050505020204" pitchFamily="18" charset="0"/>
            </a:endParaRPr>
          </a:p>
          <a:p>
            <a:r>
              <a:rPr lang="en-US" sz="2800" dirty="0">
                <a:latin typeface="Bookman Old Style" panose="02050604050505020204" pitchFamily="18" charset="0"/>
              </a:rPr>
              <a:t>To accomplish my objective I extracted texture and color features separately using three different methods. Using more than one method will increase accuracy by returning more results because where one method fails another may succeed.</a:t>
            </a:r>
          </a:p>
        </p:txBody>
      </p:sp>
      <p:sp>
        <p:nvSpPr>
          <p:cNvPr id="45" name="Rectangle 44"/>
          <p:cNvSpPr/>
          <p:nvPr/>
        </p:nvSpPr>
        <p:spPr>
          <a:xfrm>
            <a:off x="11521440" y="20065465"/>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dirty="0">
                <a:solidFill>
                  <a:schemeClr val="accent3">
                    <a:lumMod val="20000"/>
                    <a:lumOff val="80000"/>
                  </a:schemeClr>
                </a:solidFill>
                <a:latin typeface="Bookman Old Style" panose="02050604050505020204" pitchFamily="18" charset="0"/>
              </a:rPr>
              <a:t>4. Recognition</a:t>
            </a:r>
          </a:p>
        </p:txBody>
      </p:sp>
      <p:sp>
        <p:nvSpPr>
          <p:cNvPr id="40" name="Text Box 193"/>
          <p:cNvSpPr txBox="1">
            <a:spLocks noChangeArrowheads="1"/>
          </p:cNvSpPr>
          <p:nvPr/>
        </p:nvSpPr>
        <p:spPr bwMode="auto">
          <a:xfrm>
            <a:off x="33482280" y="26458338"/>
            <a:ext cx="9144000" cy="175428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Bookman Old Style" panose="02050604050505020204" pitchFamily="18" charset="0"/>
              </a:rPr>
              <a:t>Image alignment – Improve Accuracy </a:t>
            </a:r>
          </a:p>
          <a:p>
            <a:pPr eaLnBrk="1" hangingPunct="1"/>
            <a:r>
              <a:rPr lang="en-US" sz="2400" dirty="0">
                <a:latin typeface="Bookman Old Style" panose="02050604050505020204" pitchFamily="18" charset="0"/>
              </a:rPr>
              <a:t>User Defined Classification System </a:t>
            </a:r>
          </a:p>
          <a:p>
            <a:pPr eaLnBrk="1" hangingPunct="1"/>
            <a:r>
              <a:rPr lang="en-US" sz="2400" dirty="0">
                <a:latin typeface="Bookman Old Style" panose="02050604050505020204" pitchFamily="18" charset="0"/>
              </a:rPr>
              <a:t>Multiplatform – Mobile application, Website</a:t>
            </a:r>
          </a:p>
          <a:p>
            <a:pPr eaLnBrk="1" hangingPunct="1"/>
            <a:r>
              <a:rPr lang="en-US" sz="2400" dirty="0">
                <a:latin typeface="Bookman Old Style" panose="02050604050505020204" pitchFamily="18" charset="0"/>
              </a:rPr>
              <a:t>Multispecies – Classify and recognize multiple species</a:t>
            </a:r>
          </a:p>
        </p:txBody>
      </p:sp>
      <p:sp>
        <p:nvSpPr>
          <p:cNvPr id="41" name="Rectangle 40"/>
          <p:cNvSpPr/>
          <p:nvPr/>
        </p:nvSpPr>
        <p:spPr>
          <a:xfrm>
            <a:off x="33482280" y="25772538"/>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dirty="0">
                <a:solidFill>
                  <a:schemeClr val="accent3">
                    <a:lumMod val="20000"/>
                    <a:lumOff val="80000"/>
                  </a:schemeClr>
                </a:solidFill>
                <a:latin typeface="Bookman Old Style" panose="02050604050505020204" pitchFamily="18" charset="0"/>
              </a:rPr>
              <a:t>7. Future Directions</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57123" y="840027"/>
            <a:ext cx="2563833" cy="2556996"/>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3122" y="840027"/>
            <a:ext cx="2563833" cy="25569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40196" y="30175200"/>
            <a:ext cx="4197686" cy="1143000"/>
          </a:xfrm>
          <a:prstGeom prst="rect">
            <a:avLst/>
          </a:prstGeom>
        </p:spPr>
      </p:pic>
      <p:sp>
        <p:nvSpPr>
          <p:cNvPr id="43" name="Text Box 192"/>
          <p:cNvSpPr txBox="1">
            <a:spLocks noChangeArrowheads="1"/>
          </p:cNvSpPr>
          <p:nvPr/>
        </p:nvSpPr>
        <p:spPr bwMode="auto">
          <a:xfrm>
            <a:off x="22344418" y="5349689"/>
            <a:ext cx="9911963" cy="14386112"/>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Bookman Old Style" panose="02050604050505020204" pitchFamily="18" charset="0"/>
              </a:rPr>
              <a:t>Color: HSB (Hue, Saturation, Brightness)</a:t>
            </a:r>
          </a:p>
          <a:p>
            <a:pPr eaLnBrk="1" hangingPunct="1"/>
            <a:r>
              <a:rPr lang="en-US" sz="2400" dirty="0">
                <a:latin typeface="Bookman Old Style" panose="02050604050505020204" pitchFamily="18" charset="0"/>
              </a:rPr>
              <a:t>Color is another approach for classifying images that uses histograms, the distribution of colors, for image classification.</a:t>
            </a: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r>
              <a:rPr lang="en-US" sz="2400" dirty="0">
                <a:latin typeface="Bookman Old Style" panose="02050604050505020204" pitchFamily="18" charset="0"/>
              </a:rPr>
              <a:t>The following diagrams are a 3D, 1D and graph representation of how a color histogram is visualized. Image undergoes quantization to reduce the number of bins from 2</a:t>
            </a:r>
            <a:r>
              <a:rPr lang="en-US" sz="2400" baseline="30000" dirty="0">
                <a:latin typeface="Bookman Old Style" panose="02050604050505020204" pitchFamily="18" charset="0"/>
              </a:rPr>
              <a:t>24</a:t>
            </a:r>
            <a:r>
              <a:rPr lang="en-US" sz="2400" dirty="0">
                <a:latin typeface="Bookman Old Style" panose="02050604050505020204" pitchFamily="18" charset="0"/>
              </a:rPr>
              <a:t> to 2</a:t>
            </a:r>
            <a:r>
              <a:rPr lang="en-US" sz="2400" baseline="30000" dirty="0">
                <a:latin typeface="Bookman Old Style" panose="02050604050505020204" pitchFamily="18" charset="0"/>
              </a:rPr>
              <a:t>7</a:t>
            </a:r>
            <a:r>
              <a:rPr lang="en-US" sz="2400" dirty="0">
                <a:latin typeface="Bookman Old Style" panose="02050604050505020204" pitchFamily="18" charset="0"/>
              </a:rPr>
              <a:t>.</a:t>
            </a:r>
          </a:p>
          <a:p>
            <a:pPr eaLnBrk="1" hangingPunct="1"/>
            <a:r>
              <a:rPr lang="en-US" sz="2400" dirty="0">
                <a:latin typeface="Bookman Old Style" panose="02050604050505020204" pitchFamily="18" charset="0"/>
              </a:rPr>
              <a:t>			</a:t>
            </a: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r>
              <a:rPr lang="en-US" sz="2400" dirty="0">
                <a:latin typeface="Bookman Old Style" panose="02050604050505020204" pitchFamily="18" charset="0"/>
              </a:rPr>
              <a:t> </a:t>
            </a: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592867"/>
              </p:ext>
            </p:extLst>
          </p:nvPr>
        </p:nvGraphicFramePr>
        <p:xfrm>
          <a:off x="14015856" y="6841118"/>
          <a:ext cx="1419500" cy="1828800"/>
        </p:xfrm>
        <a:graphic>
          <a:graphicData uri="http://schemas.openxmlformats.org/drawingml/2006/table">
            <a:tbl>
              <a:tblPr firstRow="1" bandRow="1">
                <a:tableStyleId>{2D5ABB26-0587-4C30-8999-92F81FD0307C}</a:tableStyleId>
              </a:tblPr>
              <a:tblGrid>
                <a:gridCol w="354875">
                  <a:extLst>
                    <a:ext uri="{9D8B030D-6E8A-4147-A177-3AD203B41FA5}">
                      <a16:colId xmlns:a16="http://schemas.microsoft.com/office/drawing/2014/main" val="2830313902"/>
                    </a:ext>
                  </a:extLst>
                </a:gridCol>
                <a:gridCol w="354875">
                  <a:extLst>
                    <a:ext uri="{9D8B030D-6E8A-4147-A177-3AD203B41FA5}">
                      <a16:colId xmlns:a16="http://schemas.microsoft.com/office/drawing/2014/main" val="3900366863"/>
                    </a:ext>
                  </a:extLst>
                </a:gridCol>
                <a:gridCol w="354875">
                  <a:extLst>
                    <a:ext uri="{9D8B030D-6E8A-4147-A177-3AD203B41FA5}">
                      <a16:colId xmlns:a16="http://schemas.microsoft.com/office/drawing/2014/main" val="1598516999"/>
                    </a:ext>
                  </a:extLst>
                </a:gridCol>
                <a:gridCol w="354875">
                  <a:extLst>
                    <a:ext uri="{9D8B030D-6E8A-4147-A177-3AD203B41FA5}">
                      <a16:colId xmlns:a16="http://schemas.microsoft.com/office/drawing/2014/main" val="732191350"/>
                    </a:ext>
                  </a:extLst>
                </a:gridCol>
              </a:tblGrid>
              <a:tr h="232861">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514842457"/>
                  </a:ext>
                </a:extLst>
              </a:tr>
              <a:tr h="335859">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927109145"/>
                  </a:ext>
                </a:extLst>
              </a:tr>
              <a:tr h="335859">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740711398"/>
                  </a:ext>
                </a:extLst>
              </a:tr>
              <a:tr h="335859">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534467527"/>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252000783"/>
              </p:ext>
            </p:extLst>
          </p:nvPr>
        </p:nvGraphicFramePr>
        <p:xfrm>
          <a:off x="17341830" y="6842766"/>
          <a:ext cx="1601983" cy="1828800"/>
        </p:xfrm>
        <a:graphic>
          <a:graphicData uri="http://schemas.openxmlformats.org/drawingml/2006/table">
            <a:tbl>
              <a:tblPr firstRow="1" bandRow="1">
                <a:tableStyleId>{2D5ABB26-0587-4C30-8999-92F81FD0307C}</a:tableStyleId>
              </a:tblPr>
              <a:tblGrid>
                <a:gridCol w="398951">
                  <a:extLst>
                    <a:ext uri="{9D8B030D-6E8A-4147-A177-3AD203B41FA5}">
                      <a16:colId xmlns:a16="http://schemas.microsoft.com/office/drawing/2014/main" val="2830313902"/>
                    </a:ext>
                  </a:extLst>
                </a:gridCol>
                <a:gridCol w="405130">
                  <a:extLst>
                    <a:ext uri="{9D8B030D-6E8A-4147-A177-3AD203B41FA5}">
                      <a16:colId xmlns:a16="http://schemas.microsoft.com/office/drawing/2014/main" val="3900366863"/>
                    </a:ext>
                  </a:extLst>
                </a:gridCol>
                <a:gridCol w="398951">
                  <a:extLst>
                    <a:ext uri="{9D8B030D-6E8A-4147-A177-3AD203B41FA5}">
                      <a16:colId xmlns:a16="http://schemas.microsoft.com/office/drawing/2014/main" val="1598516999"/>
                    </a:ext>
                  </a:extLst>
                </a:gridCol>
                <a:gridCol w="398951">
                  <a:extLst>
                    <a:ext uri="{9D8B030D-6E8A-4147-A177-3AD203B41FA5}">
                      <a16:colId xmlns:a16="http://schemas.microsoft.com/office/drawing/2014/main" val="732191350"/>
                    </a:ext>
                  </a:extLst>
                </a:gridCol>
              </a:tblGrid>
              <a:tr h="457200">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r h="457200">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27109145"/>
                  </a:ext>
                </a:extLst>
              </a:tr>
              <a:tr h="457200">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711398"/>
                  </a:ext>
                </a:extLst>
              </a:tr>
              <a:tr h="457200">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4467527"/>
                  </a:ext>
                </a:extLst>
              </a:tr>
            </a:tbl>
          </a:graphicData>
        </a:graphic>
      </p:graphicFrame>
      <p:sp>
        <p:nvSpPr>
          <p:cNvPr id="29" name="Text Box 180"/>
          <p:cNvSpPr txBox="1">
            <a:spLocks noChangeArrowheads="1"/>
          </p:cNvSpPr>
          <p:nvPr/>
        </p:nvSpPr>
        <p:spPr bwMode="auto">
          <a:xfrm>
            <a:off x="17296110" y="6466374"/>
            <a:ext cx="160947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0    1    2    3</a:t>
            </a:r>
            <a:endParaRPr lang="en-US" sz="2400" dirty="0">
              <a:latin typeface="Calibri" pitchFamily="34" charset="0"/>
            </a:endParaRPr>
          </a:p>
        </p:txBody>
      </p:sp>
      <p:sp>
        <p:nvSpPr>
          <p:cNvPr id="38" name="Text Box 180"/>
          <p:cNvSpPr txBox="1">
            <a:spLocks noChangeArrowheads="1"/>
          </p:cNvSpPr>
          <p:nvPr/>
        </p:nvSpPr>
        <p:spPr bwMode="auto">
          <a:xfrm flipH="1">
            <a:off x="16994074" y="6811569"/>
            <a:ext cx="421421" cy="177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spcAft>
                <a:spcPts val="600"/>
              </a:spcAft>
            </a:pPr>
            <a:r>
              <a:rPr lang="en-US" sz="2400" b="1" dirty="0">
                <a:latin typeface="Calibri" pitchFamily="34" charset="0"/>
              </a:rPr>
              <a:t>0</a:t>
            </a:r>
          </a:p>
          <a:p>
            <a:pPr algn="ctr" eaLnBrk="1" hangingPunct="1">
              <a:spcAft>
                <a:spcPts val="600"/>
              </a:spcAft>
            </a:pPr>
            <a:r>
              <a:rPr lang="en-US" sz="2400" b="1" dirty="0">
                <a:latin typeface="Calibri" pitchFamily="34" charset="0"/>
              </a:rPr>
              <a:t>1</a:t>
            </a:r>
          </a:p>
          <a:p>
            <a:pPr algn="ctr" eaLnBrk="1" hangingPunct="1">
              <a:spcAft>
                <a:spcPts val="600"/>
              </a:spcAft>
            </a:pPr>
            <a:r>
              <a:rPr lang="en-US" sz="2400" b="1" dirty="0">
                <a:latin typeface="Calibri" pitchFamily="34" charset="0"/>
              </a:rPr>
              <a:t>2</a:t>
            </a:r>
          </a:p>
          <a:p>
            <a:pPr algn="ctr" eaLnBrk="1" hangingPunct="1">
              <a:spcAft>
                <a:spcPts val="600"/>
              </a:spcAft>
            </a:pPr>
            <a:r>
              <a:rPr lang="en-US" sz="2400" b="1" dirty="0">
                <a:latin typeface="Calibri" pitchFamily="34" charset="0"/>
              </a:rPr>
              <a:t>3</a:t>
            </a:r>
          </a:p>
        </p:txBody>
      </p:sp>
      <p:sp>
        <p:nvSpPr>
          <p:cNvPr id="6" name="Oval 5"/>
          <p:cNvSpPr/>
          <p:nvPr/>
        </p:nvSpPr>
        <p:spPr>
          <a:xfrm>
            <a:off x="14734103" y="8240567"/>
            <a:ext cx="703676" cy="39496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cxnSpLocks/>
          </p:cNvCxnSpPr>
          <p:nvPr/>
        </p:nvCxnSpPr>
        <p:spPr>
          <a:xfrm>
            <a:off x="15435356" y="8438051"/>
            <a:ext cx="315744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1" name="Oval 50"/>
          <p:cNvSpPr/>
          <p:nvPr/>
        </p:nvSpPr>
        <p:spPr>
          <a:xfrm>
            <a:off x="14006579" y="7796677"/>
            <a:ext cx="703676" cy="39496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onnector: Elbow 51"/>
          <p:cNvCxnSpPr>
            <a:stCxn id="51" idx="6"/>
          </p:cNvCxnSpPr>
          <p:nvPr/>
        </p:nvCxnSpPr>
        <p:spPr>
          <a:xfrm flipV="1">
            <a:off x="14710255" y="7086600"/>
            <a:ext cx="3577745" cy="90756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 Box 180"/>
          <p:cNvSpPr txBox="1">
            <a:spLocks noChangeArrowheads="1"/>
          </p:cNvSpPr>
          <p:nvPr/>
        </p:nvSpPr>
        <p:spPr bwMode="auto">
          <a:xfrm>
            <a:off x="13928659" y="6432933"/>
            <a:ext cx="160947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j</a:t>
            </a:r>
            <a:endParaRPr lang="en-US" sz="2400" dirty="0">
              <a:latin typeface="Calibri" pitchFamily="34" charset="0"/>
            </a:endParaRPr>
          </a:p>
        </p:txBody>
      </p:sp>
      <p:sp>
        <p:nvSpPr>
          <p:cNvPr id="46" name="Text Box 180"/>
          <p:cNvSpPr txBox="1">
            <a:spLocks noChangeArrowheads="1"/>
          </p:cNvSpPr>
          <p:nvPr/>
        </p:nvSpPr>
        <p:spPr bwMode="auto">
          <a:xfrm>
            <a:off x="13103978" y="7459511"/>
            <a:ext cx="160947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err="1">
                <a:latin typeface="Calibri" pitchFamily="34" charset="0"/>
              </a:rPr>
              <a:t>i</a:t>
            </a:r>
            <a:endParaRPr lang="en-US" sz="2400" dirty="0">
              <a:latin typeface="Calibri" pitchFamily="34" charset="0"/>
            </a:endParaRPr>
          </a:p>
        </p:txBody>
      </p:sp>
      <p:graphicFrame>
        <p:nvGraphicFramePr>
          <p:cNvPr id="47" name="Table 46"/>
          <p:cNvGraphicFramePr>
            <a:graphicFrameLocks noGrp="1"/>
          </p:cNvGraphicFramePr>
          <p:nvPr>
            <p:extLst>
              <p:ext uri="{D42A27DB-BD31-4B8C-83A1-F6EECF244321}">
                <p14:modId xmlns:p14="http://schemas.microsoft.com/office/powerpoint/2010/main" val="52467113"/>
              </p:ext>
            </p:extLst>
          </p:nvPr>
        </p:nvGraphicFramePr>
        <p:xfrm>
          <a:off x="12865248" y="14586284"/>
          <a:ext cx="1601983" cy="1828800"/>
        </p:xfrm>
        <a:graphic>
          <a:graphicData uri="http://schemas.openxmlformats.org/drawingml/2006/table">
            <a:tbl>
              <a:tblPr firstRow="1" bandRow="1">
                <a:tableStyleId>{2D5ABB26-0587-4C30-8999-92F81FD0307C}</a:tableStyleId>
              </a:tblPr>
              <a:tblGrid>
                <a:gridCol w="398951">
                  <a:extLst>
                    <a:ext uri="{9D8B030D-6E8A-4147-A177-3AD203B41FA5}">
                      <a16:colId xmlns:a16="http://schemas.microsoft.com/office/drawing/2014/main" val="2830313902"/>
                    </a:ext>
                  </a:extLst>
                </a:gridCol>
                <a:gridCol w="405130">
                  <a:extLst>
                    <a:ext uri="{9D8B030D-6E8A-4147-A177-3AD203B41FA5}">
                      <a16:colId xmlns:a16="http://schemas.microsoft.com/office/drawing/2014/main" val="3900366863"/>
                    </a:ext>
                  </a:extLst>
                </a:gridCol>
                <a:gridCol w="398951">
                  <a:extLst>
                    <a:ext uri="{9D8B030D-6E8A-4147-A177-3AD203B41FA5}">
                      <a16:colId xmlns:a16="http://schemas.microsoft.com/office/drawing/2014/main" val="1598516999"/>
                    </a:ext>
                  </a:extLst>
                </a:gridCol>
                <a:gridCol w="398951">
                  <a:extLst>
                    <a:ext uri="{9D8B030D-6E8A-4147-A177-3AD203B41FA5}">
                      <a16:colId xmlns:a16="http://schemas.microsoft.com/office/drawing/2014/main" val="732191350"/>
                    </a:ext>
                  </a:extLst>
                </a:gridCol>
              </a:tblGrid>
              <a:tr h="457200">
                <a:tc>
                  <a:txBody>
                    <a:bodyPr/>
                    <a:lstStyle/>
                    <a:p>
                      <a:endParaRPr lang="en-US" sz="2400" b="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2400" b="0" dirty="0"/>
                    </a:p>
                  </a:txBody>
                  <a:tcPr>
                    <a:lnL w="28575"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2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28575"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r h="457200">
                <a:tc>
                  <a:txBody>
                    <a:bodyPr/>
                    <a:lstStyle/>
                    <a:p>
                      <a:endParaRPr lang="en-US" sz="2400" b="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2400" b="0" dirty="0"/>
                    </a:p>
                  </a:txBody>
                  <a:tcPr>
                    <a:lnL w="28575"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2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ysDot"/>
                      <a:round/>
                      <a:headEnd type="none" w="med" len="med"/>
                      <a:tailEnd type="none" w="med" len="med"/>
                    </a:lnB>
                    <a:solidFill>
                      <a:srgbClr val="FFFFFF"/>
                    </a:solidFill>
                  </a:tcPr>
                </a:tc>
                <a:tc>
                  <a:txBody>
                    <a:bodyPr/>
                    <a:lstStyle/>
                    <a:p>
                      <a:endParaRPr lang="en-US" sz="2400" dirty="0"/>
                    </a:p>
                  </a:txBody>
                  <a:tcPr>
                    <a:lnL w="28575"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27109145"/>
                  </a:ext>
                </a:extLst>
              </a:tr>
              <a:tr h="45720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711398"/>
                  </a:ext>
                </a:extLst>
              </a:tr>
              <a:tr h="45720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4467527"/>
                  </a:ext>
                </a:extLst>
              </a:tr>
            </a:tbl>
          </a:graphicData>
        </a:graphic>
      </p:graphicFrame>
      <p:sp>
        <p:nvSpPr>
          <p:cNvPr id="48" name="Text Box 180"/>
          <p:cNvSpPr txBox="1">
            <a:spLocks noChangeArrowheads="1"/>
          </p:cNvSpPr>
          <p:nvPr/>
        </p:nvSpPr>
        <p:spPr bwMode="auto">
          <a:xfrm>
            <a:off x="12843306" y="16387786"/>
            <a:ext cx="1645298" cy="3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dirty="0">
                <a:latin typeface="Bookman Old Style" panose="02050604050505020204" pitchFamily="18" charset="0"/>
              </a:rPr>
              <a:t>Input image</a:t>
            </a:r>
          </a:p>
        </p:txBody>
      </p:sp>
      <p:cxnSp>
        <p:nvCxnSpPr>
          <p:cNvPr id="18" name="Straight Arrow Connector 17"/>
          <p:cNvCxnSpPr/>
          <p:nvPr/>
        </p:nvCxnSpPr>
        <p:spPr>
          <a:xfrm>
            <a:off x="14075517" y="15112945"/>
            <a:ext cx="1441626" cy="0"/>
          </a:xfrm>
          <a:prstGeom prst="straightConnector1">
            <a:avLst/>
          </a:prstGeom>
          <a:ln>
            <a:solidFill>
              <a:schemeClr val="accent4"/>
            </a:solidFill>
            <a:tailEnd type="triangle"/>
          </a:ln>
        </p:spPr>
        <p:style>
          <a:lnRef idx="2">
            <a:schemeClr val="accent3"/>
          </a:lnRef>
          <a:fillRef idx="0">
            <a:schemeClr val="accent3"/>
          </a:fillRef>
          <a:effectRef idx="1">
            <a:schemeClr val="accent3"/>
          </a:effectRef>
          <a:fontRef idx="minor">
            <a:schemeClr val="tx1"/>
          </a:fontRef>
        </p:style>
      </p:cxnSp>
      <p:graphicFrame>
        <p:nvGraphicFramePr>
          <p:cNvPr id="49" name="Table 48"/>
          <p:cNvGraphicFramePr>
            <a:graphicFrameLocks noGrp="1"/>
          </p:cNvGraphicFramePr>
          <p:nvPr>
            <p:extLst>
              <p:ext uri="{D42A27DB-BD31-4B8C-83A1-F6EECF244321}">
                <p14:modId xmlns:p14="http://schemas.microsoft.com/office/powerpoint/2010/main" val="2307257134"/>
              </p:ext>
            </p:extLst>
          </p:nvPr>
        </p:nvGraphicFramePr>
        <p:xfrm>
          <a:off x="15528068" y="15495019"/>
          <a:ext cx="797902" cy="914400"/>
        </p:xfrm>
        <a:graphic>
          <a:graphicData uri="http://schemas.openxmlformats.org/drawingml/2006/table">
            <a:tbl>
              <a:tblPr firstRow="1" bandRow="1">
                <a:tableStyleId>{2D5ABB26-0587-4C30-8999-92F81FD0307C}</a:tableStyleId>
              </a:tblPr>
              <a:tblGrid>
                <a:gridCol w="398951">
                  <a:extLst>
                    <a:ext uri="{9D8B030D-6E8A-4147-A177-3AD203B41FA5}">
                      <a16:colId xmlns:a16="http://schemas.microsoft.com/office/drawing/2014/main" val="1598516999"/>
                    </a:ext>
                  </a:extLst>
                </a:gridCol>
                <a:gridCol w="398951">
                  <a:extLst>
                    <a:ext uri="{9D8B030D-6E8A-4147-A177-3AD203B41FA5}">
                      <a16:colId xmlns:a16="http://schemas.microsoft.com/office/drawing/2014/main" val="732191350"/>
                    </a:ext>
                  </a:extLst>
                </a:gridCol>
              </a:tblGrid>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61616"/>
                          </a:solidFill>
                          <a:effectLst/>
                          <a:uLnTx/>
                          <a:uFillTx/>
                          <a:latin typeface="Bookman Old Style" panose="02050604050505020204" pitchFamily="18" charset="0"/>
                          <a:ea typeface="+mn-ea"/>
                          <a:cs typeface="+mn-cs"/>
                        </a:rPr>
                        <a:t>x</a:t>
                      </a:r>
                      <a:r>
                        <a:rPr kumimoji="0" lang="en-US" sz="12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61616"/>
                          </a:solidFill>
                          <a:effectLst/>
                          <a:uLnTx/>
                          <a:uFillTx/>
                          <a:latin typeface="Bookman Old Style" panose="02050604050505020204" pitchFamily="18" charset="0"/>
                          <a:ea typeface="+mn-ea"/>
                          <a:cs typeface="+mn-cs"/>
                        </a:rPr>
                        <a:t>x</a:t>
                      </a:r>
                      <a:r>
                        <a:rPr kumimoji="0" lang="en-US" sz="12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61616"/>
                          </a:solidFill>
                          <a:effectLst/>
                          <a:uLnTx/>
                          <a:uFillTx/>
                          <a:latin typeface="Bookman Old Style" panose="02050604050505020204" pitchFamily="18" charset="0"/>
                          <a:ea typeface="+mn-ea"/>
                          <a:cs typeface="+mn-cs"/>
                        </a:rPr>
                        <a:t>x</a:t>
                      </a:r>
                      <a:r>
                        <a:rPr kumimoji="0" lang="en-US" sz="12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61616"/>
                          </a:solidFill>
                          <a:effectLst/>
                          <a:uLnTx/>
                          <a:uFillTx/>
                          <a:latin typeface="Bookman Old Style" panose="02050604050505020204" pitchFamily="18" charset="0"/>
                          <a:ea typeface="+mn-ea"/>
                          <a:cs typeface="+mn-cs"/>
                        </a:rPr>
                        <a:t>x</a:t>
                      </a:r>
                      <a:r>
                        <a:rPr kumimoji="0" lang="en-US" sz="12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27109145"/>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971978"/>
              </p:ext>
            </p:extLst>
          </p:nvPr>
        </p:nvGraphicFramePr>
        <p:xfrm>
          <a:off x="15528068" y="14586284"/>
          <a:ext cx="797902" cy="829071"/>
        </p:xfrm>
        <a:graphic>
          <a:graphicData uri="http://schemas.openxmlformats.org/drawingml/2006/table">
            <a:tbl>
              <a:tblPr firstRow="1" bandRow="1">
                <a:tableStyleId>{2D5ABB26-0587-4C30-8999-92F81FD0307C}</a:tableStyleId>
              </a:tblPr>
              <a:tblGrid>
                <a:gridCol w="398951">
                  <a:extLst>
                    <a:ext uri="{9D8B030D-6E8A-4147-A177-3AD203B41FA5}">
                      <a16:colId xmlns:a16="http://schemas.microsoft.com/office/drawing/2014/main" val="1598516999"/>
                    </a:ext>
                  </a:extLst>
                </a:gridCol>
                <a:gridCol w="398951">
                  <a:extLst>
                    <a:ext uri="{9D8B030D-6E8A-4147-A177-3AD203B41FA5}">
                      <a16:colId xmlns:a16="http://schemas.microsoft.com/office/drawing/2014/main" val="732191350"/>
                    </a:ext>
                  </a:extLst>
                </a:gridCol>
              </a:tblGrid>
              <a:tr h="345446">
                <a:tc>
                  <a:txBody>
                    <a:bodyPr/>
                    <a:lstStyle/>
                    <a:p>
                      <a:r>
                        <a:rPr lang="en-US" sz="1200" b="0" i="0" dirty="0">
                          <a:latin typeface="Bookman Old Style" panose="02050604050505020204" pitchFamily="18" charset="0"/>
                        </a:rPr>
                        <a:t>m</a:t>
                      </a:r>
                      <a:r>
                        <a:rPr lang="en-US" sz="1200" b="0" i="0" baseline="-25000" dirty="0">
                          <a:latin typeface="Bookman Old Style" panose="020506040505050202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b="0" i="0" dirty="0">
                          <a:latin typeface="Bookman Old Style" panose="02050604050505020204" pitchFamily="18" charset="0"/>
                        </a:rPr>
                        <a:t>m</a:t>
                      </a:r>
                      <a:r>
                        <a:rPr lang="en-US" sz="1200" b="0" i="0" baseline="-25000" dirty="0">
                          <a:latin typeface="Bookman Old Style" panose="020506040505050202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r h="483625">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61616"/>
                          </a:solidFill>
                          <a:effectLst/>
                          <a:uLnTx/>
                          <a:uFillTx/>
                          <a:latin typeface="Bookman Old Style" panose="02050604050505020204" pitchFamily="18" charset="0"/>
                          <a:ea typeface="+mn-ea"/>
                          <a:cs typeface="+mn-cs"/>
                        </a:rPr>
                        <a:t>m</a:t>
                      </a:r>
                      <a:r>
                        <a:rPr kumimoji="0" lang="en-US" sz="12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61616"/>
                          </a:solidFill>
                          <a:effectLst/>
                          <a:uLnTx/>
                          <a:uFillTx/>
                          <a:latin typeface="Bookman Old Style" panose="02050604050505020204" pitchFamily="18" charset="0"/>
                          <a:ea typeface="+mn-ea"/>
                          <a:cs typeface="+mn-cs"/>
                        </a:rPr>
                        <a:t>m</a:t>
                      </a:r>
                      <a:r>
                        <a:rPr kumimoji="0" lang="en-US" sz="12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27109145"/>
                  </a:ext>
                </a:extLst>
              </a:tr>
            </a:tbl>
          </a:graphicData>
        </a:graphic>
      </p:graphicFrame>
      <p:sp>
        <p:nvSpPr>
          <p:cNvPr id="55" name="Text Box 180"/>
          <p:cNvSpPr txBox="1">
            <a:spLocks noChangeArrowheads="1"/>
          </p:cNvSpPr>
          <p:nvPr/>
        </p:nvSpPr>
        <p:spPr bwMode="auto">
          <a:xfrm>
            <a:off x="15517143" y="16407270"/>
            <a:ext cx="819752" cy="3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dirty="0">
                <a:latin typeface="Bookman Old Style" panose="02050604050505020204" pitchFamily="18" charset="0"/>
              </a:rPr>
              <a:t>mask</a:t>
            </a:r>
          </a:p>
        </p:txBody>
      </p:sp>
      <p:cxnSp>
        <p:nvCxnSpPr>
          <p:cNvPr id="56" name="Straight Arrow Connector 55"/>
          <p:cNvCxnSpPr>
            <a:cxnSpLocks/>
          </p:cNvCxnSpPr>
          <p:nvPr/>
        </p:nvCxnSpPr>
        <p:spPr>
          <a:xfrm>
            <a:off x="16325970" y="15112945"/>
            <a:ext cx="591520" cy="0"/>
          </a:xfrm>
          <a:prstGeom prst="straightConnector1">
            <a:avLst/>
          </a:prstGeom>
          <a:ln>
            <a:solidFill>
              <a:schemeClr val="accent4"/>
            </a:solidFill>
            <a:tailEnd type="triangle"/>
          </a:ln>
        </p:spPr>
        <p:style>
          <a:lnRef idx="2">
            <a:schemeClr val="accent3"/>
          </a:lnRef>
          <a:fillRef idx="0">
            <a:schemeClr val="accent3"/>
          </a:fillRef>
          <a:effectRef idx="1">
            <a:schemeClr val="accent3"/>
          </a:effectRef>
          <a:fontRef idx="minor">
            <a:schemeClr val="tx1"/>
          </a:fontRef>
        </p:style>
      </p:cxnSp>
      <p:cxnSp>
        <p:nvCxnSpPr>
          <p:cNvPr id="57" name="Straight Arrow Connector 56"/>
          <p:cNvCxnSpPr>
            <a:cxnSpLocks/>
          </p:cNvCxnSpPr>
          <p:nvPr/>
        </p:nvCxnSpPr>
        <p:spPr>
          <a:xfrm flipV="1">
            <a:off x="16334157" y="15147531"/>
            <a:ext cx="591520" cy="838200"/>
          </a:xfrm>
          <a:prstGeom prst="straightConnector1">
            <a:avLst/>
          </a:prstGeom>
          <a:ln>
            <a:solidFill>
              <a:schemeClr val="accent4"/>
            </a:solidFill>
            <a:tailEnd type="triangle"/>
          </a:ln>
        </p:spPr>
        <p:style>
          <a:lnRef idx="2">
            <a:schemeClr val="accent3"/>
          </a:lnRef>
          <a:fillRef idx="0">
            <a:schemeClr val="accent3"/>
          </a:fillRef>
          <a:effectRef idx="1">
            <a:schemeClr val="accent3"/>
          </a:effectRef>
          <a:fontRef idx="minor">
            <a:schemeClr val="tx1"/>
          </a:fontRef>
        </p:style>
      </p:cxnSp>
      <p:graphicFrame>
        <p:nvGraphicFramePr>
          <p:cNvPr id="58" name="Table 57"/>
          <p:cNvGraphicFramePr>
            <a:graphicFrameLocks noGrp="1"/>
          </p:cNvGraphicFramePr>
          <p:nvPr>
            <p:extLst>
              <p:ext uri="{D42A27DB-BD31-4B8C-83A1-F6EECF244321}">
                <p14:modId xmlns:p14="http://schemas.microsoft.com/office/powerpoint/2010/main" val="841758303"/>
              </p:ext>
            </p:extLst>
          </p:nvPr>
        </p:nvGraphicFramePr>
        <p:xfrm>
          <a:off x="16950018" y="14580619"/>
          <a:ext cx="1601983" cy="1828800"/>
        </p:xfrm>
        <a:graphic>
          <a:graphicData uri="http://schemas.openxmlformats.org/drawingml/2006/table">
            <a:tbl>
              <a:tblPr firstRow="1" bandRow="1">
                <a:tableStyleId>{2D5ABB26-0587-4C30-8999-92F81FD0307C}</a:tableStyleId>
              </a:tblPr>
              <a:tblGrid>
                <a:gridCol w="398951">
                  <a:extLst>
                    <a:ext uri="{9D8B030D-6E8A-4147-A177-3AD203B41FA5}">
                      <a16:colId xmlns:a16="http://schemas.microsoft.com/office/drawing/2014/main" val="2830313902"/>
                    </a:ext>
                  </a:extLst>
                </a:gridCol>
                <a:gridCol w="405130">
                  <a:extLst>
                    <a:ext uri="{9D8B030D-6E8A-4147-A177-3AD203B41FA5}">
                      <a16:colId xmlns:a16="http://schemas.microsoft.com/office/drawing/2014/main" val="3900366863"/>
                    </a:ext>
                  </a:extLst>
                </a:gridCol>
                <a:gridCol w="398951">
                  <a:extLst>
                    <a:ext uri="{9D8B030D-6E8A-4147-A177-3AD203B41FA5}">
                      <a16:colId xmlns:a16="http://schemas.microsoft.com/office/drawing/2014/main" val="1598516999"/>
                    </a:ext>
                  </a:extLst>
                </a:gridCol>
                <a:gridCol w="398951">
                  <a:extLst>
                    <a:ext uri="{9D8B030D-6E8A-4147-A177-3AD203B41FA5}">
                      <a16:colId xmlns:a16="http://schemas.microsoft.com/office/drawing/2014/main" val="732191350"/>
                    </a:ext>
                  </a:extLst>
                </a:gridCol>
              </a:tblGrid>
              <a:tr h="45720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r h="45720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61616"/>
                          </a:solidFill>
                          <a:effectLst/>
                          <a:uLnTx/>
                          <a:uFillTx/>
                          <a:latin typeface="Bookman Old Style" panose="02050604050505020204" pitchFamily="18" charset="0"/>
                          <a:ea typeface="+mn-ea"/>
                          <a:cs typeface="+mn-cs"/>
                        </a:rPr>
                        <a:t>y</a:t>
                      </a:r>
                      <a:r>
                        <a:rPr kumimoji="0" lang="en-US" sz="20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27109145"/>
                  </a:ext>
                </a:extLst>
              </a:tr>
              <a:tr h="45720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711398"/>
                  </a:ext>
                </a:extLst>
              </a:tr>
              <a:tr h="457200">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4467527"/>
                  </a:ext>
                </a:extLst>
              </a:tr>
            </a:tbl>
          </a:graphicData>
        </a:graphic>
      </p:graphicFrame>
      <p:sp>
        <p:nvSpPr>
          <p:cNvPr id="59" name="Text Box 180"/>
          <p:cNvSpPr txBox="1">
            <a:spLocks noChangeArrowheads="1"/>
          </p:cNvSpPr>
          <p:nvPr/>
        </p:nvSpPr>
        <p:spPr bwMode="auto">
          <a:xfrm>
            <a:off x="16516388" y="16363302"/>
            <a:ext cx="2469242" cy="3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dirty="0">
                <a:latin typeface="Bookman Old Style" panose="02050604050505020204" pitchFamily="18" charset="0"/>
              </a:rPr>
              <a:t>Convolution result</a:t>
            </a:r>
          </a:p>
        </p:txBody>
      </p:sp>
      <mc:AlternateContent xmlns:mc="http://schemas.openxmlformats.org/markup-compatibility/2006" xmlns:a14="http://schemas.microsoft.com/office/drawing/2010/main">
        <mc:Choice Requires="a14">
          <p:sp>
            <p:nvSpPr>
              <p:cNvPr id="24" name="TextBox 23"/>
              <p:cNvSpPr txBox="1"/>
              <p:nvPr/>
            </p:nvSpPr>
            <p:spPr>
              <a:xfrm>
                <a:off x="18578224" y="15171244"/>
                <a:ext cx="2520652" cy="647550"/>
              </a:xfrm>
              <a:prstGeom prst="rect">
                <a:avLst/>
              </a:prstGeom>
              <a:noFill/>
            </p:spPr>
            <p:txBody>
              <a:bodyPr wrap="square" rtlCol="0">
                <a:spAutoFit/>
              </a:bodyPr>
              <a:lstStyle/>
              <a:p>
                <a:pPr algn="ctr"/>
                <a:r>
                  <a:rPr lang="en-US" dirty="0"/>
                  <a:t>Convolution Formula:</a:t>
                </a:r>
              </a:p>
              <a:p>
                <a:pPr algn="ctr"/>
                <a:r>
                  <a:rPr lang="en-US" i="1" dirty="0"/>
                  <a:t>y</a:t>
                </a:r>
                <a:r>
                  <a:rPr lang="en-US" i="1" baseline="-25000" dirty="0"/>
                  <a:t>i</a:t>
                </a:r>
                <a:r>
                  <a:rPr lang="en-US" i="1" dirty="0"/>
                  <a:t>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 </m:t>
                        </m:r>
                      </m:e>
                    </m:nary>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𝑚𝑖</m:t>
                    </m:r>
                  </m:oMath>
                </a14:m>
                <a:endParaRPr lang="en-US" i="1" baseline="-250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8578224" y="15171244"/>
                <a:ext cx="2520652" cy="647550"/>
              </a:xfrm>
              <a:prstGeom prst="rect">
                <a:avLst/>
              </a:prstGeom>
              <a:blipFill>
                <a:blip r:embed="rId6"/>
                <a:stretch>
                  <a:fillRect t="-26415" b="-105660"/>
                </a:stretch>
              </a:blipFill>
            </p:spPr>
            <p:txBody>
              <a:bodyPr/>
              <a:lstStyle/>
              <a:p>
                <a:r>
                  <a:rPr lang="en-US">
                    <a:noFill/>
                  </a:rPr>
                  <a:t> </a:t>
                </a:r>
              </a:p>
            </p:txBody>
          </p:sp>
        </mc:Fallback>
      </mc:AlternateContent>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916791" y="17811815"/>
            <a:ext cx="2849155" cy="1516463"/>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038493" y="17795432"/>
            <a:ext cx="2851863" cy="1510283"/>
          </a:xfrm>
          <a:prstGeom prst="rect">
            <a:avLst/>
          </a:prstGeom>
        </p:spPr>
      </p:pic>
      <p:sp>
        <p:nvSpPr>
          <p:cNvPr id="60" name="Text Box 180"/>
          <p:cNvSpPr txBox="1">
            <a:spLocks noChangeArrowheads="1"/>
          </p:cNvSpPr>
          <p:nvPr/>
        </p:nvSpPr>
        <p:spPr bwMode="auto">
          <a:xfrm>
            <a:off x="13376146" y="19328278"/>
            <a:ext cx="1972311" cy="3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dirty="0">
                <a:latin typeface="Bookman Old Style" panose="02050604050505020204" pitchFamily="18" charset="0"/>
              </a:rPr>
              <a:t>Original Image</a:t>
            </a:r>
          </a:p>
        </p:txBody>
      </p:sp>
      <p:sp>
        <p:nvSpPr>
          <p:cNvPr id="61" name="Text Box 180"/>
          <p:cNvSpPr txBox="1">
            <a:spLocks noChangeArrowheads="1"/>
          </p:cNvSpPr>
          <p:nvPr/>
        </p:nvSpPr>
        <p:spPr bwMode="auto">
          <a:xfrm>
            <a:off x="17361249" y="19279409"/>
            <a:ext cx="2206350" cy="3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dirty="0">
                <a:latin typeface="Bookman Old Style" panose="02050604050505020204" pitchFamily="18" charset="0"/>
              </a:rPr>
              <a:t>Processed Image</a:t>
            </a:r>
          </a:p>
        </p:txBody>
      </p:sp>
      <p:cxnSp>
        <p:nvCxnSpPr>
          <p:cNvPr id="28" name="Straight Arrow Connector 27"/>
          <p:cNvCxnSpPr>
            <a:stCxn id="19" idx="3"/>
            <a:endCxn id="21" idx="1"/>
          </p:cNvCxnSpPr>
          <p:nvPr/>
        </p:nvCxnSpPr>
        <p:spPr>
          <a:xfrm flipV="1">
            <a:off x="15765946" y="18550574"/>
            <a:ext cx="1272547" cy="194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Text Box 180"/>
          <p:cNvSpPr txBox="1">
            <a:spLocks noChangeArrowheads="1"/>
          </p:cNvSpPr>
          <p:nvPr/>
        </p:nvSpPr>
        <p:spPr bwMode="auto">
          <a:xfrm>
            <a:off x="13790522" y="8644272"/>
            <a:ext cx="1885749" cy="3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dirty="0">
                <a:latin typeface="Bookman Old Style" panose="02050604050505020204" pitchFamily="18" charset="0"/>
              </a:rPr>
              <a:t>Sample image</a:t>
            </a:r>
          </a:p>
        </p:txBody>
      </p:sp>
      <p:sp>
        <p:nvSpPr>
          <p:cNvPr id="62" name="Text Box 180"/>
          <p:cNvSpPr txBox="1">
            <a:spLocks noChangeArrowheads="1"/>
          </p:cNvSpPr>
          <p:nvPr/>
        </p:nvSpPr>
        <p:spPr bwMode="auto">
          <a:xfrm>
            <a:off x="16726765" y="8644272"/>
            <a:ext cx="2748164" cy="3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dirty="0">
                <a:latin typeface="Bookman Old Style" panose="02050604050505020204" pitchFamily="18" charset="0"/>
              </a:rPr>
              <a:t>Cooccurrence Matrix</a:t>
            </a:r>
          </a:p>
        </p:txBody>
      </p:sp>
      <p:sp>
        <p:nvSpPr>
          <p:cNvPr id="65" name="Text Box 194"/>
          <p:cNvSpPr txBox="1">
            <a:spLocks noChangeArrowheads="1"/>
          </p:cNvSpPr>
          <p:nvPr/>
        </p:nvSpPr>
        <p:spPr bwMode="auto">
          <a:xfrm>
            <a:off x="18470880" y="20762336"/>
            <a:ext cx="6949440" cy="7431663"/>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Bookman Old Style" panose="02050604050505020204" pitchFamily="18" charset="0"/>
              </a:rPr>
              <a:t>Laws</a:t>
            </a:r>
          </a:p>
          <a:p>
            <a:pPr eaLnBrk="1" hangingPunct="1"/>
            <a:r>
              <a:rPr lang="en-US" sz="2400" dirty="0">
                <a:latin typeface="Bookman Old Style" panose="02050604050505020204" pitchFamily="18" charset="0"/>
              </a:rPr>
              <a:t>Laws is much more complex but the final result is a 2D array where each column is a spider and each row is a Euclidean distance from the pixel of an unknown spider and the spider in the database.</a:t>
            </a:r>
            <a:endParaRPr lang="en-US" sz="2400" b="1" dirty="0">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66" name="Text Box 194"/>
              <p:cNvSpPr txBox="1">
                <a:spLocks noChangeArrowheads="1"/>
              </p:cNvSpPr>
              <p:nvPr/>
            </p:nvSpPr>
            <p:spPr bwMode="auto">
              <a:xfrm>
                <a:off x="25420320" y="20762337"/>
                <a:ext cx="6949440" cy="7431662"/>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Bookman Old Style" panose="02050604050505020204" pitchFamily="18" charset="0"/>
                  </a:rPr>
                  <a:t>HSB Color</a:t>
                </a:r>
              </a:p>
              <a:p>
                <a:pPr algn="ctr" eaLnBrk="1" hangingPunct="1"/>
                <a:r>
                  <a:rPr lang="en-US" sz="2400" dirty="0">
                    <a:latin typeface="Bookman Old Style" panose="02050604050505020204" pitchFamily="18" charset="0"/>
                  </a:rPr>
                  <a:t>Histogram Intersection. </a:t>
                </a:r>
                <a:endParaRPr lang="en-US" sz="2400" b="0" i="1" dirty="0">
                  <a:latin typeface="Cambria Math" panose="02040503050406030204" pitchFamily="18" charset="0"/>
                </a:endParaRPr>
              </a:p>
              <a:p>
                <a:pPr algn="ctr" eaLnBrk="1" hangingPunct="1"/>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𝐻</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𝐻</m:t>
                              </m:r>
                            </m:e>
                            <m:sup>
                              <m:r>
                                <a:rPr lang="en-US" sz="1800" b="0" i="1" smtClean="0">
                                  <a:latin typeface="Cambria Math" panose="02040503050406030204" pitchFamily="18" charset="0"/>
                                </a:rPr>
                                <m:t>′</m:t>
                              </m:r>
                            </m:sup>
                          </m:sSup>
                        </m:e>
                      </m:d>
                      <m:r>
                        <a:rPr lang="en-US" sz="1800" b="0" i="1" smtClean="0">
                          <a:latin typeface="Cambria Math" panose="02040503050406030204" pitchFamily="18" charset="0"/>
                        </a:rPr>
                        <m:t>= </m:t>
                      </m:r>
                      <m:nary>
                        <m:naryPr>
                          <m:chr m:val="∑"/>
                          <m:limLoc m:val="subSup"/>
                          <m:ctrlPr>
                            <a:rPr lang="en-US" sz="1800" b="0" i="1" smtClean="0">
                              <a:latin typeface="Cambria Math" panose="02040503050406030204" pitchFamily="18" charset="0"/>
                            </a:rPr>
                          </m:ctrlPr>
                        </m:naryPr>
                        <m:sub>
                          <m:r>
                            <m:rPr>
                              <m:brk m:alnAt="25"/>
                            </m:rPr>
                            <a:rPr lang="en-US" sz="1800" b="0" i="1" smtClean="0">
                              <a:latin typeface="Cambria Math" panose="02040503050406030204" pitchFamily="18" charset="0"/>
                            </a:rPr>
                            <m:t>𝑚</m:t>
                          </m:r>
                          <m:r>
                            <a:rPr lang="en-US" sz="1800" b="0" i="1" smtClean="0">
                              <a:latin typeface="Cambria Math" panose="02040503050406030204" pitchFamily="18" charset="0"/>
                            </a:rPr>
                            <m:t>=0</m:t>
                          </m:r>
                        </m:sub>
                        <m:sup>
                          <m:r>
                            <a:rPr lang="en-US" sz="1800" b="0" i="1" smtClean="0">
                              <a:latin typeface="Cambria Math" panose="02040503050406030204" pitchFamily="18" charset="0"/>
                            </a:rPr>
                            <m:t>𝑀</m:t>
                          </m:r>
                          <m:r>
                            <a:rPr lang="en-US" sz="1800" b="0" i="1" smtClean="0">
                              <a:latin typeface="Cambria Math" panose="02040503050406030204" pitchFamily="18" charset="0"/>
                            </a:rPr>
                            <m:t>−1</m:t>
                          </m:r>
                        </m:sup>
                        <m:e>
                          <m:r>
                            <m:rPr>
                              <m:sty m:val="p"/>
                            </m:rPr>
                            <a:rPr lang="en-US" sz="1800">
                              <a:latin typeface="Cambria Math" panose="02040503050406030204" pitchFamily="18" charset="0"/>
                            </a:rPr>
                            <m:t>min</m:t>
                          </m:r>
                          <m:r>
                            <a:rPr lang="en-US" sz="1800" i="1">
                              <a:latin typeface="Cambria Math" panose="02040503050406030204" pitchFamily="18" charset="0"/>
                            </a:rPr>
                            <m:t>⁡(</m:t>
                          </m:r>
                          <m:r>
                            <a:rPr lang="en-US" sz="1800" i="1">
                              <a:latin typeface="Cambria Math" panose="02040503050406030204" pitchFamily="18" charset="0"/>
                            </a:rPr>
                            <m:t>𝐻𝑚</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𝐻</m:t>
                              </m:r>
                            </m:e>
                            <m:sup>
                              <m:r>
                                <a:rPr lang="en-US" sz="1800" i="1">
                                  <a:latin typeface="Cambria Math" panose="02040503050406030204" pitchFamily="18" charset="0"/>
                                </a:rPr>
                                <m:t>′</m:t>
                              </m:r>
                            </m:sup>
                          </m:sSup>
                          <m:r>
                            <a:rPr lang="en-US" sz="1800" i="1" baseline="-25000">
                              <a:latin typeface="Cambria Math" panose="02040503050406030204" pitchFamily="18" charset="0"/>
                            </a:rPr>
                            <m:t>𝑚</m:t>
                          </m:r>
                        </m:e>
                      </m:nary>
                      <m:r>
                        <a:rPr lang="en-US" sz="1800" b="0" i="1" smtClean="0">
                          <a:latin typeface="Cambria Math" panose="02040503050406030204" pitchFamily="18" charset="0"/>
                        </a:rPr>
                        <m:t>)</m:t>
                      </m:r>
                    </m:oMath>
                  </m:oMathPara>
                </a14:m>
                <a:endParaRPr lang="en-US" sz="1800" dirty="0">
                  <a:latin typeface="Bookman Old Style" panose="02050604050505020204" pitchFamily="18" charset="0"/>
                </a:endParaRPr>
              </a:p>
            </p:txBody>
          </p:sp>
        </mc:Choice>
        <mc:Fallback xmlns="">
          <p:sp>
            <p:nvSpPr>
              <p:cNvPr id="66" name="Text Box 194"/>
              <p:cNvSpPr txBox="1">
                <a:spLocks noRot="1" noChangeAspect="1" noMove="1" noResize="1" noEditPoints="1" noAdjustHandles="1" noChangeArrowheads="1" noChangeShapeType="1" noTextEdit="1"/>
              </p:cNvSpPr>
              <p:nvPr/>
            </p:nvSpPr>
            <p:spPr bwMode="auto">
              <a:xfrm>
                <a:off x="25420320" y="20762337"/>
                <a:ext cx="6949440" cy="7431662"/>
              </a:xfrm>
              <a:prstGeom prst="rect">
                <a:avLst/>
              </a:prstGeom>
              <a:blipFill>
                <a:blip r:embed="rId9"/>
                <a:stretch>
                  <a:fillRect/>
                </a:stretch>
              </a:blipFill>
              <a:ln w="12700">
                <a:solidFill>
                  <a:schemeClr val="accent1">
                    <a:lumMod val="75000"/>
                  </a:schemeClr>
                </a:solidFill>
              </a:ln>
              <a:effectLst/>
            </p:spPr>
            <p:txBody>
              <a:bodyPr/>
              <a:lstStyle/>
              <a:p>
                <a:r>
                  <a:rPr lang="en-US">
                    <a:noFill/>
                  </a:rPr>
                  <a:t> </a:t>
                </a:r>
              </a:p>
            </p:txBody>
          </p:sp>
        </mc:Fallback>
      </mc:AlternateContent>
      <p:graphicFrame>
        <p:nvGraphicFramePr>
          <p:cNvPr id="67" name="Table 66"/>
          <p:cNvGraphicFramePr>
            <a:graphicFrameLocks noGrp="1"/>
          </p:cNvGraphicFramePr>
          <p:nvPr>
            <p:extLst>
              <p:ext uri="{D42A27DB-BD31-4B8C-83A1-F6EECF244321}">
                <p14:modId xmlns:p14="http://schemas.microsoft.com/office/powerpoint/2010/main" val="1126988481"/>
              </p:ext>
            </p:extLst>
          </p:nvPr>
        </p:nvGraphicFramePr>
        <p:xfrm>
          <a:off x="22856351" y="14716695"/>
          <a:ext cx="8575020" cy="276253"/>
        </p:xfrm>
        <a:graphic>
          <a:graphicData uri="http://schemas.openxmlformats.org/drawingml/2006/table">
            <a:tbl>
              <a:tblPr firstRow="1" bandRow="1">
                <a:tableStyleId>{2D5ABB26-0587-4C30-8999-92F81FD0307C}</a:tableStyleId>
              </a:tblPr>
              <a:tblGrid>
                <a:gridCol w="571668">
                  <a:extLst>
                    <a:ext uri="{9D8B030D-6E8A-4147-A177-3AD203B41FA5}">
                      <a16:colId xmlns:a16="http://schemas.microsoft.com/office/drawing/2014/main" val="2830313902"/>
                    </a:ext>
                  </a:extLst>
                </a:gridCol>
                <a:gridCol w="571668">
                  <a:extLst>
                    <a:ext uri="{9D8B030D-6E8A-4147-A177-3AD203B41FA5}">
                      <a16:colId xmlns:a16="http://schemas.microsoft.com/office/drawing/2014/main" val="3900366863"/>
                    </a:ext>
                  </a:extLst>
                </a:gridCol>
                <a:gridCol w="571668">
                  <a:extLst>
                    <a:ext uri="{9D8B030D-6E8A-4147-A177-3AD203B41FA5}">
                      <a16:colId xmlns:a16="http://schemas.microsoft.com/office/drawing/2014/main" val="1598516999"/>
                    </a:ext>
                  </a:extLst>
                </a:gridCol>
                <a:gridCol w="571668">
                  <a:extLst>
                    <a:ext uri="{9D8B030D-6E8A-4147-A177-3AD203B41FA5}">
                      <a16:colId xmlns:a16="http://schemas.microsoft.com/office/drawing/2014/main" val="732191350"/>
                    </a:ext>
                  </a:extLst>
                </a:gridCol>
                <a:gridCol w="571668">
                  <a:extLst>
                    <a:ext uri="{9D8B030D-6E8A-4147-A177-3AD203B41FA5}">
                      <a16:colId xmlns:a16="http://schemas.microsoft.com/office/drawing/2014/main" val="3571477183"/>
                    </a:ext>
                  </a:extLst>
                </a:gridCol>
                <a:gridCol w="571668">
                  <a:extLst>
                    <a:ext uri="{9D8B030D-6E8A-4147-A177-3AD203B41FA5}">
                      <a16:colId xmlns:a16="http://schemas.microsoft.com/office/drawing/2014/main" val="3058756040"/>
                    </a:ext>
                  </a:extLst>
                </a:gridCol>
                <a:gridCol w="571668">
                  <a:extLst>
                    <a:ext uri="{9D8B030D-6E8A-4147-A177-3AD203B41FA5}">
                      <a16:colId xmlns:a16="http://schemas.microsoft.com/office/drawing/2014/main" val="2290344903"/>
                    </a:ext>
                  </a:extLst>
                </a:gridCol>
                <a:gridCol w="571668">
                  <a:extLst>
                    <a:ext uri="{9D8B030D-6E8A-4147-A177-3AD203B41FA5}">
                      <a16:colId xmlns:a16="http://schemas.microsoft.com/office/drawing/2014/main" val="3043790990"/>
                    </a:ext>
                  </a:extLst>
                </a:gridCol>
                <a:gridCol w="571668">
                  <a:extLst>
                    <a:ext uri="{9D8B030D-6E8A-4147-A177-3AD203B41FA5}">
                      <a16:colId xmlns:a16="http://schemas.microsoft.com/office/drawing/2014/main" val="3822579822"/>
                    </a:ext>
                  </a:extLst>
                </a:gridCol>
                <a:gridCol w="571668">
                  <a:extLst>
                    <a:ext uri="{9D8B030D-6E8A-4147-A177-3AD203B41FA5}">
                      <a16:colId xmlns:a16="http://schemas.microsoft.com/office/drawing/2014/main" val="3163183735"/>
                    </a:ext>
                  </a:extLst>
                </a:gridCol>
                <a:gridCol w="571668">
                  <a:extLst>
                    <a:ext uri="{9D8B030D-6E8A-4147-A177-3AD203B41FA5}">
                      <a16:colId xmlns:a16="http://schemas.microsoft.com/office/drawing/2014/main" val="3234225623"/>
                    </a:ext>
                  </a:extLst>
                </a:gridCol>
                <a:gridCol w="571668">
                  <a:extLst>
                    <a:ext uri="{9D8B030D-6E8A-4147-A177-3AD203B41FA5}">
                      <a16:colId xmlns:a16="http://schemas.microsoft.com/office/drawing/2014/main" val="2286081960"/>
                    </a:ext>
                  </a:extLst>
                </a:gridCol>
                <a:gridCol w="571668">
                  <a:extLst>
                    <a:ext uri="{9D8B030D-6E8A-4147-A177-3AD203B41FA5}">
                      <a16:colId xmlns:a16="http://schemas.microsoft.com/office/drawing/2014/main" val="1464673487"/>
                    </a:ext>
                  </a:extLst>
                </a:gridCol>
                <a:gridCol w="571668">
                  <a:extLst>
                    <a:ext uri="{9D8B030D-6E8A-4147-A177-3AD203B41FA5}">
                      <a16:colId xmlns:a16="http://schemas.microsoft.com/office/drawing/2014/main" val="1738755895"/>
                    </a:ext>
                  </a:extLst>
                </a:gridCol>
                <a:gridCol w="571668">
                  <a:extLst>
                    <a:ext uri="{9D8B030D-6E8A-4147-A177-3AD203B41FA5}">
                      <a16:colId xmlns:a16="http://schemas.microsoft.com/office/drawing/2014/main" val="86457154"/>
                    </a:ext>
                  </a:extLst>
                </a:gridCol>
              </a:tblGrid>
              <a:tr h="276253">
                <a:tc>
                  <a:txBody>
                    <a:bodyPr/>
                    <a:lstStyle/>
                    <a:p>
                      <a:pPr algn="ctr"/>
                      <a:r>
                        <a:rPr lang="en-US" sz="1200" b="0" i="0" dirty="0">
                          <a:latin typeface="Bookman Old Style" panose="02050604050505020204"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1200" b="0" i="0" kern="1200" noProof="0" dirty="0">
                          <a:solidFill>
                            <a:schemeClr val="tx1"/>
                          </a:solidFill>
                          <a:latin typeface="Bookman Old Style" panose="02050604050505020204" pitchFamily="18" charset="0"/>
                          <a:ea typeface="+mn-ea"/>
                          <a:cs typeface="+mn-cs"/>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2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2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2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2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2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2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bl>
          </a:graphicData>
        </a:graphic>
      </p:graphicFrame>
      <p:sp>
        <p:nvSpPr>
          <p:cNvPr id="3" name="TextBox 2"/>
          <p:cNvSpPr txBox="1"/>
          <p:nvPr/>
        </p:nvSpPr>
        <p:spPr>
          <a:xfrm>
            <a:off x="26505731" y="8935952"/>
            <a:ext cx="184731" cy="369332"/>
          </a:xfrm>
          <a:prstGeom prst="rect">
            <a:avLst/>
          </a:prstGeom>
          <a:noFill/>
        </p:spPr>
        <p:txBody>
          <a:bodyPr wrap="none" rtlCol="0">
            <a:spAutoFit/>
          </a:bodyPr>
          <a:lstStyle/>
          <a:p>
            <a:endParaRPr lang="en-US" dirty="0"/>
          </a:p>
        </p:txBody>
      </p:sp>
      <p:pic>
        <p:nvPicPr>
          <p:cNvPr id="1026"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97997" y="11226003"/>
            <a:ext cx="2568575"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3" name="Table 62"/>
          <p:cNvGraphicFramePr>
            <a:graphicFrameLocks noGrp="1"/>
          </p:cNvGraphicFramePr>
          <p:nvPr>
            <p:extLst>
              <p:ext uri="{D42A27DB-BD31-4B8C-83A1-F6EECF244321}">
                <p14:modId xmlns:p14="http://schemas.microsoft.com/office/powerpoint/2010/main" val="308436268"/>
              </p:ext>
            </p:extLst>
          </p:nvPr>
        </p:nvGraphicFramePr>
        <p:xfrm>
          <a:off x="12875066" y="22725586"/>
          <a:ext cx="447170" cy="1828800"/>
        </p:xfrm>
        <a:graphic>
          <a:graphicData uri="http://schemas.openxmlformats.org/drawingml/2006/table">
            <a:tbl>
              <a:tblPr firstRow="1" bandRow="1">
                <a:tableStyleId>{2D5ABB26-0587-4C30-8999-92F81FD0307C}</a:tableStyleId>
              </a:tblPr>
              <a:tblGrid>
                <a:gridCol w="447170">
                  <a:extLst>
                    <a:ext uri="{9D8B030D-6E8A-4147-A177-3AD203B41FA5}">
                      <a16:colId xmlns:a16="http://schemas.microsoft.com/office/drawing/2014/main" val="2830313902"/>
                    </a:ext>
                  </a:extLst>
                </a:gridCol>
              </a:tblGrid>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27109145"/>
                  </a:ext>
                </a:extLst>
              </a:tr>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711398"/>
                  </a:ext>
                </a:extLst>
              </a:tr>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4467527"/>
                  </a:ext>
                </a:extLst>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4157740993"/>
              </p:ext>
            </p:extLst>
          </p:nvPr>
        </p:nvGraphicFramePr>
        <p:xfrm>
          <a:off x="15268980" y="22725586"/>
          <a:ext cx="1871562" cy="1828800"/>
        </p:xfrm>
        <a:graphic>
          <a:graphicData uri="http://schemas.openxmlformats.org/drawingml/2006/table">
            <a:tbl>
              <a:tblPr firstRow="1" bandRow="1">
                <a:tableStyleId>{2D5ABB26-0587-4C30-8999-92F81FD0307C}</a:tableStyleId>
              </a:tblPr>
              <a:tblGrid>
                <a:gridCol w="466086">
                  <a:extLst>
                    <a:ext uri="{9D8B030D-6E8A-4147-A177-3AD203B41FA5}">
                      <a16:colId xmlns:a16="http://schemas.microsoft.com/office/drawing/2014/main" val="2830313902"/>
                    </a:ext>
                  </a:extLst>
                </a:gridCol>
                <a:gridCol w="473304">
                  <a:extLst>
                    <a:ext uri="{9D8B030D-6E8A-4147-A177-3AD203B41FA5}">
                      <a16:colId xmlns:a16="http://schemas.microsoft.com/office/drawing/2014/main" val="3900366863"/>
                    </a:ext>
                  </a:extLst>
                </a:gridCol>
                <a:gridCol w="466086">
                  <a:extLst>
                    <a:ext uri="{9D8B030D-6E8A-4147-A177-3AD203B41FA5}">
                      <a16:colId xmlns:a16="http://schemas.microsoft.com/office/drawing/2014/main" val="1598516999"/>
                    </a:ext>
                  </a:extLst>
                </a:gridCol>
                <a:gridCol w="466086">
                  <a:extLst>
                    <a:ext uri="{9D8B030D-6E8A-4147-A177-3AD203B41FA5}">
                      <a16:colId xmlns:a16="http://schemas.microsoft.com/office/drawing/2014/main" val="732191350"/>
                    </a:ext>
                  </a:extLst>
                </a:gridCol>
              </a:tblGrid>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27109145"/>
                  </a:ext>
                </a:extLst>
              </a:tr>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711398"/>
                  </a:ext>
                </a:extLst>
              </a:tr>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4467527"/>
                  </a:ext>
                </a:extLst>
              </a:tr>
            </a:tbl>
          </a:graphicData>
        </a:graphic>
      </p:graphicFrame>
      <p:sp>
        <p:nvSpPr>
          <p:cNvPr id="68" name="Text Box 180"/>
          <p:cNvSpPr txBox="1">
            <a:spLocks noChangeArrowheads="1"/>
          </p:cNvSpPr>
          <p:nvPr/>
        </p:nvSpPr>
        <p:spPr bwMode="auto">
          <a:xfrm flipH="1">
            <a:off x="14900412" y="22643280"/>
            <a:ext cx="428666" cy="1746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spcAft>
                <a:spcPts val="1800"/>
              </a:spcAft>
            </a:pPr>
            <a:r>
              <a:rPr lang="en-US" sz="2400" baseline="-25000" dirty="0">
                <a:latin typeface="Bookman Old Style" panose="02050604050505020204" pitchFamily="18" charset="0"/>
              </a:rPr>
              <a:t>q1</a:t>
            </a:r>
          </a:p>
          <a:p>
            <a:pPr algn="ctr" eaLnBrk="1" hangingPunct="1">
              <a:spcAft>
                <a:spcPts val="1800"/>
              </a:spcAft>
            </a:pPr>
            <a:r>
              <a:rPr lang="en-US" sz="2400" baseline="-25000" dirty="0">
                <a:latin typeface="Bookman Old Style" panose="02050604050505020204" pitchFamily="18" charset="0"/>
              </a:rPr>
              <a:t>q2</a:t>
            </a:r>
          </a:p>
          <a:p>
            <a:pPr algn="ctr" eaLnBrk="1" hangingPunct="1">
              <a:spcAft>
                <a:spcPts val="1800"/>
              </a:spcAft>
            </a:pPr>
            <a:r>
              <a:rPr lang="en-US" sz="2400" baseline="-25000" dirty="0">
                <a:latin typeface="Bookman Old Style" panose="02050604050505020204" pitchFamily="18" charset="0"/>
              </a:rPr>
              <a:t>q3</a:t>
            </a:r>
          </a:p>
          <a:p>
            <a:pPr algn="ctr" eaLnBrk="1" hangingPunct="1">
              <a:spcAft>
                <a:spcPts val="1800"/>
              </a:spcAft>
            </a:pPr>
            <a:r>
              <a:rPr lang="en-US" sz="2400" baseline="-25000" dirty="0">
                <a:latin typeface="Bookman Old Style" panose="02050604050505020204" pitchFamily="18" charset="0"/>
              </a:rPr>
              <a:t>q4</a:t>
            </a:r>
          </a:p>
        </p:txBody>
      </p:sp>
      <p:sp>
        <p:nvSpPr>
          <p:cNvPr id="71" name="Text Box 180"/>
          <p:cNvSpPr txBox="1">
            <a:spLocks noChangeArrowheads="1"/>
          </p:cNvSpPr>
          <p:nvPr/>
        </p:nvSpPr>
        <p:spPr bwMode="auto">
          <a:xfrm>
            <a:off x="14577404" y="24562492"/>
            <a:ext cx="3254713" cy="68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dirty="0">
                <a:latin typeface="Bookman Old Style" panose="02050604050505020204" pitchFamily="18" charset="0"/>
              </a:rPr>
              <a:t>Each column is a spider.</a:t>
            </a:r>
          </a:p>
          <a:p>
            <a:pPr algn="ctr" eaLnBrk="1" hangingPunct="1"/>
            <a:r>
              <a:rPr lang="en-US" sz="2000" dirty="0">
                <a:latin typeface="Bookman Old Style" panose="02050604050505020204" pitchFamily="18" charset="0"/>
              </a:rPr>
              <a:t>Each row is a feature.</a:t>
            </a:r>
          </a:p>
        </p:txBody>
      </p:sp>
      <p:sp>
        <p:nvSpPr>
          <p:cNvPr id="72" name="Text Box 180"/>
          <p:cNvSpPr txBox="1">
            <a:spLocks noChangeArrowheads="1"/>
          </p:cNvSpPr>
          <p:nvPr/>
        </p:nvSpPr>
        <p:spPr bwMode="auto">
          <a:xfrm>
            <a:off x="11977041" y="24575738"/>
            <a:ext cx="2243219" cy="3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dirty="0">
                <a:latin typeface="Bookman Old Style" panose="02050604050505020204" pitchFamily="18" charset="0"/>
              </a:rPr>
              <a:t>Unknown Spider</a:t>
            </a:r>
          </a:p>
        </p:txBody>
      </p:sp>
      <p:sp>
        <p:nvSpPr>
          <p:cNvPr id="17" name="TextBox 16"/>
          <p:cNvSpPr txBox="1"/>
          <p:nvPr/>
        </p:nvSpPr>
        <p:spPr>
          <a:xfrm>
            <a:off x="11709735" y="22746351"/>
            <a:ext cx="756197" cy="1785104"/>
          </a:xfrm>
          <a:prstGeom prst="rect">
            <a:avLst/>
          </a:prstGeom>
          <a:noFill/>
        </p:spPr>
        <p:txBody>
          <a:bodyPr wrap="square" rtlCol="0">
            <a:spAutoFit/>
          </a:bodyPr>
          <a:lstStyle/>
          <a:p>
            <a:pPr>
              <a:spcAft>
                <a:spcPts val="1200"/>
              </a:spcAft>
            </a:pPr>
            <a:r>
              <a:rPr lang="en-US" sz="2000" i="1" dirty="0">
                <a:latin typeface="Bookman Old Style" panose="02050604050505020204" pitchFamily="18" charset="0"/>
              </a:rPr>
              <a:t>Con</a:t>
            </a:r>
          </a:p>
          <a:p>
            <a:pPr>
              <a:spcAft>
                <a:spcPts val="1200"/>
              </a:spcAft>
            </a:pPr>
            <a:r>
              <a:rPr lang="en-US" sz="2000" i="1" dirty="0">
                <a:latin typeface="Bookman Old Style" panose="02050604050505020204" pitchFamily="18" charset="0"/>
              </a:rPr>
              <a:t>Ene</a:t>
            </a:r>
          </a:p>
          <a:p>
            <a:pPr>
              <a:spcAft>
                <a:spcPts val="1200"/>
              </a:spcAft>
            </a:pPr>
            <a:r>
              <a:rPr lang="en-US" sz="2000" i="1" dirty="0">
                <a:latin typeface="Bookman Old Style" panose="02050604050505020204" pitchFamily="18" charset="0"/>
              </a:rPr>
              <a:t>Hom</a:t>
            </a:r>
          </a:p>
          <a:p>
            <a:pPr>
              <a:spcAft>
                <a:spcPts val="1200"/>
              </a:spcAft>
            </a:pPr>
            <a:r>
              <a:rPr lang="en-US" sz="2000" i="1" dirty="0">
                <a:latin typeface="Bookman Old Style" panose="02050604050505020204" pitchFamily="18" charset="0"/>
              </a:rPr>
              <a:t>Ent</a:t>
            </a:r>
          </a:p>
        </p:txBody>
      </p:sp>
      <p:sp>
        <p:nvSpPr>
          <p:cNvPr id="20" name="TextBox 19"/>
          <p:cNvSpPr txBox="1"/>
          <p:nvPr/>
        </p:nvSpPr>
        <p:spPr>
          <a:xfrm>
            <a:off x="15391149" y="22396281"/>
            <a:ext cx="1636139" cy="400110"/>
          </a:xfrm>
          <a:prstGeom prst="rect">
            <a:avLst/>
          </a:prstGeom>
          <a:noFill/>
        </p:spPr>
        <p:txBody>
          <a:bodyPr wrap="square" rtlCol="0">
            <a:spAutoFit/>
          </a:bodyPr>
          <a:lstStyle/>
          <a:p>
            <a:r>
              <a:rPr lang="en-US" sz="2000" dirty="0">
                <a:latin typeface="Bookman Old Style" panose="02050604050505020204" pitchFamily="18" charset="0"/>
              </a:rPr>
              <a:t>1   2    3   4</a:t>
            </a:r>
          </a:p>
        </p:txBody>
      </p:sp>
      <p:sp>
        <p:nvSpPr>
          <p:cNvPr id="22" name="TextBox 21"/>
          <p:cNvSpPr txBox="1"/>
          <p:nvPr/>
        </p:nvSpPr>
        <p:spPr>
          <a:xfrm>
            <a:off x="11893082" y="25153117"/>
            <a:ext cx="6193243" cy="3046988"/>
          </a:xfrm>
          <a:prstGeom prst="rect">
            <a:avLst/>
          </a:prstGeom>
          <a:noFill/>
        </p:spPr>
        <p:txBody>
          <a:bodyPr wrap="square" rtlCol="0">
            <a:spAutoFit/>
          </a:bodyPr>
          <a:lstStyle/>
          <a:p>
            <a:r>
              <a:rPr lang="en-US" sz="2400" dirty="0">
                <a:latin typeface="Bookman Old Style" panose="02050604050505020204" pitchFamily="18" charset="0"/>
              </a:rPr>
              <a:t>Distance from spider 1: 48</a:t>
            </a:r>
          </a:p>
          <a:p>
            <a:r>
              <a:rPr lang="en-US" sz="2400" dirty="0">
                <a:latin typeface="Bookman Old Style" panose="02050604050505020204" pitchFamily="18" charset="0"/>
              </a:rPr>
              <a:t>Distance from spider 2: </a:t>
            </a:r>
            <a:r>
              <a:rPr lang="en-US" sz="2400" u="sng" dirty="0">
                <a:latin typeface="Bookman Old Style" panose="02050604050505020204" pitchFamily="18" charset="0"/>
              </a:rPr>
              <a:t>12</a:t>
            </a:r>
          </a:p>
          <a:p>
            <a:r>
              <a:rPr lang="en-US" sz="2400" dirty="0">
                <a:latin typeface="Bookman Old Style" panose="02050604050505020204" pitchFamily="18" charset="0"/>
              </a:rPr>
              <a:t>Distance from spider 3: 73</a:t>
            </a:r>
          </a:p>
          <a:p>
            <a:r>
              <a:rPr lang="en-US" sz="2400" dirty="0">
                <a:latin typeface="Bookman Old Style" panose="02050604050505020204" pitchFamily="18" charset="0"/>
              </a:rPr>
              <a:t>Distance from spider 4: 133</a:t>
            </a:r>
          </a:p>
          <a:p>
            <a:endParaRPr lang="en-US" sz="2400" dirty="0">
              <a:latin typeface="Bookman Old Style" panose="02050604050505020204" pitchFamily="18" charset="0"/>
            </a:endParaRPr>
          </a:p>
          <a:p>
            <a:r>
              <a:rPr lang="en-US" sz="2400" dirty="0">
                <a:latin typeface="Bookman Old Style" panose="02050604050505020204" pitchFamily="18" charset="0"/>
              </a:rPr>
              <a:t>Shortest distance is spider 2, therefore, the unknown spider is most likely to be that species.</a:t>
            </a:r>
          </a:p>
        </p:txBody>
      </p:sp>
      <p:graphicFrame>
        <p:nvGraphicFramePr>
          <p:cNvPr id="74" name="Table 73"/>
          <p:cNvGraphicFramePr>
            <a:graphicFrameLocks noGrp="1"/>
          </p:cNvGraphicFramePr>
          <p:nvPr>
            <p:extLst>
              <p:ext uri="{D42A27DB-BD31-4B8C-83A1-F6EECF244321}">
                <p14:modId xmlns:p14="http://schemas.microsoft.com/office/powerpoint/2010/main" val="710105486"/>
              </p:ext>
            </p:extLst>
          </p:nvPr>
        </p:nvGraphicFramePr>
        <p:xfrm>
          <a:off x="21034114" y="23328044"/>
          <a:ext cx="1725529" cy="1828800"/>
        </p:xfrm>
        <a:graphic>
          <a:graphicData uri="http://schemas.openxmlformats.org/drawingml/2006/table">
            <a:tbl>
              <a:tblPr firstRow="1" bandRow="1">
                <a:tableStyleId>{2D5ABB26-0587-4C30-8999-92F81FD0307C}</a:tableStyleId>
              </a:tblPr>
              <a:tblGrid>
                <a:gridCol w="429719">
                  <a:extLst>
                    <a:ext uri="{9D8B030D-6E8A-4147-A177-3AD203B41FA5}">
                      <a16:colId xmlns:a16="http://schemas.microsoft.com/office/drawing/2014/main" val="2830313902"/>
                    </a:ext>
                  </a:extLst>
                </a:gridCol>
                <a:gridCol w="436372">
                  <a:extLst>
                    <a:ext uri="{9D8B030D-6E8A-4147-A177-3AD203B41FA5}">
                      <a16:colId xmlns:a16="http://schemas.microsoft.com/office/drawing/2014/main" val="3900366863"/>
                    </a:ext>
                  </a:extLst>
                </a:gridCol>
                <a:gridCol w="429719">
                  <a:extLst>
                    <a:ext uri="{9D8B030D-6E8A-4147-A177-3AD203B41FA5}">
                      <a16:colId xmlns:a16="http://schemas.microsoft.com/office/drawing/2014/main" val="1598516999"/>
                    </a:ext>
                  </a:extLst>
                </a:gridCol>
                <a:gridCol w="429719">
                  <a:extLst>
                    <a:ext uri="{9D8B030D-6E8A-4147-A177-3AD203B41FA5}">
                      <a16:colId xmlns:a16="http://schemas.microsoft.com/office/drawing/2014/main" val="732191350"/>
                    </a:ext>
                  </a:extLst>
                </a:gridCol>
              </a:tblGrid>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noProof="0" dirty="0">
                          <a:ln>
                            <a:noFill/>
                          </a:ln>
                          <a:solidFill>
                            <a:srgbClr val="161616"/>
                          </a:solidFill>
                          <a:effectLst/>
                          <a:uLnTx/>
                          <a:uFillTx/>
                          <a:latin typeface="Bookman Old Style" panose="02050604050505020204" pitchFamily="18" charset="0"/>
                          <a:ea typeface="+mn-ea"/>
                          <a:cs typeface="+mn-cs"/>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27109145"/>
                  </a:ext>
                </a:extLst>
              </a:tr>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711398"/>
                  </a:ext>
                </a:extLst>
              </a:tr>
              <a:tr h="45720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dirty="0">
                          <a:ln>
                            <a:noFill/>
                          </a:ln>
                          <a:solidFill>
                            <a:srgbClr val="161616"/>
                          </a:solidFill>
                          <a:effectLst/>
                          <a:uLnTx/>
                          <a:uFillTx/>
                          <a:latin typeface="Bookman Old Style" panose="02050604050505020204" pitchFamily="18" charset="0"/>
                          <a:ea typeface="+mn-ea"/>
                          <a:cs typeface="+mn-cs"/>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4467527"/>
                  </a:ext>
                </a:extLst>
              </a:tr>
            </a:tbl>
          </a:graphicData>
        </a:graphic>
      </p:graphicFrame>
      <p:sp>
        <p:nvSpPr>
          <p:cNvPr id="78" name="Text Box 180"/>
          <p:cNvSpPr txBox="1">
            <a:spLocks noChangeArrowheads="1"/>
          </p:cNvSpPr>
          <p:nvPr/>
        </p:nvSpPr>
        <p:spPr bwMode="auto">
          <a:xfrm flipH="1">
            <a:off x="20696435" y="23283748"/>
            <a:ext cx="428666" cy="1746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spcAft>
                <a:spcPts val="1800"/>
              </a:spcAft>
            </a:pPr>
            <a:r>
              <a:rPr lang="en-US" sz="2400" baseline="-25000" dirty="0">
                <a:latin typeface="Bookman Old Style" panose="02050604050505020204" pitchFamily="18" charset="0"/>
              </a:rPr>
              <a:t>0</a:t>
            </a:r>
          </a:p>
          <a:p>
            <a:pPr algn="ctr" eaLnBrk="1" hangingPunct="1">
              <a:spcAft>
                <a:spcPts val="1800"/>
              </a:spcAft>
            </a:pPr>
            <a:r>
              <a:rPr lang="en-US" sz="2400" baseline="-25000" dirty="0">
                <a:latin typeface="Bookman Old Style" panose="02050604050505020204" pitchFamily="18" charset="0"/>
              </a:rPr>
              <a:t>1</a:t>
            </a:r>
          </a:p>
          <a:p>
            <a:pPr algn="ctr" eaLnBrk="1" hangingPunct="1">
              <a:spcAft>
                <a:spcPts val="1800"/>
              </a:spcAft>
            </a:pPr>
            <a:r>
              <a:rPr lang="en-US" sz="2400" baseline="-25000" dirty="0">
                <a:latin typeface="Bookman Old Style" panose="02050604050505020204" pitchFamily="18" charset="0"/>
              </a:rPr>
              <a:t>2</a:t>
            </a:r>
          </a:p>
          <a:p>
            <a:pPr algn="ctr" eaLnBrk="1" hangingPunct="1">
              <a:spcAft>
                <a:spcPts val="1800"/>
              </a:spcAft>
            </a:pPr>
            <a:r>
              <a:rPr lang="en-US" sz="2400" baseline="-25000" dirty="0">
                <a:latin typeface="Bookman Old Style" panose="02050604050505020204" pitchFamily="18" charset="0"/>
              </a:rPr>
              <a:t>4</a:t>
            </a:r>
          </a:p>
        </p:txBody>
      </p:sp>
      <p:sp>
        <p:nvSpPr>
          <p:cNvPr id="79" name="TextBox 78"/>
          <p:cNvSpPr txBox="1"/>
          <p:nvPr/>
        </p:nvSpPr>
        <p:spPr>
          <a:xfrm>
            <a:off x="21112794" y="22992552"/>
            <a:ext cx="1568167" cy="400110"/>
          </a:xfrm>
          <a:prstGeom prst="rect">
            <a:avLst/>
          </a:prstGeom>
          <a:noFill/>
        </p:spPr>
        <p:txBody>
          <a:bodyPr wrap="square" rtlCol="0">
            <a:spAutoFit/>
          </a:bodyPr>
          <a:lstStyle/>
          <a:p>
            <a:pPr>
              <a:spcAft>
                <a:spcPts val="600"/>
              </a:spcAft>
            </a:pPr>
            <a:r>
              <a:rPr lang="en-US" sz="2000" dirty="0">
                <a:latin typeface="Bookman Old Style" panose="02050604050505020204" pitchFamily="18" charset="0"/>
              </a:rPr>
              <a:t>1   2   3  4</a:t>
            </a:r>
          </a:p>
        </p:txBody>
      </p:sp>
      <p:sp>
        <p:nvSpPr>
          <p:cNvPr id="80" name="TextBox 79"/>
          <p:cNvSpPr txBox="1"/>
          <p:nvPr/>
        </p:nvSpPr>
        <p:spPr>
          <a:xfrm>
            <a:off x="18800255" y="25160021"/>
            <a:ext cx="6193243" cy="3046988"/>
          </a:xfrm>
          <a:prstGeom prst="rect">
            <a:avLst/>
          </a:prstGeom>
          <a:noFill/>
        </p:spPr>
        <p:txBody>
          <a:bodyPr wrap="square" rtlCol="0">
            <a:spAutoFit/>
          </a:bodyPr>
          <a:lstStyle/>
          <a:p>
            <a:r>
              <a:rPr lang="en-US" sz="2400" dirty="0">
                <a:latin typeface="Bookman Old Style" panose="02050604050505020204" pitchFamily="18" charset="0"/>
              </a:rPr>
              <a:t>Smallest Distance for Pixel 0: Spider 1</a:t>
            </a:r>
          </a:p>
          <a:p>
            <a:r>
              <a:rPr lang="en-US" sz="2400" dirty="0">
                <a:latin typeface="Bookman Old Style" panose="02050604050505020204" pitchFamily="18" charset="0"/>
              </a:rPr>
              <a:t>Smallest Distance for Pixel 1: Spider 4  </a:t>
            </a:r>
          </a:p>
          <a:p>
            <a:r>
              <a:rPr lang="en-US" sz="2400" dirty="0">
                <a:latin typeface="Bookman Old Style" panose="02050604050505020204" pitchFamily="18" charset="0"/>
              </a:rPr>
              <a:t>Smallest Distance for Pixel 2: Spider 1</a:t>
            </a:r>
          </a:p>
          <a:p>
            <a:r>
              <a:rPr lang="en-US" sz="2400" dirty="0">
                <a:latin typeface="Bookman Old Style" panose="02050604050505020204" pitchFamily="18" charset="0"/>
              </a:rPr>
              <a:t>Smallest Distance for Pixel 3: Spider 1</a:t>
            </a:r>
          </a:p>
          <a:p>
            <a:endParaRPr lang="en-US" sz="2400" dirty="0">
              <a:latin typeface="Bookman Old Style" panose="02050604050505020204" pitchFamily="18" charset="0"/>
            </a:endParaRPr>
          </a:p>
          <a:p>
            <a:r>
              <a:rPr lang="en-US" sz="2400" dirty="0">
                <a:latin typeface="Bookman Old Style" panose="02050604050505020204" pitchFamily="18" charset="0"/>
              </a:rPr>
              <a:t>Most smallest distances are from spider 1, therefore, the unknown spider is most likely to be that species</a:t>
            </a:r>
          </a:p>
        </p:txBody>
      </p:sp>
      <p:sp>
        <p:nvSpPr>
          <p:cNvPr id="81" name="Text Box 180"/>
          <p:cNvSpPr txBox="1">
            <a:spLocks noChangeArrowheads="1"/>
          </p:cNvSpPr>
          <p:nvPr/>
        </p:nvSpPr>
        <p:spPr bwMode="auto">
          <a:xfrm flipH="1">
            <a:off x="12491894" y="22711786"/>
            <a:ext cx="428666" cy="1746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spcAft>
                <a:spcPts val="1800"/>
              </a:spcAft>
            </a:pPr>
            <a:r>
              <a:rPr lang="en-US" sz="2400" baseline="-25000" dirty="0">
                <a:latin typeface="Bookman Old Style" panose="02050604050505020204" pitchFamily="18" charset="0"/>
              </a:rPr>
              <a:t>p1</a:t>
            </a:r>
          </a:p>
          <a:p>
            <a:pPr algn="ctr" eaLnBrk="1" hangingPunct="1">
              <a:spcAft>
                <a:spcPts val="1800"/>
              </a:spcAft>
            </a:pPr>
            <a:r>
              <a:rPr lang="en-US" sz="2400" baseline="-25000" dirty="0">
                <a:latin typeface="Bookman Old Style" panose="02050604050505020204" pitchFamily="18" charset="0"/>
              </a:rPr>
              <a:t>p2</a:t>
            </a:r>
          </a:p>
          <a:p>
            <a:pPr algn="ctr" eaLnBrk="1" hangingPunct="1">
              <a:spcAft>
                <a:spcPts val="1800"/>
              </a:spcAft>
            </a:pPr>
            <a:r>
              <a:rPr lang="en-US" sz="2400" baseline="-25000" dirty="0">
                <a:latin typeface="Bookman Old Style" panose="02050604050505020204" pitchFamily="18" charset="0"/>
              </a:rPr>
              <a:t>p3</a:t>
            </a:r>
          </a:p>
          <a:p>
            <a:pPr algn="ctr" eaLnBrk="1" hangingPunct="1">
              <a:spcAft>
                <a:spcPts val="1800"/>
              </a:spcAft>
            </a:pPr>
            <a:r>
              <a:rPr lang="en-US" sz="2400" baseline="-25000" dirty="0">
                <a:latin typeface="Bookman Old Style" panose="02050604050505020204" pitchFamily="18" charset="0"/>
              </a:rPr>
              <a:t>p4</a:t>
            </a:r>
          </a:p>
        </p:txBody>
      </p:sp>
      <p:sp>
        <p:nvSpPr>
          <p:cNvPr id="7" name="TextBox 6"/>
          <p:cNvSpPr txBox="1"/>
          <p:nvPr/>
        </p:nvSpPr>
        <p:spPr>
          <a:xfrm>
            <a:off x="22829814" y="14994523"/>
            <a:ext cx="8575020" cy="338554"/>
          </a:xfrm>
          <a:prstGeom prst="rect">
            <a:avLst/>
          </a:prstGeom>
          <a:noFill/>
        </p:spPr>
        <p:txBody>
          <a:bodyPr wrap="square" rtlCol="0">
            <a:spAutoFit/>
          </a:bodyPr>
          <a:lstStyle/>
          <a:p>
            <a:r>
              <a:rPr lang="en-US" sz="1600" dirty="0">
                <a:latin typeface="Bookman Old Style" panose="02050604050505020204" pitchFamily="18" charset="0"/>
              </a:rPr>
              <a:t>  0      1        2     ….				       …					    …125   126  127</a:t>
            </a:r>
          </a:p>
        </p:txBody>
      </p:sp>
      <p:graphicFrame>
        <p:nvGraphicFramePr>
          <p:cNvPr id="69" name="Chart 68">
            <a:extLst>
              <a:ext uri="{FF2B5EF4-FFF2-40B4-BE49-F238E27FC236}">
                <a16:creationId xmlns:a16="http://schemas.microsoft.com/office/drawing/2014/main" id="{E55A132E-D067-46CD-B8E1-D132A5B34DD2}"/>
              </a:ext>
            </a:extLst>
          </p:cNvPr>
          <p:cNvGraphicFramePr>
            <a:graphicFrameLocks/>
          </p:cNvGraphicFramePr>
          <p:nvPr>
            <p:extLst>
              <p:ext uri="{D42A27DB-BD31-4B8C-83A1-F6EECF244321}">
                <p14:modId xmlns:p14="http://schemas.microsoft.com/office/powerpoint/2010/main" val="1288623776"/>
              </p:ext>
            </p:extLst>
          </p:nvPr>
        </p:nvGraphicFramePr>
        <p:xfrm>
          <a:off x="24575646" y="16245651"/>
          <a:ext cx="5136430" cy="2741751"/>
        </p:xfrm>
        <a:graphic>
          <a:graphicData uri="http://schemas.openxmlformats.org/drawingml/2006/chart">
            <c:chart xmlns:c="http://schemas.openxmlformats.org/drawingml/2006/chart" xmlns:r="http://schemas.openxmlformats.org/officeDocument/2006/relationships" r:id="rId11"/>
          </a:graphicData>
        </a:graphic>
      </p:graphicFrame>
      <p:sp>
        <p:nvSpPr>
          <p:cNvPr id="75" name="Text Box 192"/>
          <p:cNvSpPr txBox="1">
            <a:spLocks noChangeArrowheads="1"/>
          </p:cNvSpPr>
          <p:nvPr/>
        </p:nvSpPr>
        <p:spPr bwMode="auto">
          <a:xfrm>
            <a:off x="33467040" y="5359605"/>
            <a:ext cx="9144000" cy="12623595"/>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Bookman Old Style" panose="02050604050505020204" pitchFamily="18" charset="0"/>
              </a:rPr>
              <a:t>There are 9 species with 5 images per species in the database. 4 different unknown images of each of the species in the following table were tested.</a:t>
            </a: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algn="ctr" eaLnBrk="1" hangingPunct="1"/>
            <a:r>
              <a:rPr lang="en-US" sz="2400" dirty="0">
                <a:latin typeface="Bookman Old Style" panose="02050604050505020204" pitchFamily="18" charset="0"/>
              </a:rPr>
              <a:t>Example Test Images (In Order)</a:t>
            </a: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algn="ctr" eaLnBrk="1" hangingPunct="1"/>
            <a:r>
              <a:rPr lang="en-US" sz="2400" dirty="0">
                <a:latin typeface="Bookman Old Style" panose="02050604050505020204" pitchFamily="18" charset="0"/>
              </a:rPr>
              <a:t>Four different images tested on each method</a:t>
            </a: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endParaRPr lang="en-US" sz="2400" dirty="0">
              <a:latin typeface="Bookman Old Style" panose="02050604050505020204" pitchFamily="18" charset="0"/>
            </a:endParaRPr>
          </a:p>
          <a:p>
            <a:pPr eaLnBrk="1" hangingPunct="1"/>
            <a:r>
              <a:rPr lang="en-US" sz="2400" dirty="0">
                <a:latin typeface="Bookman Old Style" panose="02050604050505020204" pitchFamily="18" charset="0"/>
              </a:rPr>
              <a:t>The results show that at least one or more methods returned the correct species. </a:t>
            </a:r>
          </a:p>
        </p:txBody>
      </p:sp>
      <p:graphicFrame>
        <p:nvGraphicFramePr>
          <p:cNvPr id="76" name="Table 75"/>
          <p:cNvGraphicFramePr>
            <a:graphicFrameLocks noGrp="1"/>
          </p:cNvGraphicFramePr>
          <p:nvPr>
            <p:extLst>
              <p:ext uri="{D42A27DB-BD31-4B8C-83A1-F6EECF244321}">
                <p14:modId xmlns:p14="http://schemas.microsoft.com/office/powerpoint/2010/main" val="3056691694"/>
              </p:ext>
            </p:extLst>
          </p:nvPr>
        </p:nvGraphicFramePr>
        <p:xfrm>
          <a:off x="34253498" y="10101398"/>
          <a:ext cx="7601564" cy="2911626"/>
        </p:xfrm>
        <a:graphic>
          <a:graphicData uri="http://schemas.openxmlformats.org/drawingml/2006/table">
            <a:tbl>
              <a:tblPr firstRow="1" bandRow="1">
                <a:tableStyleId>{2D5ABB26-0587-4C30-8999-92F81FD0307C}</a:tableStyleId>
              </a:tblPr>
              <a:tblGrid>
                <a:gridCol w="1893061">
                  <a:extLst>
                    <a:ext uri="{9D8B030D-6E8A-4147-A177-3AD203B41FA5}">
                      <a16:colId xmlns:a16="http://schemas.microsoft.com/office/drawing/2014/main" val="2830313902"/>
                    </a:ext>
                  </a:extLst>
                </a:gridCol>
                <a:gridCol w="1922381">
                  <a:extLst>
                    <a:ext uri="{9D8B030D-6E8A-4147-A177-3AD203B41FA5}">
                      <a16:colId xmlns:a16="http://schemas.microsoft.com/office/drawing/2014/main" val="3900366863"/>
                    </a:ext>
                  </a:extLst>
                </a:gridCol>
                <a:gridCol w="1893061">
                  <a:extLst>
                    <a:ext uri="{9D8B030D-6E8A-4147-A177-3AD203B41FA5}">
                      <a16:colId xmlns:a16="http://schemas.microsoft.com/office/drawing/2014/main" val="1598516999"/>
                    </a:ext>
                  </a:extLst>
                </a:gridCol>
                <a:gridCol w="1893061">
                  <a:extLst>
                    <a:ext uri="{9D8B030D-6E8A-4147-A177-3AD203B41FA5}">
                      <a16:colId xmlns:a16="http://schemas.microsoft.com/office/drawing/2014/main" val="732191350"/>
                    </a:ext>
                  </a:extLst>
                </a:gridCol>
              </a:tblGrid>
              <a:tr h="388751">
                <a:tc>
                  <a:txBody>
                    <a:bodyPr/>
                    <a:lstStyle/>
                    <a:p>
                      <a:pPr algn="ctr"/>
                      <a:endParaRPr lang="en-US" sz="16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HSB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err="1">
                          <a:latin typeface="Bookman Old Style" panose="02050604050505020204" pitchFamily="18" charset="0"/>
                        </a:rPr>
                        <a:t>Haralick</a:t>
                      </a:r>
                      <a:endParaRPr lang="en-US" sz="16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Law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r h="388751">
                <a:tc>
                  <a:txBody>
                    <a:bodyPr/>
                    <a:lstStyle/>
                    <a:p>
                      <a:pPr algn="ctr"/>
                      <a:r>
                        <a:rPr lang="en-US" sz="1600" b="0" i="0" dirty="0">
                          <a:latin typeface="Bookman Old Style" panose="02050604050505020204" pitchFamily="18" charset="0"/>
                        </a:rPr>
                        <a:t>Black Widow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6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27109145"/>
                  </a:ext>
                </a:extLst>
              </a:tr>
              <a:tr h="388751">
                <a:tc>
                  <a:txBody>
                    <a:bodyPr/>
                    <a:lstStyle/>
                    <a:p>
                      <a:pPr algn="ctr"/>
                      <a:r>
                        <a:rPr lang="en-US" sz="1600" b="0" i="0" dirty="0">
                          <a:latin typeface="Bookman Old Style" panose="02050604050505020204" pitchFamily="18" charset="0"/>
                        </a:rPr>
                        <a:t>Brown Widow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6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711398"/>
                  </a:ext>
                </a:extLst>
              </a:tr>
              <a:tr h="388751">
                <a:tc>
                  <a:txBody>
                    <a:bodyPr/>
                    <a:lstStyle/>
                    <a:p>
                      <a:pPr algn="ctr"/>
                      <a:r>
                        <a:rPr lang="en-US" sz="1600" b="0" i="0" dirty="0">
                          <a:latin typeface="Bookman Old Style" panose="02050604050505020204" pitchFamily="18" charset="0"/>
                        </a:rPr>
                        <a:t>Brown Recluse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6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4467527"/>
                  </a:ext>
                </a:extLst>
              </a:tr>
              <a:tr h="388751">
                <a:tc>
                  <a:txBody>
                    <a:bodyPr/>
                    <a:lstStyle/>
                    <a:p>
                      <a:pPr algn="ctr"/>
                      <a:r>
                        <a:rPr lang="en-US" sz="1600" b="0" i="0" dirty="0">
                          <a:latin typeface="Bookman Old Style" panose="02050604050505020204" pitchFamily="18" charset="0"/>
                        </a:rPr>
                        <a:t>Orchard Spider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6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1721232"/>
                  </a:ext>
                </a:extLst>
              </a:tr>
              <a:tr h="388751">
                <a:tc>
                  <a:txBody>
                    <a:bodyPr/>
                    <a:lstStyle/>
                    <a:p>
                      <a:pPr algn="ctr"/>
                      <a:r>
                        <a:rPr lang="en-US" sz="1600" b="0" i="0" dirty="0">
                          <a:latin typeface="Bookman Old Style" panose="02050604050505020204" pitchFamily="18" charset="0"/>
                        </a:rPr>
                        <a:t>Garden Spider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6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87095948"/>
                  </a:ext>
                </a:extLst>
              </a:tr>
              <a:tr h="388751">
                <a:tc>
                  <a:txBody>
                    <a:bodyPr/>
                    <a:lstStyle/>
                    <a:p>
                      <a:pPr algn="ctr"/>
                      <a:r>
                        <a:rPr lang="en-US" sz="1600" b="0" i="0" dirty="0">
                          <a:latin typeface="Bookman Old Style" panose="02050604050505020204" pitchFamily="18" charset="0"/>
                        </a:rPr>
                        <a:t>Spiny Orb Weaver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16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0" i="0" dirty="0">
                          <a:latin typeface="Bookman Old Style" panose="02050604050505020204" pitchFamily="18"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25950628"/>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3811109421"/>
              </p:ext>
            </p:extLst>
          </p:nvPr>
        </p:nvGraphicFramePr>
        <p:xfrm>
          <a:off x="25575777" y="22854425"/>
          <a:ext cx="2858340" cy="276253"/>
        </p:xfrm>
        <a:graphic>
          <a:graphicData uri="http://schemas.openxmlformats.org/drawingml/2006/table">
            <a:tbl>
              <a:tblPr firstRow="1" bandRow="1">
                <a:tableStyleId>{2D5ABB26-0587-4C30-8999-92F81FD0307C}</a:tableStyleId>
              </a:tblPr>
              <a:tblGrid>
                <a:gridCol w="571668">
                  <a:extLst>
                    <a:ext uri="{9D8B030D-6E8A-4147-A177-3AD203B41FA5}">
                      <a16:colId xmlns:a16="http://schemas.microsoft.com/office/drawing/2014/main" val="2830313902"/>
                    </a:ext>
                  </a:extLst>
                </a:gridCol>
                <a:gridCol w="571668">
                  <a:extLst>
                    <a:ext uri="{9D8B030D-6E8A-4147-A177-3AD203B41FA5}">
                      <a16:colId xmlns:a16="http://schemas.microsoft.com/office/drawing/2014/main" val="3900366863"/>
                    </a:ext>
                  </a:extLst>
                </a:gridCol>
                <a:gridCol w="571668">
                  <a:extLst>
                    <a:ext uri="{9D8B030D-6E8A-4147-A177-3AD203B41FA5}">
                      <a16:colId xmlns:a16="http://schemas.microsoft.com/office/drawing/2014/main" val="1598516999"/>
                    </a:ext>
                  </a:extLst>
                </a:gridCol>
                <a:gridCol w="571668">
                  <a:extLst>
                    <a:ext uri="{9D8B030D-6E8A-4147-A177-3AD203B41FA5}">
                      <a16:colId xmlns:a16="http://schemas.microsoft.com/office/drawing/2014/main" val="732191350"/>
                    </a:ext>
                  </a:extLst>
                </a:gridCol>
                <a:gridCol w="571668">
                  <a:extLst>
                    <a:ext uri="{9D8B030D-6E8A-4147-A177-3AD203B41FA5}">
                      <a16:colId xmlns:a16="http://schemas.microsoft.com/office/drawing/2014/main" val="3571477183"/>
                    </a:ext>
                  </a:extLst>
                </a:gridCol>
              </a:tblGrid>
              <a:tr h="276253">
                <a:tc>
                  <a:txBody>
                    <a:bodyPr/>
                    <a:lstStyle/>
                    <a:p>
                      <a:pPr algn="ctr"/>
                      <a:r>
                        <a:rPr lang="en-US" sz="1200" b="0" i="0" dirty="0">
                          <a:latin typeface="Bookman Old Style" panose="0205060405050502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1200" b="0" i="0" kern="1200" noProof="0" dirty="0">
                          <a:solidFill>
                            <a:schemeClr val="tx1"/>
                          </a:solidFill>
                          <a:latin typeface="Bookman Old Style" panose="02050604050505020204" pitchFamily="18" charset="0"/>
                          <a:ea typeface="+mn-ea"/>
                          <a:cs typeface="+mn-cs"/>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bl>
          </a:graphicData>
        </a:graphic>
      </p:graphicFrame>
      <p:graphicFrame>
        <p:nvGraphicFramePr>
          <p:cNvPr id="82" name="Table 81"/>
          <p:cNvGraphicFramePr>
            <a:graphicFrameLocks noGrp="1"/>
          </p:cNvGraphicFramePr>
          <p:nvPr>
            <p:extLst>
              <p:ext uri="{D42A27DB-BD31-4B8C-83A1-F6EECF244321}">
                <p14:modId xmlns:p14="http://schemas.microsoft.com/office/powerpoint/2010/main" val="1988388377"/>
              </p:ext>
            </p:extLst>
          </p:nvPr>
        </p:nvGraphicFramePr>
        <p:xfrm>
          <a:off x="29248249" y="22253406"/>
          <a:ext cx="2858340" cy="276253"/>
        </p:xfrm>
        <a:graphic>
          <a:graphicData uri="http://schemas.openxmlformats.org/drawingml/2006/table">
            <a:tbl>
              <a:tblPr firstRow="1" bandRow="1">
                <a:tableStyleId>{2D5ABB26-0587-4C30-8999-92F81FD0307C}</a:tableStyleId>
              </a:tblPr>
              <a:tblGrid>
                <a:gridCol w="571668">
                  <a:extLst>
                    <a:ext uri="{9D8B030D-6E8A-4147-A177-3AD203B41FA5}">
                      <a16:colId xmlns:a16="http://schemas.microsoft.com/office/drawing/2014/main" val="2830313902"/>
                    </a:ext>
                  </a:extLst>
                </a:gridCol>
                <a:gridCol w="571668">
                  <a:extLst>
                    <a:ext uri="{9D8B030D-6E8A-4147-A177-3AD203B41FA5}">
                      <a16:colId xmlns:a16="http://schemas.microsoft.com/office/drawing/2014/main" val="3900366863"/>
                    </a:ext>
                  </a:extLst>
                </a:gridCol>
                <a:gridCol w="571668">
                  <a:extLst>
                    <a:ext uri="{9D8B030D-6E8A-4147-A177-3AD203B41FA5}">
                      <a16:colId xmlns:a16="http://schemas.microsoft.com/office/drawing/2014/main" val="1598516999"/>
                    </a:ext>
                  </a:extLst>
                </a:gridCol>
                <a:gridCol w="571668">
                  <a:extLst>
                    <a:ext uri="{9D8B030D-6E8A-4147-A177-3AD203B41FA5}">
                      <a16:colId xmlns:a16="http://schemas.microsoft.com/office/drawing/2014/main" val="732191350"/>
                    </a:ext>
                  </a:extLst>
                </a:gridCol>
                <a:gridCol w="571668">
                  <a:extLst>
                    <a:ext uri="{9D8B030D-6E8A-4147-A177-3AD203B41FA5}">
                      <a16:colId xmlns:a16="http://schemas.microsoft.com/office/drawing/2014/main" val="3571477183"/>
                    </a:ext>
                  </a:extLst>
                </a:gridCol>
              </a:tblGrid>
              <a:tr h="276253">
                <a:tc>
                  <a:txBody>
                    <a:bodyPr/>
                    <a:lstStyle/>
                    <a:p>
                      <a:pPr algn="ctr"/>
                      <a:r>
                        <a:rPr lang="en-US" sz="1200" b="0" i="0" dirty="0">
                          <a:latin typeface="Bookman Old Style" panose="020506040505050202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1200" b="0" i="0" kern="1200" noProof="0" dirty="0">
                          <a:solidFill>
                            <a:schemeClr val="tx1"/>
                          </a:solidFill>
                          <a:latin typeface="Bookman Old Style" panose="02050604050505020204" pitchFamily="18" charset="0"/>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bl>
          </a:graphicData>
        </a:graphic>
      </p:graphicFrame>
      <p:graphicFrame>
        <p:nvGraphicFramePr>
          <p:cNvPr id="83" name="Table 82"/>
          <p:cNvGraphicFramePr>
            <a:graphicFrameLocks noGrp="1"/>
          </p:cNvGraphicFramePr>
          <p:nvPr>
            <p:extLst>
              <p:ext uri="{D42A27DB-BD31-4B8C-83A1-F6EECF244321}">
                <p14:modId xmlns:p14="http://schemas.microsoft.com/office/powerpoint/2010/main" val="1087504415"/>
              </p:ext>
            </p:extLst>
          </p:nvPr>
        </p:nvGraphicFramePr>
        <p:xfrm>
          <a:off x="29248249" y="22855203"/>
          <a:ext cx="2858340" cy="276253"/>
        </p:xfrm>
        <a:graphic>
          <a:graphicData uri="http://schemas.openxmlformats.org/drawingml/2006/table">
            <a:tbl>
              <a:tblPr firstRow="1" bandRow="1">
                <a:tableStyleId>{2D5ABB26-0587-4C30-8999-92F81FD0307C}</a:tableStyleId>
              </a:tblPr>
              <a:tblGrid>
                <a:gridCol w="571668">
                  <a:extLst>
                    <a:ext uri="{9D8B030D-6E8A-4147-A177-3AD203B41FA5}">
                      <a16:colId xmlns:a16="http://schemas.microsoft.com/office/drawing/2014/main" val="2830313902"/>
                    </a:ext>
                  </a:extLst>
                </a:gridCol>
                <a:gridCol w="571668">
                  <a:extLst>
                    <a:ext uri="{9D8B030D-6E8A-4147-A177-3AD203B41FA5}">
                      <a16:colId xmlns:a16="http://schemas.microsoft.com/office/drawing/2014/main" val="3900366863"/>
                    </a:ext>
                  </a:extLst>
                </a:gridCol>
                <a:gridCol w="571668">
                  <a:extLst>
                    <a:ext uri="{9D8B030D-6E8A-4147-A177-3AD203B41FA5}">
                      <a16:colId xmlns:a16="http://schemas.microsoft.com/office/drawing/2014/main" val="1598516999"/>
                    </a:ext>
                  </a:extLst>
                </a:gridCol>
                <a:gridCol w="571668">
                  <a:extLst>
                    <a:ext uri="{9D8B030D-6E8A-4147-A177-3AD203B41FA5}">
                      <a16:colId xmlns:a16="http://schemas.microsoft.com/office/drawing/2014/main" val="732191350"/>
                    </a:ext>
                  </a:extLst>
                </a:gridCol>
                <a:gridCol w="571668">
                  <a:extLst>
                    <a:ext uri="{9D8B030D-6E8A-4147-A177-3AD203B41FA5}">
                      <a16:colId xmlns:a16="http://schemas.microsoft.com/office/drawing/2014/main" val="3571477183"/>
                    </a:ext>
                  </a:extLst>
                </a:gridCol>
              </a:tblGrid>
              <a:tr h="276253">
                <a:tc>
                  <a:txBody>
                    <a:bodyPr/>
                    <a:lstStyle/>
                    <a:p>
                      <a:pPr algn="ctr"/>
                      <a:r>
                        <a:rPr lang="en-US" sz="1200" b="0" i="0" dirty="0">
                          <a:latin typeface="Bookman Old Style" panose="0205060405050502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1200" b="0" i="0" kern="1200" noProof="0" dirty="0">
                          <a:solidFill>
                            <a:schemeClr val="tx1"/>
                          </a:solidFill>
                          <a:latin typeface="Bookman Old Style" panose="02050604050505020204" pitchFamily="18" charset="0"/>
                          <a:ea typeface="+mn-ea"/>
                          <a:cs typeface="+mn-cs"/>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bl>
          </a:graphicData>
        </a:graphic>
      </p:graphicFrame>
      <mc:AlternateContent xmlns:mc="http://schemas.openxmlformats.org/markup-compatibility/2006">
        <mc:Choice xmlns:a14="http://schemas.microsoft.com/office/drawing/2010/main" Requires="a14">
          <p:sp>
            <p:nvSpPr>
              <p:cNvPr id="26" name="TextBox 25"/>
              <p:cNvSpPr txBox="1"/>
              <p:nvPr/>
            </p:nvSpPr>
            <p:spPr>
              <a:xfrm>
                <a:off x="25575777" y="24087158"/>
                <a:ext cx="6549994" cy="4308872"/>
              </a:xfrm>
              <a:prstGeom prst="rect">
                <a:avLst/>
              </a:prstGeom>
              <a:noFill/>
            </p:spPr>
            <p:txBody>
              <a:bodyPr wrap="square" rtlCol="0">
                <a:spAutoFit/>
              </a:bodyPr>
              <a:lstStyle/>
              <a:p>
                <a:r>
                  <a:rPr lang="en-US" sz="1600" dirty="0">
                    <a:latin typeface="Bookman Old Style" panose="02050604050505020204" pitchFamily="18" charset="0"/>
                  </a:rPr>
                  <a:t>Step 1 - Calculate histogram intersection.</a:t>
                </a:r>
              </a:p>
              <a:p>
                <a14:m>
                  <m:oMath xmlns:m="http://schemas.openxmlformats.org/officeDocument/2006/math">
                    <m:r>
                      <a:rPr lang="en-US" sz="1600" b="0" i="0" smtClean="0">
                        <a:latin typeface="Cambria Math" panose="02040503050406030204" pitchFamily="18" charset="0"/>
                      </a:rPr>
                      <m:t>∩</m:t>
                    </m:r>
                    <m:d>
                      <m:dPr>
                        <m:ctrlPr>
                          <a:rPr lang="en-US" sz="1600" i="1">
                            <a:latin typeface="Cambria Math" panose="02040503050406030204" pitchFamily="18" charset="0"/>
                          </a:rPr>
                        </m:ctrlPr>
                      </m:dPr>
                      <m:e>
                        <m:r>
                          <m:rPr>
                            <m:sty m:val="p"/>
                          </m:rPr>
                          <a:rPr lang="en-US" sz="1600" b="0" i="0" smtClean="0">
                            <a:latin typeface="Cambria Math" panose="02040503050406030204" pitchFamily="18" charset="0"/>
                          </a:rPr>
                          <m:t>Un</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Sp</m:t>
                        </m:r>
                        <m:r>
                          <a:rPr lang="en-US" sz="1600" b="0" i="0" smtClean="0">
                            <a:latin typeface="Cambria Math" panose="02040503050406030204" pitchFamily="18" charset="0"/>
                          </a:rPr>
                          <m:t>.1 </m:t>
                        </m:r>
                      </m:e>
                    </m:d>
                  </m:oMath>
                </a14:m>
                <a:r>
                  <a:rPr lang="en-US" sz="1600" dirty="0">
                    <a:latin typeface="Bookman Old Style" panose="02050604050505020204" pitchFamily="18" charset="0"/>
                  </a:rPr>
                  <a:t> = 27    </a:t>
                </a:r>
                <a14:m>
                  <m:oMath xmlns:m="http://schemas.openxmlformats.org/officeDocument/2006/math">
                    <m:r>
                      <a:rPr lang="en-US" sz="1600" b="0" i="0" smtClean="0">
                        <a:latin typeface="Cambria Math" panose="02040503050406030204" pitchFamily="18" charset="0"/>
                      </a:rPr>
                      <m:t>∩</m:t>
                    </m:r>
                    <m:d>
                      <m:dPr>
                        <m:ctrlPr>
                          <a:rPr lang="en-US" sz="1600" i="1">
                            <a:latin typeface="Cambria Math" panose="02040503050406030204" pitchFamily="18" charset="0"/>
                          </a:rPr>
                        </m:ctrlPr>
                      </m:dPr>
                      <m:e>
                        <m:r>
                          <m:rPr>
                            <m:sty m:val="p"/>
                          </m:rPr>
                          <a:rPr lang="en-US" sz="1600" b="0" i="0" smtClean="0">
                            <a:latin typeface="Cambria Math" panose="02040503050406030204" pitchFamily="18" charset="0"/>
                          </a:rPr>
                          <m:t>Un</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Sp</m:t>
                        </m:r>
                        <m:r>
                          <a:rPr lang="en-US" sz="1600" b="0" i="0" smtClean="0">
                            <a:latin typeface="Cambria Math" panose="02040503050406030204" pitchFamily="18" charset="0"/>
                          </a:rPr>
                          <m:t>.2 </m:t>
                        </m:r>
                      </m:e>
                    </m:d>
                  </m:oMath>
                </a14:m>
                <a:r>
                  <a:rPr lang="en-US" sz="1600" dirty="0">
                    <a:latin typeface="Bookman Old Style" panose="02050604050505020204" pitchFamily="18" charset="0"/>
                  </a:rPr>
                  <a:t> = 21  </a:t>
                </a:r>
                <a14:m>
                  <m:oMath xmlns:m="http://schemas.openxmlformats.org/officeDocument/2006/math">
                    <m:r>
                      <a:rPr lang="en-US" sz="1600" b="0" i="0" smtClean="0">
                        <a:latin typeface="Cambria Math" panose="02040503050406030204" pitchFamily="18" charset="0"/>
                      </a:rPr>
                      <m:t>∩</m:t>
                    </m:r>
                    <m:d>
                      <m:dPr>
                        <m:ctrlPr>
                          <a:rPr lang="en-US" sz="1600" i="1">
                            <a:latin typeface="Cambria Math" panose="02040503050406030204" pitchFamily="18" charset="0"/>
                          </a:rPr>
                        </m:ctrlPr>
                      </m:dPr>
                      <m:e>
                        <m:r>
                          <m:rPr>
                            <m:sty m:val="p"/>
                          </m:rPr>
                          <a:rPr lang="en-US" sz="1600" b="0" i="0" smtClean="0">
                            <a:latin typeface="Cambria Math" panose="02040503050406030204" pitchFamily="18" charset="0"/>
                          </a:rPr>
                          <m:t>Un</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Sp</m:t>
                        </m:r>
                        <m:r>
                          <a:rPr lang="en-US" sz="1600" b="0" i="0" smtClean="0">
                            <a:latin typeface="Cambria Math" panose="02040503050406030204" pitchFamily="18" charset="0"/>
                          </a:rPr>
                          <m:t>.3 </m:t>
                        </m:r>
                      </m:e>
                    </m:d>
                  </m:oMath>
                </a14:m>
                <a:r>
                  <a:rPr lang="en-US" sz="1600" dirty="0">
                    <a:latin typeface="Bookman Old Style" panose="02050604050505020204" pitchFamily="18" charset="0"/>
                  </a:rPr>
                  <a:t> = 19</a:t>
                </a:r>
              </a:p>
              <a:p>
                <a:endParaRPr lang="en-US" sz="1600" dirty="0">
                  <a:latin typeface="Bookman Old Style" panose="02050604050505020204" pitchFamily="18" charset="0"/>
                </a:endParaRPr>
              </a:p>
              <a:p>
                <a:r>
                  <a:rPr lang="en-US" sz="1600" dirty="0">
                    <a:latin typeface="Bookman Old Style" panose="02050604050505020204" pitchFamily="18" charset="0"/>
                  </a:rPr>
                  <a:t>Step 2 - Sum </a:t>
                </a:r>
                <a:r>
                  <a:rPr lang="en-US" sz="1600">
                    <a:latin typeface="Bookman Old Style" panose="02050604050505020204" pitchFamily="18" charset="0"/>
                  </a:rPr>
                  <a:t>The Values </a:t>
                </a:r>
                <a:r>
                  <a:rPr lang="en-US" sz="1600" dirty="0">
                    <a:latin typeface="Bookman Old Style" panose="02050604050505020204" pitchFamily="18" charset="0"/>
                  </a:rPr>
                  <a:t>In The Arrays. </a:t>
                </a:r>
              </a:p>
              <a:p>
                <a:r>
                  <a:rPr lang="en-US" sz="1600" dirty="0">
                    <a:latin typeface="Bookman Old Style" panose="02050604050505020204" pitchFamily="18" charset="0"/>
                  </a:rPr>
                  <a:t>Unknown Image Total = [5 + 9 + 10 +6 + 1] = 31 </a:t>
                </a:r>
              </a:p>
              <a:p>
                <a:r>
                  <a:rPr lang="en-US" sz="1600" dirty="0">
                    <a:latin typeface="Bookman Old Style" panose="02050604050505020204" pitchFamily="18" charset="0"/>
                  </a:rPr>
                  <a:t>Species 1 Total = 51		</a:t>
                </a:r>
              </a:p>
              <a:p>
                <a:r>
                  <a:rPr lang="en-US" sz="1600" dirty="0">
                    <a:latin typeface="Bookman Old Style" panose="02050604050505020204" pitchFamily="18" charset="0"/>
                  </a:rPr>
                  <a:t>Species 2 Total = 26		</a:t>
                </a:r>
              </a:p>
              <a:p>
                <a:r>
                  <a:rPr lang="en-US" sz="1600" dirty="0">
                    <a:latin typeface="Bookman Old Style" panose="02050604050505020204" pitchFamily="18" charset="0"/>
                  </a:rPr>
                  <a:t>Species 3 Total = 34</a:t>
                </a:r>
              </a:p>
              <a:p>
                <a:endParaRPr lang="en-US" sz="1600" dirty="0">
                  <a:latin typeface="Bookman Old Style" panose="02050604050505020204" pitchFamily="18" charset="0"/>
                </a:endParaRPr>
              </a:p>
              <a:p>
                <a:r>
                  <a:rPr lang="en-US" sz="1600" dirty="0">
                    <a:latin typeface="Bookman Old Style" panose="02050604050505020204" pitchFamily="18" charset="0"/>
                  </a:rPr>
                  <a:t>Step 3 Normalize: 1-(</a:t>
                </a:r>
                <a14:m>
                  <m:oMath xmlns:m="http://schemas.openxmlformats.org/officeDocument/2006/math">
                    <m:r>
                      <a:rPr lang="en-US" sz="1600" b="0" i="0" smtClean="0">
                        <a:latin typeface="Cambria Math" panose="02040503050406030204" pitchFamily="18" charset="0"/>
                      </a:rPr>
                      <m:t>∩</m:t>
                    </m:r>
                  </m:oMath>
                </a14:m>
                <a:r>
                  <a:rPr lang="en-US" sz="1600" dirty="0">
                    <a:latin typeface="Bookman Old Style" panose="02050604050505020204" pitchFamily="18" charset="0"/>
                  </a:rPr>
                  <a:t>[</a:t>
                </a:r>
                <a:r>
                  <a:rPr lang="en-US" sz="1600" dirty="0" err="1">
                    <a:latin typeface="Bookman Old Style" panose="02050604050505020204" pitchFamily="18" charset="0"/>
                  </a:rPr>
                  <a:t>i</a:t>
                </a:r>
                <a:r>
                  <a:rPr lang="en-US" sz="1600" dirty="0">
                    <a:latin typeface="Bookman Old Style" panose="02050604050505020204" pitchFamily="18" charset="0"/>
                  </a:rPr>
                  <a:t>] –(min(Un. Total, Sp. Totals[</a:t>
                </a:r>
                <a:r>
                  <a:rPr lang="en-US" sz="1600" dirty="0" err="1">
                    <a:latin typeface="Bookman Old Style" panose="02050604050505020204" pitchFamily="18" charset="0"/>
                  </a:rPr>
                  <a:t>i</a:t>
                </a:r>
                <a:r>
                  <a:rPr lang="en-US" sz="1600" dirty="0">
                    <a:latin typeface="Bookman Old Style" panose="02050604050505020204" pitchFamily="18" charset="0"/>
                  </a:rPr>
                  <a:t>])))</a:t>
                </a:r>
              </a:p>
              <a:p>
                <a:r>
                  <a:rPr lang="en-US" sz="1600" dirty="0">
                    <a:latin typeface="Bookman Old Style" panose="02050604050505020204" pitchFamily="18" charset="0"/>
                  </a:rPr>
                  <a:t>Distance 1: 1 – (27/ min(31,51) = 1 – 0.87 = 0.13</a:t>
                </a:r>
              </a:p>
              <a:p>
                <a:r>
                  <a:rPr lang="en-US" sz="1600" dirty="0">
                    <a:latin typeface="Bookman Old Style" panose="02050604050505020204" pitchFamily="18" charset="0"/>
                  </a:rPr>
                  <a:t>Distance 2: 1 – (21/ min(31,26) = 1 – 0.80 = 0.20</a:t>
                </a:r>
              </a:p>
              <a:p>
                <a:r>
                  <a:rPr lang="en-US" sz="1600" dirty="0">
                    <a:latin typeface="Bookman Old Style" panose="02050604050505020204" pitchFamily="18" charset="0"/>
                  </a:rPr>
                  <a:t>Distance 3: 1 – (19/ min(31,34) = 1 – 0.61 = 0.39</a:t>
                </a:r>
              </a:p>
              <a:p>
                <a:endParaRPr lang="en-US" sz="1600" dirty="0">
                  <a:latin typeface="Bookman Old Style" panose="02050604050505020204" pitchFamily="18" charset="0"/>
                </a:endParaRPr>
              </a:p>
              <a:p>
                <a:r>
                  <a:rPr lang="en-US" sz="1600" dirty="0">
                    <a:latin typeface="Bookman Old Style" panose="02050604050505020204" pitchFamily="18" charset="0"/>
                  </a:rPr>
                  <a:t>The shortest distance is distance 1, therefore, the unknown image is most likely to be species 1.</a:t>
                </a:r>
              </a:p>
              <a:p>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25575777" y="24087158"/>
                <a:ext cx="6549994" cy="4308872"/>
              </a:xfrm>
              <a:prstGeom prst="rect">
                <a:avLst/>
              </a:prstGeom>
              <a:blipFill>
                <a:blip r:embed="rId12"/>
                <a:stretch>
                  <a:fillRect l="-559" t="-424"/>
                </a:stretch>
              </a:blipFill>
            </p:spPr>
            <p:txBody>
              <a:bodyPr/>
              <a:lstStyle/>
              <a:p>
                <a:r>
                  <a:rPr lang="en-US">
                    <a:noFill/>
                  </a:rPr>
                  <a:t> </a:t>
                </a:r>
              </a:p>
            </p:txBody>
          </p:sp>
        </mc:Fallback>
      </mc:AlternateContent>
      <p:graphicFrame>
        <p:nvGraphicFramePr>
          <p:cNvPr id="84" name="Table 83"/>
          <p:cNvGraphicFramePr>
            <a:graphicFrameLocks noGrp="1"/>
          </p:cNvGraphicFramePr>
          <p:nvPr>
            <p:extLst>
              <p:ext uri="{D42A27DB-BD31-4B8C-83A1-F6EECF244321}">
                <p14:modId xmlns:p14="http://schemas.microsoft.com/office/powerpoint/2010/main" val="3092918405"/>
              </p:ext>
            </p:extLst>
          </p:nvPr>
        </p:nvGraphicFramePr>
        <p:xfrm>
          <a:off x="29244238" y="23441275"/>
          <a:ext cx="2858340" cy="276253"/>
        </p:xfrm>
        <a:graphic>
          <a:graphicData uri="http://schemas.openxmlformats.org/drawingml/2006/table">
            <a:tbl>
              <a:tblPr firstRow="1" bandRow="1">
                <a:tableStyleId>{2D5ABB26-0587-4C30-8999-92F81FD0307C}</a:tableStyleId>
              </a:tblPr>
              <a:tblGrid>
                <a:gridCol w="571668">
                  <a:extLst>
                    <a:ext uri="{9D8B030D-6E8A-4147-A177-3AD203B41FA5}">
                      <a16:colId xmlns:a16="http://schemas.microsoft.com/office/drawing/2014/main" val="2830313902"/>
                    </a:ext>
                  </a:extLst>
                </a:gridCol>
                <a:gridCol w="571668">
                  <a:extLst>
                    <a:ext uri="{9D8B030D-6E8A-4147-A177-3AD203B41FA5}">
                      <a16:colId xmlns:a16="http://schemas.microsoft.com/office/drawing/2014/main" val="3900366863"/>
                    </a:ext>
                  </a:extLst>
                </a:gridCol>
                <a:gridCol w="571668">
                  <a:extLst>
                    <a:ext uri="{9D8B030D-6E8A-4147-A177-3AD203B41FA5}">
                      <a16:colId xmlns:a16="http://schemas.microsoft.com/office/drawing/2014/main" val="1598516999"/>
                    </a:ext>
                  </a:extLst>
                </a:gridCol>
                <a:gridCol w="571668">
                  <a:extLst>
                    <a:ext uri="{9D8B030D-6E8A-4147-A177-3AD203B41FA5}">
                      <a16:colId xmlns:a16="http://schemas.microsoft.com/office/drawing/2014/main" val="732191350"/>
                    </a:ext>
                  </a:extLst>
                </a:gridCol>
                <a:gridCol w="571668">
                  <a:extLst>
                    <a:ext uri="{9D8B030D-6E8A-4147-A177-3AD203B41FA5}">
                      <a16:colId xmlns:a16="http://schemas.microsoft.com/office/drawing/2014/main" val="3571477183"/>
                    </a:ext>
                  </a:extLst>
                </a:gridCol>
              </a:tblGrid>
              <a:tr h="276253">
                <a:tc>
                  <a:txBody>
                    <a:bodyPr/>
                    <a:lstStyle/>
                    <a:p>
                      <a:pPr algn="ctr"/>
                      <a:r>
                        <a:rPr lang="en-US" sz="1200" b="0" i="0" dirty="0">
                          <a:latin typeface="Bookman Old Style" panose="020506040505050202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1200" b="0" i="0" kern="1200" noProof="0" dirty="0">
                          <a:solidFill>
                            <a:schemeClr val="tx1"/>
                          </a:solidFill>
                          <a:latin typeface="Bookman Old Style" panose="02050604050505020204" pitchFamily="18" charset="0"/>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200" b="0" i="0" dirty="0">
                          <a:latin typeface="Bookman Old Style" panose="020506040505050202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bl>
          </a:graphicData>
        </a:graphic>
      </p:graphicFrame>
      <p:sp>
        <p:nvSpPr>
          <p:cNvPr id="12" name="TextBox 11"/>
          <p:cNvSpPr txBox="1"/>
          <p:nvPr/>
        </p:nvSpPr>
        <p:spPr>
          <a:xfrm>
            <a:off x="26838835" y="13680278"/>
            <a:ext cx="4886901" cy="369332"/>
          </a:xfrm>
          <a:prstGeom prst="rect">
            <a:avLst/>
          </a:prstGeom>
          <a:noFill/>
        </p:spPr>
        <p:txBody>
          <a:bodyPr wrap="square" rtlCol="0">
            <a:spAutoFit/>
          </a:bodyPr>
          <a:lstStyle/>
          <a:p>
            <a:r>
              <a:rPr lang="en-US" dirty="0"/>
              <a:t>3 Bits for Hue, 2 Bits for Saturation and Brightness</a:t>
            </a:r>
          </a:p>
        </p:txBody>
      </p:sp>
      <p:sp>
        <p:nvSpPr>
          <p:cNvPr id="85" name="TextBox 84"/>
          <p:cNvSpPr txBox="1"/>
          <p:nvPr/>
        </p:nvSpPr>
        <p:spPr>
          <a:xfrm>
            <a:off x="24835702" y="16796313"/>
            <a:ext cx="4886901" cy="369332"/>
          </a:xfrm>
          <a:prstGeom prst="rect">
            <a:avLst/>
          </a:prstGeom>
          <a:noFill/>
        </p:spPr>
        <p:txBody>
          <a:bodyPr wrap="square" rtlCol="0">
            <a:spAutoFit/>
          </a:bodyPr>
          <a:lstStyle/>
          <a:p>
            <a:endParaRPr lang="en-US" dirty="0"/>
          </a:p>
        </p:txBody>
      </p:sp>
      <p:sp>
        <p:nvSpPr>
          <p:cNvPr id="86" name="TextBox 85"/>
          <p:cNvSpPr txBox="1"/>
          <p:nvPr/>
        </p:nvSpPr>
        <p:spPr>
          <a:xfrm>
            <a:off x="25973969" y="23125381"/>
            <a:ext cx="2061955" cy="338554"/>
          </a:xfrm>
          <a:prstGeom prst="rect">
            <a:avLst/>
          </a:prstGeom>
          <a:noFill/>
        </p:spPr>
        <p:txBody>
          <a:bodyPr wrap="square" rtlCol="0">
            <a:spAutoFit/>
          </a:bodyPr>
          <a:lstStyle/>
          <a:p>
            <a:pPr algn="ctr"/>
            <a:r>
              <a:rPr lang="en-US" sz="1600" dirty="0">
                <a:latin typeface="Bookman Old Style" panose="02050604050505020204" pitchFamily="18" charset="0"/>
              </a:rPr>
              <a:t>Unknown Image</a:t>
            </a:r>
          </a:p>
        </p:txBody>
      </p:sp>
      <p:sp>
        <p:nvSpPr>
          <p:cNvPr id="87" name="TextBox 86"/>
          <p:cNvSpPr txBox="1"/>
          <p:nvPr/>
        </p:nvSpPr>
        <p:spPr>
          <a:xfrm>
            <a:off x="29646442" y="22546994"/>
            <a:ext cx="2061955" cy="338554"/>
          </a:xfrm>
          <a:prstGeom prst="rect">
            <a:avLst/>
          </a:prstGeom>
          <a:noFill/>
        </p:spPr>
        <p:txBody>
          <a:bodyPr wrap="square" rtlCol="0">
            <a:spAutoFit/>
          </a:bodyPr>
          <a:lstStyle/>
          <a:p>
            <a:pPr algn="ctr"/>
            <a:r>
              <a:rPr lang="en-US" sz="1600" dirty="0">
                <a:latin typeface="Bookman Old Style" panose="02050604050505020204" pitchFamily="18" charset="0"/>
              </a:rPr>
              <a:t>Species 1</a:t>
            </a:r>
          </a:p>
        </p:txBody>
      </p:sp>
      <p:sp>
        <p:nvSpPr>
          <p:cNvPr id="88" name="TextBox 87"/>
          <p:cNvSpPr txBox="1"/>
          <p:nvPr/>
        </p:nvSpPr>
        <p:spPr>
          <a:xfrm>
            <a:off x="29646442" y="23090989"/>
            <a:ext cx="2061955" cy="338554"/>
          </a:xfrm>
          <a:prstGeom prst="rect">
            <a:avLst/>
          </a:prstGeom>
          <a:noFill/>
        </p:spPr>
        <p:txBody>
          <a:bodyPr wrap="square" rtlCol="0">
            <a:spAutoFit/>
          </a:bodyPr>
          <a:lstStyle/>
          <a:p>
            <a:pPr algn="ctr"/>
            <a:r>
              <a:rPr lang="en-US" sz="1600" dirty="0">
                <a:latin typeface="Bookman Old Style" panose="02050604050505020204" pitchFamily="18" charset="0"/>
              </a:rPr>
              <a:t>Species 2</a:t>
            </a:r>
          </a:p>
        </p:txBody>
      </p:sp>
      <p:sp>
        <p:nvSpPr>
          <p:cNvPr id="89" name="TextBox 88"/>
          <p:cNvSpPr txBox="1"/>
          <p:nvPr/>
        </p:nvSpPr>
        <p:spPr>
          <a:xfrm>
            <a:off x="29683834" y="23720440"/>
            <a:ext cx="2061955" cy="338554"/>
          </a:xfrm>
          <a:prstGeom prst="rect">
            <a:avLst/>
          </a:prstGeom>
          <a:noFill/>
        </p:spPr>
        <p:txBody>
          <a:bodyPr wrap="square" rtlCol="0">
            <a:spAutoFit/>
          </a:bodyPr>
          <a:lstStyle/>
          <a:p>
            <a:pPr algn="ctr"/>
            <a:r>
              <a:rPr lang="en-US" sz="1600" dirty="0">
                <a:latin typeface="Bookman Old Style" panose="02050604050505020204" pitchFamily="18" charset="0"/>
              </a:rPr>
              <a:t>Species 3</a:t>
            </a:r>
          </a:p>
        </p:txBody>
      </p:sp>
      <p:pic>
        <p:nvPicPr>
          <p:cNvPr id="25" name="Picture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79057" y="6705725"/>
            <a:ext cx="2135262" cy="2595810"/>
          </a:xfrm>
          <a:prstGeom prst="rect">
            <a:avLst/>
          </a:prstGeom>
        </p:spPr>
      </p:pic>
      <p:sp>
        <p:nvSpPr>
          <p:cNvPr id="30" name="TextBox 29"/>
          <p:cNvSpPr txBox="1"/>
          <p:nvPr/>
        </p:nvSpPr>
        <p:spPr>
          <a:xfrm>
            <a:off x="34518600" y="9753600"/>
            <a:ext cx="184731" cy="369332"/>
          </a:xfrm>
          <a:prstGeom prst="rect">
            <a:avLst/>
          </a:prstGeom>
          <a:noFill/>
        </p:spPr>
        <p:txBody>
          <a:bodyPr wrap="none" rtlCol="0">
            <a:spAutoFit/>
          </a:bodyPr>
          <a:lstStyle/>
          <a:p>
            <a:endParaRPr lang="en-US" dirty="0"/>
          </a:p>
        </p:txBody>
      </p:sp>
      <p:graphicFrame>
        <p:nvGraphicFramePr>
          <p:cNvPr id="90" name="Table 89"/>
          <p:cNvGraphicFramePr>
            <a:graphicFrameLocks noGrp="1"/>
          </p:cNvGraphicFramePr>
          <p:nvPr>
            <p:extLst>
              <p:ext uri="{D42A27DB-BD31-4B8C-83A1-F6EECF244321}">
                <p14:modId xmlns:p14="http://schemas.microsoft.com/office/powerpoint/2010/main" val="16365459"/>
              </p:ext>
            </p:extLst>
          </p:nvPr>
        </p:nvGraphicFramePr>
        <p:xfrm>
          <a:off x="23427194" y="11347363"/>
          <a:ext cx="2377995" cy="2267594"/>
        </p:xfrm>
        <a:graphic>
          <a:graphicData uri="http://schemas.openxmlformats.org/drawingml/2006/table">
            <a:tbl>
              <a:tblPr firstRow="1" bandRow="1">
                <a:tableStyleId>{2D5ABB26-0587-4C30-8999-92F81FD0307C}</a:tableStyleId>
              </a:tblPr>
              <a:tblGrid>
                <a:gridCol w="592206">
                  <a:extLst>
                    <a:ext uri="{9D8B030D-6E8A-4147-A177-3AD203B41FA5}">
                      <a16:colId xmlns:a16="http://schemas.microsoft.com/office/drawing/2014/main" val="2830313902"/>
                    </a:ext>
                  </a:extLst>
                </a:gridCol>
                <a:gridCol w="601377">
                  <a:extLst>
                    <a:ext uri="{9D8B030D-6E8A-4147-A177-3AD203B41FA5}">
                      <a16:colId xmlns:a16="http://schemas.microsoft.com/office/drawing/2014/main" val="3900366863"/>
                    </a:ext>
                  </a:extLst>
                </a:gridCol>
                <a:gridCol w="592206">
                  <a:extLst>
                    <a:ext uri="{9D8B030D-6E8A-4147-A177-3AD203B41FA5}">
                      <a16:colId xmlns:a16="http://schemas.microsoft.com/office/drawing/2014/main" val="1598516999"/>
                    </a:ext>
                  </a:extLst>
                </a:gridCol>
                <a:gridCol w="592206">
                  <a:extLst>
                    <a:ext uri="{9D8B030D-6E8A-4147-A177-3AD203B41FA5}">
                      <a16:colId xmlns:a16="http://schemas.microsoft.com/office/drawing/2014/main" val="732191350"/>
                    </a:ext>
                  </a:extLst>
                </a:gridCol>
              </a:tblGrid>
              <a:tr h="621395">
                <a:tc>
                  <a:txBody>
                    <a:bodyPr/>
                    <a:lstStyle/>
                    <a:p>
                      <a:r>
                        <a:rPr lang="en-US" sz="1100" b="0" i="0" dirty="0">
                          <a:latin typeface="Bookman Old Style" panose="02050604050505020204" pitchFamily="18" charset="0"/>
                        </a:rPr>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b="0" i="0" dirty="0">
                          <a:latin typeface="Bookman Old Style" panose="02050604050505020204" pitchFamily="18" charset="0"/>
                        </a:rPr>
                        <a:t>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1100" b="0" i="0" dirty="0">
                          <a:latin typeface="Bookman Old Style" panose="02050604050505020204" pitchFamily="18" charset="0"/>
                        </a:rPr>
                        <a:t>6,3,3</a:t>
                      </a:r>
                    </a:p>
                    <a:p>
                      <a:endParaRPr lang="en-US" sz="11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1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4842457"/>
                  </a:ext>
                </a:extLst>
              </a:tr>
              <a:tr h="548733">
                <a:tc>
                  <a:txBody>
                    <a:bodyPr/>
                    <a:lstStyle/>
                    <a:p>
                      <a:r>
                        <a:rPr lang="en-US" sz="1100" b="0" i="0" dirty="0">
                          <a:latin typeface="Bookman Old Style" panose="02050604050505020204" pitchFamily="18" charset="0"/>
                        </a:rPr>
                        <a:t>4,3,1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b="0" i="0" dirty="0">
                          <a:latin typeface="Bookman Old Style" panose="02050604050505020204" pitchFamily="18" charset="0"/>
                        </a:rPr>
                        <a:t>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b="0" i="0" dirty="0">
                          <a:latin typeface="Bookman Old Style" panose="0205060405050502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1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27109145"/>
                  </a:ext>
                </a:extLst>
              </a:tr>
              <a:tr h="548733">
                <a:tc>
                  <a:txBody>
                    <a:bodyPr/>
                    <a:lstStyle/>
                    <a:p>
                      <a:endParaRPr lang="en-US" sz="11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1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1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1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711398"/>
                  </a:ext>
                </a:extLst>
              </a:tr>
              <a:tr h="548733">
                <a:tc>
                  <a:txBody>
                    <a:bodyPr/>
                    <a:lstStyle/>
                    <a:p>
                      <a:endParaRPr lang="en-US" sz="11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1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1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100" b="0" i="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4467527"/>
                  </a:ext>
                </a:extLst>
              </a:tr>
            </a:tbl>
          </a:graphicData>
        </a:graphic>
      </p:graphicFrame>
      <p:sp>
        <p:nvSpPr>
          <p:cNvPr id="91" name="TextBox 90"/>
          <p:cNvSpPr txBox="1"/>
          <p:nvPr/>
        </p:nvSpPr>
        <p:spPr>
          <a:xfrm>
            <a:off x="22759643" y="9299117"/>
            <a:ext cx="2093885" cy="369332"/>
          </a:xfrm>
          <a:prstGeom prst="rect">
            <a:avLst/>
          </a:prstGeom>
          <a:noFill/>
        </p:spPr>
        <p:txBody>
          <a:bodyPr wrap="square" rtlCol="0">
            <a:spAutoFit/>
          </a:bodyPr>
          <a:lstStyle/>
          <a:p>
            <a:pPr algn="ctr"/>
            <a:r>
              <a:rPr lang="en-US" dirty="0"/>
              <a:t>HSV Color Model</a:t>
            </a:r>
          </a:p>
        </p:txBody>
      </p:sp>
      <p:pic>
        <p:nvPicPr>
          <p:cNvPr id="37" name="Picture 3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5787439" y="7410609"/>
            <a:ext cx="5685462" cy="1866253"/>
          </a:xfrm>
          <a:prstGeom prst="rect">
            <a:avLst/>
          </a:prstGeom>
        </p:spPr>
      </p:pic>
      <p:sp>
        <p:nvSpPr>
          <p:cNvPr id="92" name="TextBox 91"/>
          <p:cNvSpPr txBox="1"/>
          <p:nvPr/>
        </p:nvSpPr>
        <p:spPr>
          <a:xfrm>
            <a:off x="25787439" y="9294778"/>
            <a:ext cx="5685462" cy="369332"/>
          </a:xfrm>
          <a:prstGeom prst="rect">
            <a:avLst/>
          </a:prstGeom>
          <a:noFill/>
        </p:spPr>
        <p:txBody>
          <a:bodyPr wrap="square" rtlCol="0">
            <a:spAutoFit/>
          </a:bodyPr>
          <a:lstStyle/>
          <a:p>
            <a:pPr algn="ctr"/>
            <a:r>
              <a:rPr lang="en-US" dirty="0"/>
              <a:t> Original                 Hue                 Saturation            Brightness </a:t>
            </a:r>
          </a:p>
        </p:txBody>
      </p:sp>
      <p:sp>
        <p:nvSpPr>
          <p:cNvPr id="93" name="TextBox 92"/>
          <p:cNvSpPr txBox="1"/>
          <p:nvPr/>
        </p:nvSpPr>
        <p:spPr>
          <a:xfrm>
            <a:off x="22421710" y="13622790"/>
            <a:ext cx="4322938" cy="646331"/>
          </a:xfrm>
          <a:prstGeom prst="rect">
            <a:avLst/>
          </a:prstGeom>
          <a:noFill/>
        </p:spPr>
        <p:txBody>
          <a:bodyPr wrap="square" rtlCol="0">
            <a:spAutoFit/>
          </a:bodyPr>
          <a:lstStyle/>
          <a:p>
            <a:pPr algn="ctr"/>
            <a:r>
              <a:rPr lang="en-US" dirty="0"/>
              <a:t>Each pixel in an image contains an H, S, and B value</a:t>
            </a:r>
          </a:p>
        </p:txBody>
      </p:sp>
      <p:sp>
        <p:nvSpPr>
          <p:cNvPr id="94" name="TextBox 93"/>
          <p:cNvSpPr txBox="1"/>
          <p:nvPr/>
        </p:nvSpPr>
        <p:spPr>
          <a:xfrm>
            <a:off x="22759643" y="18980237"/>
            <a:ext cx="9170639" cy="646331"/>
          </a:xfrm>
          <a:prstGeom prst="rect">
            <a:avLst/>
          </a:prstGeom>
          <a:noFill/>
        </p:spPr>
        <p:txBody>
          <a:bodyPr wrap="square" rtlCol="0">
            <a:spAutoFit/>
          </a:bodyPr>
          <a:lstStyle/>
          <a:p>
            <a:r>
              <a:rPr lang="en-US" dirty="0"/>
              <a:t>A histogram graph is a good way of visualizing the distribution of color in relation to the number of pixels.</a:t>
            </a:r>
          </a:p>
        </p:txBody>
      </p:sp>
      <p:sp>
        <p:nvSpPr>
          <p:cNvPr id="95" name="TextBox 94"/>
          <p:cNvSpPr txBox="1"/>
          <p:nvPr/>
        </p:nvSpPr>
        <p:spPr>
          <a:xfrm>
            <a:off x="22856351" y="15431131"/>
            <a:ext cx="8575020" cy="646331"/>
          </a:xfrm>
          <a:prstGeom prst="rect">
            <a:avLst/>
          </a:prstGeom>
          <a:noFill/>
        </p:spPr>
        <p:txBody>
          <a:bodyPr wrap="square" rtlCol="0">
            <a:spAutoFit/>
          </a:bodyPr>
          <a:lstStyle/>
          <a:p>
            <a:r>
              <a:rPr lang="en-US" dirty="0"/>
              <a:t>The index represents a bin from the 3D cube and the number in the array is the total amount of pixels with the same value.</a:t>
            </a:r>
          </a:p>
        </p:txBody>
      </p:sp>
      <p:sp>
        <p:nvSpPr>
          <p:cNvPr id="44" name="TextBox 43"/>
          <p:cNvSpPr txBox="1"/>
          <p:nvPr/>
        </p:nvSpPr>
        <p:spPr>
          <a:xfrm>
            <a:off x="11521440" y="29554529"/>
            <a:ext cx="20848320" cy="1692771"/>
          </a:xfrm>
          <a:prstGeom prst="rect">
            <a:avLst/>
          </a:prstGeom>
          <a:noFill/>
        </p:spPr>
        <p:txBody>
          <a:bodyPr wrap="square" rtlCol="0">
            <a:spAutoFit/>
          </a:bodyPr>
          <a:lstStyle/>
          <a:p>
            <a:pPr algn="ctr"/>
            <a:r>
              <a:rPr lang="en-US" sz="2400" b="1" dirty="0">
                <a:latin typeface="Bookman Old Style" panose="02050604050505020204" pitchFamily="18" charset="0"/>
              </a:rPr>
              <a:t>References</a:t>
            </a:r>
          </a:p>
          <a:p>
            <a:r>
              <a:rPr lang="en-US" sz="2000" dirty="0">
                <a:latin typeface="Bookman Old Style" panose="02050604050505020204" pitchFamily="18" charset="0"/>
              </a:rPr>
              <a:t>1. Gonzalez, Rafael C., and Richard E. Woods. Digital image processing. New York, NY: Pearson, 2018. Print.</a:t>
            </a:r>
          </a:p>
          <a:p>
            <a:r>
              <a:rPr lang="en-US" sz="2000" dirty="0">
                <a:latin typeface="Bookman Old Style" panose="02050604050505020204" pitchFamily="18" charset="0"/>
              </a:rPr>
              <a:t>2. Lemaitre, Guillaume, and Miroslav </a:t>
            </a:r>
            <a:r>
              <a:rPr lang="en-US" sz="2000" dirty="0" err="1">
                <a:latin typeface="Bookman Old Style" panose="02050604050505020204" pitchFamily="18" charset="0"/>
              </a:rPr>
              <a:t>Rodojevic</a:t>
            </a:r>
            <a:r>
              <a:rPr lang="en-US" sz="2000" dirty="0">
                <a:latin typeface="Bookman Old Style" panose="02050604050505020204" pitchFamily="18" charset="0"/>
              </a:rPr>
              <a:t>. Texture segmentation: Co-occurrence matrix and Laws’ texture masks methods. Tech. </a:t>
            </a:r>
            <a:r>
              <a:rPr lang="en-US" sz="2000" dirty="0" err="1">
                <a:latin typeface="Bookman Old Style" panose="02050604050505020204" pitchFamily="18" charset="0"/>
              </a:rPr>
              <a:t>N.p</a:t>
            </a:r>
            <a:r>
              <a:rPr lang="en-US" sz="2000" dirty="0">
                <a:latin typeface="Bookman Old Style" panose="02050604050505020204" pitchFamily="18" charset="0"/>
              </a:rPr>
              <a:t>., </a:t>
            </a:r>
            <a:r>
              <a:rPr lang="en-US" sz="2000" dirty="0" err="1">
                <a:latin typeface="Bookman Old Style" panose="02050604050505020204" pitchFamily="18" charset="0"/>
              </a:rPr>
              <a:t>n.d.</a:t>
            </a:r>
            <a:r>
              <a:rPr lang="en-US" sz="2000" dirty="0">
                <a:latin typeface="Bookman Old Style" panose="02050604050505020204" pitchFamily="18" charset="0"/>
              </a:rPr>
              <a:t> Web. 1 Feb. 2017.</a:t>
            </a:r>
          </a:p>
          <a:p>
            <a:r>
              <a:rPr lang="en-US" sz="2000" dirty="0">
                <a:latin typeface="Bookman Old Style" panose="02050604050505020204" pitchFamily="18" charset="0"/>
              </a:rPr>
              <a:t>3. "Chapter 7 Texture." </a:t>
            </a:r>
            <a:r>
              <a:rPr lang="en-US" sz="2000" dirty="0" err="1">
                <a:latin typeface="Bookman Old Style" panose="02050604050505020204" pitchFamily="18" charset="0"/>
              </a:rPr>
              <a:t>N.p</a:t>
            </a:r>
            <a:r>
              <a:rPr lang="en-US" sz="2000" dirty="0">
                <a:latin typeface="Bookman Old Style" panose="02050604050505020204" pitchFamily="18" charset="0"/>
              </a:rPr>
              <a:t>.: </a:t>
            </a:r>
            <a:r>
              <a:rPr lang="en-US" sz="2000" dirty="0" err="1">
                <a:latin typeface="Bookman Old Style" panose="02050604050505020204" pitchFamily="18" charset="0"/>
              </a:rPr>
              <a:t>n.p</a:t>
            </a:r>
            <a:r>
              <a:rPr lang="en-US" sz="2000" dirty="0">
                <a:latin typeface="Bookman Old Style" panose="02050604050505020204" pitchFamily="18" charset="0"/>
              </a:rPr>
              <a:t>., </a:t>
            </a:r>
            <a:r>
              <a:rPr lang="en-US" sz="2000" dirty="0" err="1">
                <a:latin typeface="Bookman Old Style" panose="02050604050505020204" pitchFamily="18" charset="0"/>
              </a:rPr>
              <a:t>n.d.</a:t>
            </a:r>
            <a:r>
              <a:rPr lang="en-US" sz="2000" dirty="0">
                <a:latin typeface="Bookman Old Style" panose="02050604050505020204" pitchFamily="18" charset="0"/>
              </a:rPr>
              <a:t> 1-13. Http://courses.cs.washington.edu/courses/cse576/book/ch7.pdf. Web. 1 Feb. 2017.</a:t>
            </a:r>
          </a:p>
          <a:p>
            <a:r>
              <a:rPr lang="en-US" sz="2000" dirty="0">
                <a:latin typeface="Bookman Old Style" panose="02050604050505020204" pitchFamily="18" charset="0"/>
              </a:rPr>
              <a:t>4. Davis, E. R. Introduction to Texture Analysis. Rep. </a:t>
            </a:r>
            <a:r>
              <a:rPr lang="en-US" sz="2000" dirty="0" err="1">
                <a:latin typeface="Bookman Old Style" panose="02050604050505020204" pitchFamily="18" charset="0"/>
              </a:rPr>
              <a:t>N.p</a:t>
            </a:r>
            <a:r>
              <a:rPr lang="en-US" sz="2000" dirty="0">
                <a:latin typeface="Bookman Old Style" panose="02050604050505020204" pitchFamily="18" charset="0"/>
              </a:rPr>
              <a:t>., </a:t>
            </a:r>
            <a:r>
              <a:rPr lang="en-US" sz="2000" dirty="0" err="1">
                <a:latin typeface="Bookman Old Style" panose="02050604050505020204" pitchFamily="18" charset="0"/>
              </a:rPr>
              <a:t>n.d.</a:t>
            </a:r>
            <a:r>
              <a:rPr lang="en-US" sz="2000" dirty="0">
                <a:latin typeface="Bookman Old Style" panose="02050604050505020204" pitchFamily="18" charset="0"/>
              </a:rPr>
              <a:t> Web. 1 Feb. 2017. </a:t>
            </a:r>
          </a:p>
        </p:txBody>
      </p:sp>
      <p:graphicFrame>
        <p:nvGraphicFramePr>
          <p:cNvPr id="99" name="Chart 98">
            <a:extLst>
              <a:ext uri="{FF2B5EF4-FFF2-40B4-BE49-F238E27FC236}">
                <a16:creationId xmlns:a16="http://schemas.microsoft.com/office/drawing/2014/main" id="{69805704-F1FF-465F-BA46-BCDDF5336725}"/>
              </a:ext>
            </a:extLst>
          </p:cNvPr>
          <p:cNvGraphicFramePr>
            <a:graphicFrameLocks/>
          </p:cNvGraphicFramePr>
          <p:nvPr>
            <p:extLst>
              <p:ext uri="{D42A27DB-BD31-4B8C-83A1-F6EECF244321}">
                <p14:modId xmlns:p14="http://schemas.microsoft.com/office/powerpoint/2010/main" val="3935691629"/>
              </p:ext>
            </p:extLst>
          </p:nvPr>
        </p:nvGraphicFramePr>
        <p:xfrm>
          <a:off x="35432278" y="13704102"/>
          <a:ext cx="4991313" cy="3095569"/>
        </p:xfrm>
        <a:graphic>
          <a:graphicData uri="http://schemas.openxmlformats.org/drawingml/2006/chart">
            <c:chart xmlns:c="http://schemas.openxmlformats.org/drawingml/2006/chart" xmlns:r="http://schemas.openxmlformats.org/officeDocument/2006/relationships" r:id="rId15"/>
          </a:graphicData>
        </a:graphic>
      </p:graphicFrame>
      <p:pic>
        <p:nvPicPr>
          <p:cNvPr id="70" name="Picture 6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5656986" y="6626385"/>
            <a:ext cx="4541899" cy="2806736"/>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UTRGV">
      <a:dk1>
        <a:srgbClr val="161616"/>
      </a:dk1>
      <a:lt1>
        <a:srgbClr val="DFDFDF"/>
      </a:lt1>
      <a:dk2>
        <a:srgbClr val="7030A0"/>
      </a:dk2>
      <a:lt2>
        <a:srgbClr val="000000"/>
      </a:lt2>
      <a:accent1>
        <a:srgbClr val="FF8F3B"/>
      </a:accent1>
      <a:accent2>
        <a:srgbClr val="000000"/>
      </a:accent2>
      <a:accent3>
        <a:srgbClr val="5F5F5F"/>
      </a:accent3>
      <a:accent4>
        <a:srgbClr val="000000"/>
      </a:accent4>
      <a:accent5>
        <a:srgbClr val="000000"/>
      </a:accent5>
      <a:accent6>
        <a:srgbClr val="000000"/>
      </a:accent6>
      <a:hlink>
        <a:srgbClr val="000000"/>
      </a:hlink>
      <a:folHlink>
        <a:srgbClr val="000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5570</TotalTime>
  <Words>1214</Words>
  <Application>Microsoft Office PowerPoint</Application>
  <PresentationFormat>Custom</PresentationFormat>
  <Paragraphs>343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Bookman Old Style</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Matthew Martinez</cp:lastModifiedBy>
  <cp:revision>273</cp:revision>
  <cp:lastPrinted>2013-02-12T02:21:55Z</cp:lastPrinted>
  <dcterms:created xsi:type="dcterms:W3CDTF">2013-02-10T21:14:48Z</dcterms:created>
  <dcterms:modified xsi:type="dcterms:W3CDTF">2017-04-16T20:59:05Z</dcterms:modified>
</cp:coreProperties>
</file>