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wild plants growing between rocks"/>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Large rock formation under dark clouds with a dirt road in the foregro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Close-up of a wild plant growing between lava rocks"/>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waterfall surrounded by a green rocky landscap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reen, hilly landscap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Moss-covered rocks"/>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Large rock formation under dark clouds with a dirt road in the foregro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2"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gust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53084">
              <a:defRPr sz="3685">
                <a:solidFill>
                  <a:srgbClr val="10FF00"/>
                </a:solidFill>
                <a:latin typeface="Menlo Regular"/>
                <a:ea typeface="Menlo Regular"/>
                <a:cs typeface="Menlo Regular"/>
                <a:sym typeface="Menlo Regular"/>
              </a:defRPr>
            </a:lvl1pPr>
          </a:lstStyle>
          <a:p>
            <a:pPr/>
            <a:r>
              <a:t>August 2024</a:t>
            </a:r>
          </a:p>
        </p:txBody>
      </p:sp>
      <p:sp>
        <p:nvSpPr>
          <p:cNvPr id="172" name="Large Language Models Based Mutation Testing"/>
          <p:cNvSpPr txBox="1"/>
          <p:nvPr>
            <p:ph type="ctrTitle"/>
          </p:nvPr>
        </p:nvSpPr>
        <p:spPr>
          <a:xfrm>
            <a:off x="1206496" y="1484938"/>
            <a:ext cx="21971004" cy="4648201"/>
          </a:xfrm>
          <a:prstGeom prst="rect">
            <a:avLst/>
          </a:prstGeom>
        </p:spPr>
        <p:txBody>
          <a:bodyPr/>
          <a:lstStyle>
            <a:lvl1pPr>
              <a:defRPr spc="-190" sz="9500">
                <a:solidFill>
                  <a:srgbClr val="1BFF00"/>
                </a:solidFill>
                <a:latin typeface="Menlo Regular"/>
                <a:ea typeface="Menlo Regular"/>
                <a:cs typeface="Menlo Regular"/>
                <a:sym typeface="Menlo Regular"/>
              </a:defRPr>
            </a:lvl1pPr>
          </a:lstStyle>
          <a:p>
            <a:pPr/>
            <a:r>
              <a:t>Large Language Models Based Mutation Testing</a:t>
            </a:r>
          </a:p>
        </p:txBody>
      </p:sp>
      <p:sp>
        <p:nvSpPr>
          <p:cNvPr id="173" name="Supervisor: Song wang Student: Matthew Forget…"/>
          <p:cNvSpPr txBox="1"/>
          <p:nvPr>
            <p:ph type="subTitle" sz="quarter" idx="1"/>
          </p:nvPr>
        </p:nvSpPr>
        <p:spPr>
          <a:prstGeom prst="rect">
            <a:avLst/>
          </a:prstGeom>
        </p:spPr>
        <p:txBody>
          <a:bodyPr/>
          <a:lstStyle/>
          <a:p>
            <a:pPr defTabSz="602615">
              <a:defRPr sz="4015">
                <a:solidFill>
                  <a:srgbClr val="10FF00"/>
                </a:solidFill>
                <a:latin typeface="Menlo Regular"/>
                <a:ea typeface="Menlo Regular"/>
                <a:cs typeface="Menlo Regular"/>
                <a:sym typeface="Menlo Regular"/>
              </a:defRPr>
            </a:pPr>
            <a:r>
              <a:t>Supervisor: Song wang</a:t>
            </a:r>
            <a:br/>
            <a:r>
              <a:t>Student: Matthew Forget</a:t>
            </a:r>
          </a:p>
          <a:p>
            <a:pPr defTabSz="602615">
              <a:defRPr sz="4015">
                <a:solidFill>
                  <a:srgbClr val="10FF00"/>
                </a:solidFill>
                <a:latin typeface="Menlo Regular"/>
                <a:ea typeface="Menlo Regular"/>
                <a:cs typeface="Menlo Regular"/>
                <a:sym typeface="Menlo Regular"/>
              </a:defRPr>
            </a:pPr>
            <a:r>
              <a:t>Student ID: 212798542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Example of successful method mutation"/>
          <p:cNvSpPr txBox="1"/>
          <p:nvPr>
            <p:ph type="ctrTitle"/>
          </p:nvPr>
        </p:nvSpPr>
        <p:spPr>
          <a:xfrm>
            <a:off x="1206498" y="1164655"/>
            <a:ext cx="21971004" cy="1603540"/>
          </a:xfrm>
          <a:prstGeom prst="rect">
            <a:avLst/>
          </a:prstGeom>
        </p:spPr>
        <p:txBody>
          <a:bodyPr/>
          <a:lstStyle>
            <a:lvl1pPr defTabSz="2048204">
              <a:defRPr spc="-157" sz="7896">
                <a:solidFill>
                  <a:srgbClr val="1BFF00"/>
                </a:solidFill>
                <a:latin typeface="Menlo Regular"/>
                <a:ea typeface="Menlo Regular"/>
                <a:cs typeface="Menlo Regular"/>
                <a:sym typeface="Menlo Regular"/>
              </a:defRPr>
            </a:lvl1pPr>
          </a:lstStyle>
          <a:p>
            <a:pPr/>
            <a:r>
              <a:t>Example of successful method mutation</a:t>
            </a:r>
          </a:p>
        </p:txBody>
      </p:sp>
      <p:sp>
        <p:nvSpPr>
          <p:cNvPr id="202" name="From Apache Commons Codec…"/>
          <p:cNvSpPr txBox="1"/>
          <p:nvPr>
            <p:ph type="subTitle" idx="1"/>
          </p:nvPr>
        </p:nvSpPr>
        <p:spPr>
          <a:xfrm>
            <a:off x="1206500" y="3324314"/>
            <a:ext cx="21971000" cy="10281905"/>
          </a:xfrm>
          <a:prstGeom prst="rect">
            <a:avLst/>
          </a:prstGeom>
        </p:spPr>
        <p:txBody>
          <a:bodyPr/>
          <a:lstStyle/>
          <a:p>
            <a:pPr defTabSz="457200">
              <a:defRPr sz="3800">
                <a:solidFill>
                  <a:schemeClr val="accent5">
                    <a:hueOff val="106044"/>
                    <a:satOff val="10158"/>
                    <a:lumOff val="16042"/>
                  </a:schemeClr>
                </a:solidFill>
                <a:latin typeface="Menlo Regular"/>
                <a:ea typeface="Menlo Regular"/>
                <a:cs typeface="Menlo Regular"/>
                <a:sym typeface="Menlo Regular"/>
              </a:defRPr>
            </a:pPr>
            <a:r>
              <a:t>From Apache Commons Codec</a:t>
            </a:r>
          </a:p>
          <a:p>
            <a:pPr defTabSz="457200">
              <a:defRPr sz="3800">
                <a:solidFill>
                  <a:schemeClr val="accent5">
                    <a:hueOff val="106044"/>
                    <a:satOff val="10158"/>
                    <a:lumOff val="16042"/>
                  </a:schemeClr>
                </a:solidFill>
                <a:latin typeface="Menlo Regular"/>
                <a:ea typeface="Menlo Regular"/>
                <a:cs typeface="Menlo Regular"/>
                <a:sym typeface="Menlo Regular"/>
              </a:defRPr>
            </a:pPr>
            <a:r>
              <a:t>Negate conditional:</a:t>
            </a:r>
          </a:p>
          <a:p>
            <a:pPr defTabSz="457200">
              <a:defRPr sz="3800">
                <a:solidFill>
                  <a:schemeClr val="accent5">
                    <a:hueOff val="106044"/>
                    <a:satOff val="10158"/>
                    <a:lumOff val="16042"/>
                  </a:schemeClr>
                </a:solidFill>
                <a:latin typeface="Menlo Regular"/>
                <a:ea typeface="Menlo Regular"/>
                <a:cs typeface="Menlo Regular"/>
                <a:sym typeface="Menlo Regular"/>
              </a:defRPr>
            </a:pPr>
            <a:br/>
            <a:r>
              <a:t>Original:</a:t>
            </a:r>
            <a:endParaRPr>
              <a:solidFill>
                <a:schemeClr val="accent5"/>
              </a:solidFill>
            </a:endParaRPr>
          </a:p>
          <a:p>
            <a:pPr defTabSz="457200">
              <a:defRPr b="0" sz="3800">
                <a:solidFill>
                  <a:srgbClr val="000000"/>
                </a:solidFill>
              </a:defRPr>
            </a:pPr>
            <a:r>
              <a:rPr b="1">
                <a:solidFill>
                  <a:schemeClr val="accent5"/>
                </a:solidFill>
              </a:rPr>
              <a:t>public void addLast(final E e) {</a:t>
            </a:r>
            <a:endParaRPr b="1">
              <a:solidFill>
                <a:schemeClr val="accent5"/>
              </a:solidFill>
            </a:endParaRPr>
          </a:p>
          <a:p>
            <a:pPr defTabSz="457200">
              <a:defRPr b="0" sz="3800">
                <a:solidFill>
                  <a:srgbClr val="000000"/>
                </a:solidFill>
              </a:defRPr>
            </a:pPr>
            <a:r>
              <a:rPr b="1">
                <a:solidFill>
                  <a:schemeClr val="accent5"/>
                </a:solidFill>
              </a:rPr>
              <a:t>        if (!offerLast(e)) {</a:t>
            </a:r>
            <a:endParaRPr b="1">
              <a:solidFill>
                <a:schemeClr val="accent5"/>
              </a:solidFill>
            </a:endParaRPr>
          </a:p>
          <a:p>
            <a:pPr defTabSz="457200">
              <a:defRPr b="0" sz="3800">
                <a:solidFill>
                  <a:srgbClr val="000000"/>
                </a:solidFill>
              </a:defRPr>
            </a:pPr>
            <a:r>
              <a:rPr b="1">
                <a:solidFill>
                  <a:schemeClr val="accent5"/>
                </a:solidFill>
              </a:rPr>
              <a:t>            throw new IllegalStateException("Deque full");</a:t>
            </a:r>
            <a:endParaRPr b="1">
              <a:solidFill>
                <a:schemeClr val="accent5"/>
              </a:solidFill>
            </a:endParaRPr>
          </a:p>
          <a:p>
            <a:pPr defTabSz="457200">
              <a:defRPr b="0" sz="3800">
                <a:solidFill>
                  <a:srgbClr val="000000"/>
                </a:solidFill>
              </a:defRPr>
            </a:pPr>
            <a:r>
              <a:rPr b="1">
                <a:solidFill>
                  <a:schemeClr val="accent5"/>
                </a:solidFill>
              </a:rPr>
              <a:t>        }</a:t>
            </a:r>
            <a:endParaRPr b="1">
              <a:solidFill>
                <a:schemeClr val="accent5"/>
              </a:solidFill>
            </a:endParaRPr>
          </a:p>
          <a:p>
            <a:pPr defTabSz="457200">
              <a:defRPr b="0" sz="3800">
                <a:solidFill>
                  <a:srgbClr val="000000"/>
                </a:solidFill>
              </a:defRPr>
            </a:pPr>
            <a:r>
              <a:rPr b="1">
                <a:solidFill>
                  <a:schemeClr val="accent5"/>
                </a:solidFill>
              </a:rPr>
              <a:t>    }</a:t>
            </a:r>
            <a:endParaRPr b="1">
              <a:solidFill>
                <a:schemeClr val="accent5"/>
              </a:solidFill>
            </a:endParaRPr>
          </a:p>
          <a:p>
            <a:pPr defTabSz="457200">
              <a:defRPr b="0" sz="3800">
                <a:solidFill>
                  <a:srgbClr val="000000"/>
                </a:solidFill>
              </a:defRPr>
            </a:pPr>
            <a:endParaRPr b="1">
              <a:solidFill>
                <a:schemeClr val="accent5"/>
              </a:solidFill>
            </a:endParaRPr>
          </a:p>
          <a:p>
            <a:pPr defTabSz="457200">
              <a:defRPr b="0" sz="3800">
                <a:solidFill>
                  <a:schemeClr val="accent5">
                    <a:hueOff val="106044"/>
                    <a:satOff val="10158"/>
                    <a:lumOff val="16042"/>
                  </a:schemeClr>
                </a:solidFill>
                <a:latin typeface="Menlo Regular"/>
                <a:ea typeface="Menlo Regular"/>
                <a:cs typeface="Menlo Regular"/>
                <a:sym typeface="Menlo Regular"/>
              </a:defRPr>
            </a:pPr>
            <a:r>
              <a:rPr b="1"/>
              <a:t>Mutated: </a:t>
            </a:r>
            <a:endParaRPr b="1"/>
          </a:p>
          <a:p>
            <a:pPr defTabSz="457200">
              <a:defRPr b="0" sz="3800">
                <a:solidFill>
                  <a:srgbClr val="000000"/>
                </a:solidFill>
              </a:defRPr>
            </a:pPr>
            <a:r>
              <a:rPr b="1">
                <a:solidFill>
                  <a:schemeClr val="accent5"/>
                </a:solidFill>
              </a:rPr>
              <a:t>public void addLast(final E e) {</a:t>
            </a:r>
            <a:endParaRPr b="1">
              <a:solidFill>
                <a:schemeClr val="accent5"/>
              </a:solidFill>
            </a:endParaRPr>
          </a:p>
          <a:p>
            <a:pPr defTabSz="457200">
              <a:defRPr b="0" sz="3800">
                <a:solidFill>
                  <a:srgbClr val="000000"/>
                </a:solidFill>
              </a:defRPr>
            </a:pPr>
            <a:r>
              <a:rPr b="1">
                <a:solidFill>
                  <a:schemeClr val="accent5"/>
                </a:solidFill>
              </a:rPr>
              <a:t>        if (offerLast(e)) {</a:t>
            </a:r>
            <a:endParaRPr b="1">
              <a:solidFill>
                <a:schemeClr val="accent5"/>
              </a:solidFill>
            </a:endParaRPr>
          </a:p>
          <a:p>
            <a:pPr defTabSz="457200">
              <a:defRPr b="0" sz="3800">
                <a:solidFill>
                  <a:srgbClr val="000000"/>
                </a:solidFill>
              </a:defRPr>
            </a:pPr>
            <a:r>
              <a:rPr b="1">
                <a:solidFill>
                  <a:schemeClr val="accent5"/>
                </a:solidFill>
              </a:rPr>
              <a:t>            throw new IllegalStateException("Deque full");</a:t>
            </a:r>
            <a:endParaRPr b="1">
              <a:solidFill>
                <a:schemeClr val="accent5"/>
              </a:solidFill>
            </a:endParaRPr>
          </a:p>
          <a:p>
            <a:pPr defTabSz="457200">
              <a:defRPr b="0" sz="3800">
                <a:solidFill>
                  <a:srgbClr val="000000"/>
                </a:solidFill>
              </a:defRPr>
            </a:pPr>
            <a:r>
              <a:rPr b="1">
                <a:solidFill>
                  <a:schemeClr val="accent5"/>
                </a:solidFill>
              </a:rPr>
              <a:t>        }</a:t>
            </a:r>
            <a:endParaRPr b="1">
              <a:solidFill>
                <a:schemeClr val="accent5"/>
              </a:solidFill>
            </a:endParaRPr>
          </a:p>
          <a:p>
            <a:pPr defTabSz="457200">
              <a:defRPr b="0" sz="3800">
                <a:solidFill>
                  <a:srgbClr val="000000"/>
                </a:solidFill>
              </a:defRPr>
            </a:pPr>
            <a:r>
              <a:rPr b="1">
                <a:solidFill>
                  <a:schemeClr val="accent5"/>
                </a:solidFill>
              </a:rPr>
              <a:t>    }</a:t>
            </a:r>
            <a:endParaRPr b="1">
              <a:solidFill>
                <a:schemeClr val="accent5"/>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Example of unique method mutation"/>
          <p:cNvSpPr txBox="1"/>
          <p:nvPr>
            <p:ph type="ctrTitle"/>
          </p:nvPr>
        </p:nvSpPr>
        <p:spPr>
          <a:xfrm>
            <a:off x="1206498" y="1164655"/>
            <a:ext cx="21971004" cy="1603540"/>
          </a:xfrm>
          <a:prstGeom prst="rect">
            <a:avLst/>
          </a:prstGeom>
        </p:spPr>
        <p:txBody>
          <a:bodyPr/>
          <a:lstStyle>
            <a:lvl1pPr defTabSz="2316421">
              <a:defRPr spc="-178" sz="8930">
                <a:solidFill>
                  <a:srgbClr val="1BFF00"/>
                </a:solidFill>
                <a:latin typeface="Menlo Regular"/>
                <a:ea typeface="Menlo Regular"/>
                <a:cs typeface="Menlo Regular"/>
                <a:sym typeface="Menlo Regular"/>
              </a:defRPr>
            </a:lvl1pPr>
          </a:lstStyle>
          <a:p>
            <a:pPr/>
            <a:r>
              <a:t>Example of unique method mutation</a:t>
            </a:r>
          </a:p>
        </p:txBody>
      </p:sp>
      <p:sp>
        <p:nvSpPr>
          <p:cNvPr id="205" name="BooleanTrue Mutator (makes a return value true):…"/>
          <p:cNvSpPr txBox="1"/>
          <p:nvPr>
            <p:ph type="subTitle" idx="1"/>
          </p:nvPr>
        </p:nvSpPr>
        <p:spPr>
          <a:xfrm>
            <a:off x="1206500" y="3324314"/>
            <a:ext cx="21971000" cy="10281905"/>
          </a:xfrm>
          <a:prstGeom prst="rect">
            <a:avLst/>
          </a:prstGeom>
        </p:spPr>
        <p:txBody>
          <a:bodyPr/>
          <a:lstStyle/>
          <a:p>
            <a:pPr defTabSz="457200">
              <a:defRPr sz="2900">
                <a:solidFill>
                  <a:schemeClr val="accent5">
                    <a:hueOff val="106044"/>
                    <a:satOff val="10158"/>
                    <a:lumOff val="16042"/>
                  </a:schemeClr>
                </a:solidFill>
                <a:latin typeface="Menlo Regular"/>
                <a:ea typeface="Menlo Regular"/>
                <a:cs typeface="Menlo Regular"/>
                <a:sym typeface="Menlo Regular"/>
              </a:defRPr>
            </a:pPr>
            <a:r>
              <a:t>BooleanTrue Mutator (makes a return value true):</a:t>
            </a:r>
          </a:p>
          <a:p>
            <a:pPr defTabSz="457200">
              <a:defRPr sz="2900">
                <a:solidFill>
                  <a:schemeClr val="accent5">
                    <a:hueOff val="106044"/>
                    <a:satOff val="10158"/>
                    <a:lumOff val="16042"/>
                  </a:schemeClr>
                </a:solidFill>
                <a:latin typeface="Menlo Regular"/>
                <a:ea typeface="Menlo Regular"/>
                <a:cs typeface="Menlo Regular"/>
                <a:sym typeface="Menlo Regular"/>
              </a:defRPr>
            </a:pPr>
            <a:r>
              <a:t>Example from Apache commons codec</a:t>
            </a:r>
          </a:p>
          <a:p>
            <a:pPr defTabSz="457200">
              <a:defRPr sz="2900">
                <a:solidFill>
                  <a:schemeClr val="accent5">
                    <a:hueOff val="106044"/>
                    <a:satOff val="10158"/>
                    <a:lumOff val="16042"/>
                  </a:schemeClr>
                </a:solidFill>
                <a:latin typeface="Menlo Regular"/>
                <a:ea typeface="Menlo Regular"/>
                <a:cs typeface="Menlo Regular"/>
                <a:sym typeface="Menlo Regular"/>
              </a:defRPr>
            </a:pPr>
            <a:br/>
            <a:r>
              <a:t>Original:</a:t>
            </a:r>
            <a:endParaRPr>
              <a:solidFill>
                <a:schemeClr val="accent5"/>
              </a:solidFill>
            </a:endParaRPr>
          </a:p>
          <a:p>
            <a:pPr defTabSz="457200">
              <a:defRPr b="0" sz="2700">
                <a:solidFill>
                  <a:srgbClr val="000000"/>
                </a:solidFill>
              </a:defRPr>
            </a:pPr>
            <a:r>
              <a:rPr b="1">
                <a:solidFill>
                  <a:schemeClr val="accent5"/>
                </a:solidFill>
              </a:rPr>
              <a:t>private boolean conditionCH1(final String value, final int index) {</a:t>
            </a:r>
            <a:endParaRPr b="1">
              <a:solidFill>
                <a:schemeClr val="accent5"/>
              </a:solidFill>
            </a:endParaRPr>
          </a:p>
          <a:p>
            <a:pPr defTabSz="457200">
              <a:defRPr b="0" sz="2700">
                <a:solidFill>
                  <a:srgbClr val="000000"/>
                </a:solidFill>
              </a:defRPr>
            </a:pPr>
            <a:r>
              <a:rPr b="1">
                <a:solidFill>
                  <a:schemeClr val="accent5"/>
                </a:solidFill>
              </a:rPr>
              <a:t>        return contains(value, 0, 4, "VAN ", "VON ") || contains(value, 0, 3, "SCH") ||</a:t>
            </a:r>
            <a:endParaRPr b="1">
              <a:solidFill>
                <a:schemeClr val="accent5"/>
              </a:solidFill>
            </a:endParaRPr>
          </a:p>
          <a:p>
            <a:pPr defTabSz="457200">
              <a:defRPr b="0" sz="2700">
                <a:solidFill>
                  <a:srgbClr val="000000"/>
                </a:solidFill>
              </a:defRPr>
            </a:pPr>
            <a:r>
              <a:rPr b="1">
                <a:solidFill>
                  <a:schemeClr val="accent5"/>
                </a:solidFill>
              </a:rPr>
              <a:t>                contains(value, index - 2, 6, "ORCHES", "ARCHIT", "ORCHID") ||</a:t>
            </a:r>
            <a:endParaRPr b="1">
              <a:solidFill>
                <a:schemeClr val="accent5"/>
              </a:solidFill>
            </a:endParaRPr>
          </a:p>
          <a:p>
            <a:pPr defTabSz="457200">
              <a:defRPr b="0" sz="2700">
                <a:solidFill>
                  <a:srgbClr val="000000"/>
                </a:solidFill>
              </a:defRPr>
            </a:pPr>
            <a:r>
              <a:rPr b="1">
                <a:solidFill>
                  <a:schemeClr val="accent5"/>
                </a:solidFill>
              </a:rPr>
              <a:t>                contains(value, index + 2, 1, "T", "S") ||</a:t>
            </a:r>
            <a:endParaRPr b="1">
              <a:solidFill>
                <a:schemeClr val="accent5"/>
              </a:solidFill>
            </a:endParaRPr>
          </a:p>
          <a:p>
            <a:pPr defTabSz="457200">
              <a:defRPr b="0" sz="2700">
                <a:solidFill>
                  <a:srgbClr val="000000"/>
                </a:solidFill>
              </a:defRPr>
            </a:pPr>
            <a:r>
              <a:rPr b="1">
                <a:solidFill>
                  <a:schemeClr val="accent5"/>
                </a:solidFill>
              </a:rPr>
              <a:t>                (contains(value, index - 1, 1, "A", "O", "U", "E") || index == 0) &amp;&amp;</a:t>
            </a:r>
            <a:endParaRPr b="1">
              <a:solidFill>
                <a:schemeClr val="accent5"/>
              </a:solidFill>
            </a:endParaRPr>
          </a:p>
          <a:p>
            <a:pPr defTabSz="457200">
              <a:defRPr b="0" sz="2700">
                <a:solidFill>
                  <a:srgbClr val="000000"/>
                </a:solidFill>
              </a:defRPr>
            </a:pPr>
            <a:r>
              <a:rPr b="1">
                <a:solidFill>
                  <a:schemeClr val="accent5"/>
                </a:solidFill>
              </a:rPr>
              <a:t>                 (contains(value, index + 2, 1, L_R_N_M_B_H_F_V_W_SPACE) || index + 1 == value.length() - 1);</a:t>
            </a:r>
            <a:endParaRPr b="1">
              <a:solidFill>
                <a:schemeClr val="accent5"/>
              </a:solidFill>
            </a:endParaRPr>
          </a:p>
          <a:p>
            <a:pPr defTabSz="457200">
              <a:defRPr b="0" sz="2700">
                <a:solidFill>
                  <a:srgbClr val="000000"/>
                </a:solidFill>
              </a:defRPr>
            </a:pPr>
            <a:r>
              <a:rPr b="1">
                <a:solidFill>
                  <a:schemeClr val="accent5"/>
                </a:solidFill>
              </a:rPr>
              <a:t>    }</a:t>
            </a:r>
            <a:endParaRPr b="1">
              <a:solidFill>
                <a:schemeClr val="accent5"/>
              </a:solidFill>
            </a:endParaRPr>
          </a:p>
          <a:p>
            <a:pPr defTabSz="457200">
              <a:defRPr b="0" sz="1000">
                <a:solidFill>
                  <a:srgbClr val="000000"/>
                </a:solidFill>
              </a:defRPr>
            </a:pPr>
            <a:endParaRPr b="1">
              <a:solidFill>
                <a:schemeClr val="accent5"/>
              </a:solidFill>
            </a:endParaRPr>
          </a:p>
          <a:p>
            <a:pPr defTabSz="457200">
              <a:defRPr b="0" sz="2900">
                <a:solidFill>
                  <a:schemeClr val="accent5">
                    <a:hueOff val="106044"/>
                    <a:satOff val="10158"/>
                    <a:lumOff val="16042"/>
                  </a:schemeClr>
                </a:solidFill>
                <a:latin typeface="Menlo Regular"/>
                <a:ea typeface="Menlo Regular"/>
                <a:cs typeface="Menlo Regular"/>
                <a:sym typeface="Menlo Regular"/>
              </a:defRPr>
            </a:pPr>
            <a:r>
              <a:rPr b="1"/>
              <a:t>Mutated: </a:t>
            </a:r>
            <a:endParaRPr b="1"/>
          </a:p>
          <a:p>
            <a:pPr defTabSz="457200">
              <a:defRPr b="0" sz="2700">
                <a:solidFill>
                  <a:srgbClr val="000000"/>
                </a:solidFill>
              </a:defRPr>
            </a:pPr>
            <a:r>
              <a:rPr b="1">
                <a:solidFill>
                  <a:schemeClr val="accent5"/>
                </a:solidFill>
              </a:rPr>
              <a:t>private boolean conditionCH1(final String value, final int index) {</a:t>
            </a:r>
            <a:endParaRPr b="1">
              <a:solidFill>
                <a:schemeClr val="accent5"/>
              </a:solidFill>
            </a:endParaRPr>
          </a:p>
          <a:p>
            <a:pPr defTabSz="457200">
              <a:defRPr b="0" sz="2700">
                <a:solidFill>
                  <a:srgbClr val="000000"/>
                </a:solidFill>
              </a:defRPr>
            </a:pPr>
            <a:r>
              <a:rPr b="1">
                <a:solidFill>
                  <a:schemeClr val="accent5"/>
                </a:solidFill>
              </a:rPr>
              <a:t>    return contains(value, 0, 4, "VAN ", "VON ") || contains(value, 0, 3, "SCH") ||</a:t>
            </a:r>
            <a:endParaRPr b="1">
              <a:solidFill>
                <a:schemeClr val="accent5"/>
              </a:solidFill>
            </a:endParaRPr>
          </a:p>
          <a:p>
            <a:pPr defTabSz="457200">
              <a:defRPr b="0" sz="2700">
                <a:solidFill>
                  <a:srgbClr val="000000"/>
                </a:solidFill>
              </a:defRPr>
            </a:pPr>
            <a:r>
              <a:rPr b="1">
                <a:solidFill>
                  <a:schemeClr val="accent5"/>
                </a:solidFill>
              </a:rPr>
              <a:t>            contains(value, index - 2, 6, "ORCHES", "ARCHIT", "ORCHID") ||</a:t>
            </a:r>
            <a:endParaRPr b="1">
              <a:solidFill>
                <a:schemeClr val="accent5"/>
              </a:solidFill>
            </a:endParaRPr>
          </a:p>
          <a:p>
            <a:pPr defTabSz="457200">
              <a:defRPr b="0" sz="2700">
                <a:solidFill>
                  <a:srgbClr val="000000"/>
                </a:solidFill>
              </a:defRPr>
            </a:pPr>
            <a:r>
              <a:rPr b="1">
                <a:solidFill>
                  <a:schemeClr val="accent5"/>
                </a:solidFill>
              </a:rPr>
              <a:t>            contains(value, index + 2, 1, "T", "S") ||</a:t>
            </a:r>
            <a:endParaRPr b="1">
              <a:solidFill>
                <a:schemeClr val="accent5"/>
              </a:solidFill>
            </a:endParaRPr>
          </a:p>
          <a:p>
            <a:pPr defTabSz="457200">
              <a:defRPr b="0" sz="2700">
                <a:solidFill>
                  <a:srgbClr val="000000"/>
                </a:solidFill>
              </a:defRPr>
            </a:pPr>
            <a:r>
              <a:rPr b="1">
                <a:solidFill>
                  <a:schemeClr val="accent5"/>
                </a:solidFill>
              </a:rPr>
              <a:t>            true; </a:t>
            </a:r>
            <a:r>
              <a:rPr b="1">
                <a:solidFill>
                  <a:schemeClr val="accent1">
                    <a:lumOff val="13575"/>
                  </a:schemeClr>
                </a:solidFill>
              </a:rPr>
              <a:t>&lt;— did not make whole return value true</a:t>
            </a:r>
            <a:endParaRPr b="1">
              <a:solidFill>
                <a:schemeClr val="accent5"/>
              </a:solidFill>
            </a:endParaRPr>
          </a:p>
          <a:p>
            <a:pPr defTabSz="457200">
              <a:defRPr b="0" sz="2700">
                <a:solidFill>
                  <a:srgbClr val="000000"/>
                </a:solidFill>
              </a:defRPr>
            </a:pPr>
            <a:r>
              <a:rPr b="1">
                <a:solidFill>
                  <a:schemeClr val="accent5"/>
                </a:solidFill>
              </a:rP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Example of failed method mutation"/>
          <p:cNvSpPr txBox="1"/>
          <p:nvPr>
            <p:ph type="ctrTitle"/>
          </p:nvPr>
        </p:nvSpPr>
        <p:spPr>
          <a:xfrm>
            <a:off x="1206498" y="1164655"/>
            <a:ext cx="21971004" cy="1603540"/>
          </a:xfrm>
          <a:prstGeom prst="rect">
            <a:avLst/>
          </a:prstGeom>
        </p:spPr>
        <p:txBody>
          <a:bodyPr/>
          <a:lstStyle>
            <a:lvl1pPr defTabSz="2316421">
              <a:defRPr spc="-178" sz="8930">
                <a:solidFill>
                  <a:srgbClr val="1BFF00"/>
                </a:solidFill>
                <a:latin typeface="Menlo Regular"/>
                <a:ea typeface="Menlo Regular"/>
                <a:cs typeface="Menlo Regular"/>
                <a:sym typeface="Menlo Regular"/>
              </a:defRPr>
            </a:lvl1pPr>
          </a:lstStyle>
          <a:p>
            <a:pPr/>
            <a:r>
              <a:t>Example of failed method mutation</a:t>
            </a:r>
          </a:p>
        </p:txBody>
      </p:sp>
      <p:sp>
        <p:nvSpPr>
          <p:cNvPr id="208" name="Math Mutator (swaps mathematical operators with different operators):…"/>
          <p:cNvSpPr txBox="1"/>
          <p:nvPr>
            <p:ph type="subTitle" idx="1"/>
          </p:nvPr>
        </p:nvSpPr>
        <p:spPr>
          <a:xfrm>
            <a:off x="1206500" y="3324314"/>
            <a:ext cx="21971000" cy="10281905"/>
          </a:xfrm>
          <a:prstGeom prst="rect">
            <a:avLst/>
          </a:prstGeom>
        </p:spPr>
        <p:txBody>
          <a:bodyPr/>
          <a:lstStyle/>
          <a:p>
            <a:pPr defTabSz="457200">
              <a:defRPr sz="2900">
                <a:solidFill>
                  <a:schemeClr val="accent5">
                    <a:hueOff val="106044"/>
                    <a:satOff val="10158"/>
                    <a:lumOff val="16042"/>
                  </a:schemeClr>
                </a:solidFill>
                <a:latin typeface="Menlo Regular"/>
                <a:ea typeface="Menlo Regular"/>
                <a:cs typeface="Menlo Regular"/>
                <a:sym typeface="Menlo Regular"/>
              </a:defRPr>
            </a:pPr>
            <a:r>
              <a:t>Math Mutator (swaps mathematical operators with different operators):</a:t>
            </a:r>
          </a:p>
          <a:p>
            <a:pPr defTabSz="457200">
              <a:defRPr sz="2900">
                <a:solidFill>
                  <a:schemeClr val="accent5">
                    <a:hueOff val="106044"/>
                    <a:satOff val="10158"/>
                    <a:lumOff val="16042"/>
                  </a:schemeClr>
                </a:solidFill>
                <a:latin typeface="Menlo Regular"/>
                <a:ea typeface="Menlo Regular"/>
                <a:cs typeface="Menlo Regular"/>
                <a:sym typeface="Menlo Regular"/>
              </a:defRPr>
            </a:pPr>
            <a:r>
              <a:t>Example from Apache commons Codec</a:t>
            </a:r>
          </a:p>
          <a:p>
            <a:pPr defTabSz="457200">
              <a:defRPr sz="2900">
                <a:solidFill>
                  <a:schemeClr val="accent5">
                    <a:hueOff val="106044"/>
                    <a:satOff val="10158"/>
                    <a:lumOff val="16042"/>
                  </a:schemeClr>
                </a:solidFill>
                <a:latin typeface="Menlo Regular"/>
                <a:ea typeface="Menlo Regular"/>
                <a:cs typeface="Menlo Regular"/>
                <a:sym typeface="Menlo Regular"/>
              </a:defRPr>
            </a:pPr>
            <a:br/>
            <a:r>
              <a:t>Original:</a:t>
            </a:r>
            <a:endParaRPr>
              <a:solidFill>
                <a:schemeClr val="accent5"/>
              </a:solidFill>
            </a:endParaRPr>
          </a:p>
          <a:p>
            <a:pPr defTabSz="457200">
              <a:defRPr b="0" sz="2500">
                <a:solidFill>
                  <a:srgbClr val="000000"/>
                </a:solidFill>
              </a:defRPr>
            </a:pPr>
            <a:r>
              <a:rPr b="1">
                <a:solidFill>
                  <a:schemeClr val="accent5"/>
                </a:solidFill>
              </a:rPr>
              <a:t>private static long getLittleEndianLong(final byte[] data, final int index) {</a:t>
            </a:r>
            <a:endParaRPr b="1">
              <a:solidFill>
                <a:schemeClr val="accent5"/>
              </a:solidFill>
            </a:endParaRPr>
          </a:p>
          <a:p>
            <a:pPr defTabSz="457200">
              <a:defRPr b="0" sz="2500">
                <a:solidFill>
                  <a:srgbClr val="000000"/>
                </a:solidFill>
              </a:defRPr>
            </a:pPr>
            <a:r>
              <a:rPr b="1">
                <a:solidFill>
                  <a:schemeClr val="accent5"/>
                </a:solidFill>
              </a:rPr>
              <a:t>        return (long) data[index    ] &amp; 0xff |</a:t>
            </a:r>
            <a:endParaRPr b="1">
              <a:solidFill>
                <a:schemeClr val="accent5"/>
              </a:solidFill>
            </a:endParaRPr>
          </a:p>
          <a:p>
            <a:pPr defTabSz="457200">
              <a:defRPr b="0" sz="2500">
                <a:solidFill>
                  <a:srgbClr val="000000"/>
                </a:solidFill>
              </a:defRPr>
            </a:pPr>
            <a:r>
              <a:rPr b="1">
                <a:solidFill>
                  <a:schemeClr val="accent5"/>
                </a:solidFill>
              </a:rPr>
              <a:t>               ((long) data[index + 1] &amp; 0xff) &lt;&lt;  8 |</a:t>
            </a:r>
            <a:endParaRPr b="1">
              <a:solidFill>
                <a:schemeClr val="accent5"/>
              </a:solidFill>
            </a:endParaRPr>
          </a:p>
          <a:p>
            <a:pPr defTabSz="457200">
              <a:defRPr b="0" sz="2500">
                <a:solidFill>
                  <a:srgbClr val="000000"/>
                </a:solidFill>
              </a:defRPr>
            </a:pPr>
            <a:r>
              <a:rPr b="1">
                <a:solidFill>
                  <a:schemeClr val="accent5"/>
                </a:solidFill>
              </a:rPr>
              <a:t>               ((long) data[index + 2] &amp; 0xff) &lt;&lt; 16 |</a:t>
            </a:r>
            <a:endParaRPr b="1">
              <a:solidFill>
                <a:schemeClr val="accent5"/>
              </a:solidFill>
            </a:endParaRPr>
          </a:p>
          <a:p>
            <a:pPr defTabSz="457200">
              <a:defRPr b="0" sz="2500">
                <a:solidFill>
                  <a:srgbClr val="000000"/>
                </a:solidFill>
              </a:defRPr>
            </a:pPr>
            <a:r>
              <a:rPr b="1">
                <a:solidFill>
                  <a:schemeClr val="accent5"/>
                </a:solidFill>
              </a:rPr>
              <a:t>               ((long) data[index + 3] &amp; 0xff) &lt;&lt; 24 |</a:t>
            </a:r>
            <a:endParaRPr b="1">
              <a:solidFill>
                <a:schemeClr val="accent5"/>
              </a:solidFill>
            </a:endParaRPr>
          </a:p>
          <a:p>
            <a:pPr defTabSz="457200">
              <a:defRPr b="0" sz="2500">
                <a:solidFill>
                  <a:srgbClr val="000000"/>
                </a:solidFill>
              </a:defRPr>
            </a:pPr>
            <a:r>
              <a:rPr b="1">
                <a:solidFill>
                  <a:schemeClr val="accent5"/>
                </a:solidFill>
              </a:rPr>
              <a:t>               ((long) data[index + 4] &amp; 0xff) &lt;&lt; 32 |</a:t>
            </a:r>
            <a:endParaRPr b="1">
              <a:solidFill>
                <a:schemeClr val="accent5"/>
              </a:solidFill>
            </a:endParaRPr>
          </a:p>
          <a:p>
            <a:pPr defTabSz="457200">
              <a:defRPr b="0" sz="2500">
                <a:solidFill>
                  <a:srgbClr val="000000"/>
                </a:solidFill>
              </a:defRPr>
            </a:pPr>
            <a:r>
              <a:rPr b="1">
                <a:solidFill>
                  <a:schemeClr val="accent5"/>
                </a:solidFill>
              </a:rPr>
              <a:t>               ((long) data[index + 5] &amp; 0xff) &lt;&lt; 40 |</a:t>
            </a:r>
            <a:endParaRPr b="1">
              <a:solidFill>
                <a:schemeClr val="accent5"/>
              </a:solidFill>
            </a:endParaRPr>
          </a:p>
          <a:p>
            <a:pPr defTabSz="457200">
              <a:defRPr b="0" sz="2500">
                <a:solidFill>
                  <a:srgbClr val="000000"/>
                </a:solidFill>
              </a:defRPr>
            </a:pPr>
            <a:r>
              <a:rPr b="1">
                <a:solidFill>
                  <a:schemeClr val="accent5"/>
                </a:solidFill>
              </a:rPr>
              <a:t>               ((long) data[index + 6] &amp; 0xff) &lt;&lt; 48 |</a:t>
            </a:r>
            <a:endParaRPr b="1">
              <a:solidFill>
                <a:schemeClr val="accent5"/>
              </a:solidFill>
            </a:endParaRPr>
          </a:p>
          <a:p>
            <a:pPr defTabSz="457200">
              <a:defRPr b="0" sz="2500">
                <a:solidFill>
                  <a:srgbClr val="000000"/>
                </a:solidFill>
              </a:defRPr>
            </a:pPr>
            <a:r>
              <a:rPr b="1">
                <a:solidFill>
                  <a:schemeClr val="accent5"/>
                </a:solidFill>
              </a:rPr>
              <a:t>               ((long) data[index + 7] &amp; 0xff) &lt;&lt; 56;</a:t>
            </a:r>
            <a:endParaRPr b="1">
              <a:solidFill>
                <a:schemeClr val="accent5"/>
              </a:solidFill>
            </a:endParaRPr>
          </a:p>
          <a:p>
            <a:pPr defTabSz="457200">
              <a:defRPr b="0" sz="2500">
                <a:solidFill>
                  <a:srgbClr val="000000"/>
                </a:solidFill>
              </a:defRPr>
            </a:pPr>
            <a:r>
              <a:rPr b="1">
                <a:solidFill>
                  <a:schemeClr val="accent5"/>
                </a:solidFill>
              </a:rPr>
              <a:t>    }</a:t>
            </a:r>
            <a:endParaRPr b="1">
              <a:solidFill>
                <a:schemeClr val="accent5"/>
              </a:solidFill>
            </a:endParaRPr>
          </a:p>
          <a:p>
            <a:pPr defTabSz="457200">
              <a:defRPr b="0" sz="1000">
                <a:solidFill>
                  <a:srgbClr val="000000"/>
                </a:solidFill>
              </a:defRPr>
            </a:pPr>
            <a:endParaRPr b="1">
              <a:solidFill>
                <a:schemeClr val="accent5"/>
              </a:solidFill>
            </a:endParaRPr>
          </a:p>
          <a:p>
            <a:pPr defTabSz="457200">
              <a:defRPr b="0" sz="2900">
                <a:solidFill>
                  <a:schemeClr val="accent5">
                    <a:hueOff val="106044"/>
                    <a:satOff val="10158"/>
                    <a:lumOff val="16042"/>
                  </a:schemeClr>
                </a:solidFill>
                <a:latin typeface="Menlo Regular"/>
                <a:ea typeface="Menlo Regular"/>
                <a:cs typeface="Menlo Regular"/>
                <a:sym typeface="Menlo Regular"/>
              </a:defRPr>
            </a:pPr>
            <a:r>
              <a:rPr b="1"/>
              <a:t>Mutated: </a:t>
            </a:r>
            <a:endParaRPr b="1"/>
          </a:p>
          <a:p>
            <a:pPr defTabSz="457200">
              <a:defRPr b="0" sz="2500">
                <a:solidFill>
                  <a:srgbClr val="000000"/>
                </a:solidFill>
              </a:defRPr>
            </a:pPr>
            <a:r>
              <a:rPr b="1">
                <a:solidFill>
                  <a:schemeClr val="accent5"/>
                </a:solidFill>
              </a:rPr>
              <a:t>private static long getLittleEndianLong(final byte[] data, final int index) {</a:t>
            </a:r>
            <a:endParaRPr b="1">
              <a:solidFill>
                <a:schemeClr val="accent5"/>
              </a:solidFill>
            </a:endParaRPr>
          </a:p>
          <a:p>
            <a:pPr defTabSz="457200">
              <a:defRPr b="0" sz="2500">
                <a:solidFill>
                  <a:srgbClr val="000000"/>
                </a:solidFill>
              </a:defRPr>
            </a:pPr>
            <a:r>
              <a:rPr b="1">
                <a:solidFill>
                  <a:schemeClr val="accent5"/>
                </a:solidFill>
              </a:rPr>
              <a:t>        return (long) data[index    ] &amp; 0xff |</a:t>
            </a:r>
            <a:endParaRPr b="1">
              <a:solidFill>
                <a:schemeClr val="accent5"/>
              </a:solidFill>
            </a:endParaRPr>
          </a:p>
          <a:p>
            <a:pPr defTabSz="457200">
              <a:defRPr b="0" sz="2500">
                <a:solidFill>
                  <a:srgbClr val="000000"/>
                </a:solidFill>
              </a:defRPr>
            </a:pPr>
            <a:r>
              <a:rPr b="1">
                <a:solidFill>
                  <a:schemeClr val="accent5"/>
                </a:solidFill>
              </a:rPr>
              <a:t>               ((long) data[index + 1] &amp; 0xff) &lt;&lt;  8 |</a:t>
            </a:r>
            <a:endParaRPr b="1">
              <a:solidFill>
                <a:schemeClr val="accent5"/>
              </a:solidFill>
            </a:endParaRPr>
          </a:p>
          <a:p>
            <a:pPr defTabSz="457200">
              <a:defRPr b="0" sz="2500">
                <a:solidFill>
                  <a:srgbClr val="000000"/>
                </a:solidFill>
              </a:defRPr>
            </a:pPr>
            <a:r>
              <a:rPr b="1">
                <a:solidFill>
                  <a:schemeClr val="accent5"/>
                </a:solidFill>
              </a:rPr>
              <a:t>               ((long) data[index + 2] &amp; 0xff) &lt;&lt; 16 |</a:t>
            </a:r>
            <a:endParaRPr b="1">
              <a:solidFill>
                <a:schemeClr val="accent5"/>
              </a:solidFill>
            </a:endParaRPr>
          </a:p>
          <a:p>
            <a:pPr defTabSz="457200">
              <a:defRPr b="0" sz="2500">
                <a:solidFill>
                  <a:srgbClr val="000000"/>
                </a:solidFill>
              </a:defRPr>
            </a:pPr>
            <a:r>
              <a:rPr b="1">
                <a:solidFill>
                  <a:schemeClr val="accent5"/>
                </a:solidFill>
              </a:rPr>
              <a:t>               ((long) data[index + 3] &amp; 0xff) &lt;&lt; 24 |</a:t>
            </a:r>
            <a:endParaRPr b="1">
              <a:solidFill>
                <a:schemeClr val="accent5"/>
              </a:solidFill>
            </a:endParaRPr>
          </a:p>
          <a:p>
            <a:pPr defTabSz="457200">
              <a:defRPr b="0" sz="2500">
                <a:solidFill>
                  <a:srgbClr val="000000"/>
                </a:solidFill>
              </a:defRPr>
            </a:pPr>
            <a:r>
              <a:rPr b="1">
                <a:solidFill>
                  <a:schemeClr val="accent5"/>
                </a:solidFill>
              </a:rPr>
              <a:t>               ((long) data[index + 4] &amp; 0xff) &lt;&lt; 32 |</a:t>
            </a:r>
            <a:endParaRPr b="1">
              <a:solidFill>
                <a:schemeClr val="accent5"/>
              </a:solidFill>
            </a:endParaRPr>
          </a:p>
          <a:p>
            <a:pPr defTabSz="457200">
              <a:defRPr b="0" sz="2500">
                <a:solidFill>
                  <a:srgbClr val="000000"/>
                </a:solidFill>
              </a:defRPr>
            </a:pPr>
            <a:r>
              <a:rPr b="1">
                <a:solidFill>
                  <a:schemeClr val="accent5"/>
                </a:solidFill>
              </a:rPr>
              <a:t>               ((long) data[index + 5] &amp; 0xff) &lt;&lt; 40 |</a:t>
            </a:r>
            <a:endParaRPr b="1">
              <a:solidFill>
                <a:schemeClr val="accent5"/>
              </a:solidFill>
            </a:endParaRPr>
          </a:p>
          <a:p>
            <a:pPr defTabSz="457200">
              <a:defRPr b="0" sz="2500">
                <a:solidFill>
                  <a:srgbClr val="000000"/>
                </a:solidFill>
              </a:defRPr>
            </a:pPr>
            <a:r>
              <a:rPr b="1">
                <a:solidFill>
                  <a:schemeClr val="accent5"/>
                </a:solidFill>
              </a:rPr>
              <a:t>               ((long) data[index + 6] &amp; 0xff) &lt;&lt; 48 |</a:t>
            </a:r>
            <a:endParaRPr b="1">
              <a:solidFill>
                <a:schemeClr val="accent5"/>
              </a:solidFill>
            </a:endParaRPr>
          </a:p>
          <a:p>
            <a:pPr defTabSz="457200">
              <a:defRPr b="0" sz="2500">
                <a:solidFill>
                  <a:srgbClr val="000000"/>
                </a:solidFill>
              </a:defRPr>
            </a:pPr>
            <a:r>
              <a:rPr b="1">
                <a:solidFill>
                  <a:schemeClr val="accent5"/>
                </a:solidFill>
              </a:rPr>
              <a:t>               ((long) data[index + 7] &amp; 0xff) &lt;&lt; 56;</a:t>
            </a:r>
            <a:endParaRPr b="1">
              <a:solidFill>
                <a:schemeClr val="accent5"/>
              </a:solidFill>
            </a:endParaRPr>
          </a:p>
          <a:p>
            <a:pPr defTabSz="457200">
              <a:defRPr b="0" sz="2500">
                <a:solidFill>
                  <a:srgbClr val="000000"/>
                </a:solidFill>
              </a:defRPr>
            </a:pPr>
            <a:r>
              <a:rPr b="1">
                <a:solidFill>
                  <a:schemeClr val="accent5"/>
                </a:solidFill>
              </a:rP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Results"/>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Results</a:t>
            </a:r>
          </a:p>
        </p:txBody>
      </p:sp>
      <p:sp>
        <p:nvSpPr>
          <p:cNvPr id="211" name="Example from Apache Commons Codec"/>
          <p:cNvSpPr txBox="1"/>
          <p:nvPr>
            <p:ph type="subTitle" idx="1"/>
          </p:nvPr>
        </p:nvSpPr>
        <p:spPr>
          <a:xfrm>
            <a:off x="1040622" y="3008413"/>
            <a:ext cx="21971001" cy="10281905"/>
          </a:xfrm>
          <a:prstGeom prst="rect">
            <a:avLst/>
          </a:prstGeom>
        </p:spPr>
        <p:txBody>
          <a:bodyPr/>
          <a:lstStyle/>
          <a:p>
            <a:pPr>
              <a:defRPr sz="3500">
                <a:solidFill>
                  <a:srgbClr val="10FF00"/>
                </a:solidFill>
                <a:latin typeface="Menlo Regular"/>
                <a:ea typeface="Menlo Regular"/>
                <a:cs typeface="Menlo Regular"/>
                <a:sym typeface="Menlo Regular"/>
              </a:defRPr>
            </a:pPr>
            <a:r>
              <a:t>Example from Apache Commons Codec</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p:txBody>
      </p:sp>
      <p:pic>
        <p:nvPicPr>
          <p:cNvPr id="212" name="codec_results.png" descr="codec_results.png"/>
          <p:cNvPicPr>
            <a:picLocks noChangeAspect="1"/>
          </p:cNvPicPr>
          <p:nvPr/>
        </p:nvPicPr>
        <p:blipFill>
          <a:blip r:embed="rId2">
            <a:extLst/>
          </a:blip>
          <a:stretch>
            <a:fillRect/>
          </a:stretch>
        </p:blipFill>
        <p:spPr>
          <a:xfrm>
            <a:off x="756189" y="3840690"/>
            <a:ext cx="23393363" cy="715245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Results Total"/>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Results Total</a:t>
            </a:r>
          </a:p>
        </p:txBody>
      </p:sp>
      <p:sp>
        <p:nvSpPr>
          <p:cNvPr id="215" name="Presentation Subtitle"/>
          <p:cNvSpPr txBox="1"/>
          <p:nvPr>
            <p:ph type="subTitle" idx="1"/>
          </p:nvPr>
        </p:nvSpPr>
        <p:spPr>
          <a:xfrm>
            <a:off x="1040622" y="3008413"/>
            <a:ext cx="21971001" cy="10281905"/>
          </a:xfrm>
          <a:prstGeom prst="rect">
            <a:avLst/>
          </a:prstGeom>
        </p:spPr>
        <p:txBody>
          <a:bodyPr/>
          <a:lstStyle/>
          <a:p>
            <a:pPr>
              <a:defRPr sz="3500">
                <a:solidFill>
                  <a:srgbClr val="10FF00"/>
                </a:solidFill>
                <a:latin typeface="Menlo Regular"/>
                <a:ea typeface="Menlo Regular"/>
                <a:cs typeface="Menlo Regular"/>
                <a:sym typeface="Menlo Regular"/>
              </a:defRPr>
            </a:pPr>
            <a:endParaRPr>
              <a:solidFill>
                <a:schemeClr val="accent5"/>
              </a:solidFill>
            </a:endParaRPr>
          </a:p>
        </p:txBody>
      </p:sp>
      <p:pic>
        <p:nvPicPr>
          <p:cNvPr id="216" name="final_results.png" descr="final_results.png"/>
          <p:cNvPicPr>
            <a:picLocks noChangeAspect="1"/>
          </p:cNvPicPr>
          <p:nvPr/>
        </p:nvPicPr>
        <p:blipFill>
          <a:blip r:embed="rId2">
            <a:extLst/>
          </a:blip>
          <a:stretch>
            <a:fillRect/>
          </a:stretch>
        </p:blipFill>
        <p:spPr>
          <a:xfrm>
            <a:off x="1697495" y="3165186"/>
            <a:ext cx="20989010" cy="578495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19" name="Let us compare the results of applying MathMutator for Apache commons Codec  LLM: mutator                                 PIT score  LLM score  match  compile"/>
          <p:cNvSpPr txBox="1"/>
          <p:nvPr>
            <p:ph type="subTitle" idx="1"/>
          </p:nvPr>
        </p:nvSpPr>
        <p:spPr>
          <a:xfrm>
            <a:off x="1206500" y="3324314"/>
            <a:ext cx="21971000"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t>LLM: </a:t>
            </a:r>
            <a:r>
              <a:rPr>
                <a:solidFill>
                  <a:schemeClr val="accent5"/>
                </a:solidFill>
              </a:rPr>
              <a:t>mutator                                 PIT score  LLM score  match  compile</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p:txBody>
      </p:sp>
      <p:pic>
        <p:nvPicPr>
          <p:cNvPr id="220" name="case_study_example.png" descr="case_study_example.png"/>
          <p:cNvPicPr>
            <a:picLocks noChangeAspect="1"/>
          </p:cNvPicPr>
          <p:nvPr/>
        </p:nvPicPr>
        <p:blipFill>
          <a:blip r:embed="rId2">
            <a:extLst/>
          </a:blip>
          <a:stretch>
            <a:fillRect/>
          </a:stretch>
        </p:blipFill>
        <p:spPr>
          <a:xfrm>
            <a:off x="911443" y="5193029"/>
            <a:ext cx="22906381" cy="52400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23"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PIT: index + 2 into index - 2</a:t>
            </a: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index + 2 into index * 2</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The LLMs mutation survived while PITs was killed</a:t>
            </a:r>
          </a:p>
        </p:txBody>
      </p:sp>
      <p:pic>
        <p:nvPicPr>
          <p:cNvPr id="224" name="mathex1.png" descr="mathex1.png"/>
          <p:cNvPicPr>
            <a:picLocks noChangeAspect="1"/>
          </p:cNvPicPr>
          <p:nvPr/>
        </p:nvPicPr>
        <p:blipFill>
          <a:blip r:embed="rId2">
            <a:extLst/>
          </a:blip>
          <a:stretch>
            <a:fillRect/>
          </a:stretch>
        </p:blipFill>
        <p:spPr>
          <a:xfrm>
            <a:off x="21027" y="5063494"/>
            <a:ext cx="25052850" cy="427156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27"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mutated two lines when specified to mutate one</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The LLMs was likely killed due to two mutants being easier to detect</a:t>
            </a:r>
          </a:p>
        </p:txBody>
      </p:sp>
      <p:pic>
        <p:nvPicPr>
          <p:cNvPr id="228" name="ex2math.png" descr="ex2math.png"/>
          <p:cNvPicPr>
            <a:picLocks noChangeAspect="1"/>
          </p:cNvPicPr>
          <p:nvPr/>
        </p:nvPicPr>
        <p:blipFill>
          <a:blip r:embed="rId2">
            <a:extLst/>
          </a:blip>
          <a:stretch>
            <a:fillRect/>
          </a:stretch>
        </p:blipFill>
        <p:spPr>
          <a:xfrm>
            <a:off x="-48990" y="5827256"/>
            <a:ext cx="24481980" cy="255075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31"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did not mutate anything in the method</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This is why there is no matching line, and the LLMs method survived the tests while PITs did not</a:t>
            </a:r>
          </a:p>
        </p:txBody>
      </p:sp>
      <p:pic>
        <p:nvPicPr>
          <p:cNvPr id="232" name="ex3math.png" descr="ex3math.png"/>
          <p:cNvPicPr>
            <a:picLocks noChangeAspect="1"/>
          </p:cNvPicPr>
          <p:nvPr/>
        </p:nvPicPr>
        <p:blipFill>
          <a:blip r:embed="rId2">
            <a:extLst/>
          </a:blip>
          <a:stretch>
            <a:fillRect/>
          </a:stretch>
        </p:blipFill>
        <p:spPr>
          <a:xfrm>
            <a:off x="134114" y="6240341"/>
            <a:ext cx="24115772" cy="1742397"/>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35"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mutated 5 lines when instructed to only mutate one. The match is because PIT also mutated at least one of these lines</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This is a mistake on behalf of the LLM</a:t>
            </a:r>
          </a:p>
        </p:txBody>
      </p:sp>
      <p:pic>
        <p:nvPicPr>
          <p:cNvPr id="236" name="ex4math.png" descr="ex4math.png"/>
          <p:cNvPicPr>
            <a:picLocks noChangeAspect="1"/>
          </p:cNvPicPr>
          <p:nvPr/>
        </p:nvPicPr>
        <p:blipFill>
          <a:blip r:embed="rId2">
            <a:extLst/>
          </a:blip>
          <a:stretch>
            <a:fillRect/>
          </a:stretch>
        </p:blipFill>
        <p:spPr>
          <a:xfrm>
            <a:off x="121404" y="5523091"/>
            <a:ext cx="24141192" cy="227454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ackground and motivation"/>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Background and motivation</a:t>
            </a:r>
          </a:p>
        </p:txBody>
      </p:sp>
      <p:sp>
        <p:nvSpPr>
          <p:cNvPr id="176" name="- What is mutation testing? We need to test our tests! Is coverage enough?…"/>
          <p:cNvSpPr txBox="1"/>
          <p:nvPr>
            <p:ph type="subTitle" idx="1"/>
          </p:nvPr>
        </p:nvSpPr>
        <p:spPr>
          <a:xfrm>
            <a:off x="1206500" y="3946591"/>
            <a:ext cx="21971000" cy="6690696"/>
          </a:xfrm>
          <a:prstGeom prst="rect">
            <a:avLst/>
          </a:prstGeom>
        </p:spPr>
        <p:txBody>
          <a:bodyPr/>
          <a:lstStyle/>
          <a:p>
            <a:pPr defTabSz="792479">
              <a:defRPr sz="3359">
                <a:solidFill>
                  <a:srgbClr val="10FF00"/>
                </a:solidFill>
                <a:latin typeface="Menlo Regular"/>
                <a:ea typeface="Menlo Regular"/>
                <a:cs typeface="Menlo Regular"/>
                <a:sym typeface="Menlo Regular"/>
              </a:defRPr>
            </a:pPr>
            <a:r>
              <a:t>- What is mutation testing? We need to </a:t>
            </a:r>
            <a:r>
              <a:rPr>
                <a:solidFill>
                  <a:schemeClr val="accent5"/>
                </a:solidFill>
              </a:rPr>
              <a:t>test</a:t>
            </a:r>
            <a:r>
              <a:t> our </a:t>
            </a:r>
            <a:r>
              <a:rPr>
                <a:solidFill>
                  <a:schemeClr val="accent5"/>
                </a:solidFill>
              </a:rPr>
              <a:t>tests</a:t>
            </a:r>
            <a:r>
              <a:t>! Is coverage enough?</a:t>
            </a:r>
          </a:p>
          <a:p>
            <a:pPr defTabSz="792479">
              <a:defRPr sz="3359">
                <a:solidFill>
                  <a:srgbClr val="10FF00"/>
                </a:solidFill>
                <a:latin typeface="Menlo Regular"/>
                <a:ea typeface="Menlo Regular"/>
                <a:cs typeface="Menlo Regular"/>
                <a:sym typeface="Menlo Regular"/>
              </a:defRPr>
            </a:pPr>
          </a:p>
          <a:p>
            <a:pPr defTabSz="792479">
              <a:defRPr sz="3359">
                <a:solidFill>
                  <a:srgbClr val="10FF00"/>
                </a:solidFill>
                <a:latin typeface="Menlo Regular"/>
                <a:ea typeface="Menlo Regular"/>
                <a:cs typeface="Menlo Regular"/>
                <a:sym typeface="Menlo Regular"/>
              </a:defRPr>
            </a:pPr>
            <a:r>
              <a:t>- Pitest (PIT for java), the current state of the art mutation tester</a:t>
            </a:r>
          </a:p>
          <a:p>
            <a:pPr defTabSz="792479">
              <a:defRPr sz="3359">
                <a:solidFill>
                  <a:srgbClr val="10FF00"/>
                </a:solidFill>
                <a:latin typeface="Menlo Regular"/>
                <a:ea typeface="Menlo Regular"/>
                <a:cs typeface="Menlo Regular"/>
                <a:sym typeface="Menlo Regular"/>
              </a:defRPr>
            </a:pPr>
          </a:p>
          <a:p>
            <a:pPr defTabSz="792479">
              <a:defRPr sz="3359">
                <a:solidFill>
                  <a:srgbClr val="10FF00"/>
                </a:solidFill>
                <a:latin typeface="Menlo Regular"/>
                <a:ea typeface="Menlo Regular"/>
                <a:cs typeface="Menlo Regular"/>
                <a:sym typeface="Menlo Regular"/>
              </a:defRPr>
            </a:pPr>
            <a:r>
              <a:t>- PIT is deterministic …</a:t>
            </a:r>
          </a:p>
          <a:p>
            <a:pPr defTabSz="792479">
              <a:defRPr sz="3359">
                <a:solidFill>
                  <a:srgbClr val="10FF00"/>
                </a:solidFill>
                <a:latin typeface="Menlo Regular"/>
                <a:ea typeface="Menlo Regular"/>
                <a:cs typeface="Menlo Regular"/>
                <a:sym typeface="Menlo Regular"/>
              </a:defRPr>
            </a:pPr>
          </a:p>
          <a:p>
            <a:pPr defTabSz="792479">
              <a:defRPr sz="3359">
                <a:solidFill>
                  <a:srgbClr val="10FF00"/>
                </a:solidFill>
                <a:latin typeface="Menlo Regular"/>
                <a:ea typeface="Menlo Regular"/>
                <a:cs typeface="Menlo Regular"/>
                <a:sym typeface="Menlo Regular"/>
              </a:defRPr>
            </a:pPr>
            <a:r>
              <a:t>- PIT has 29 mutant types. The 10 most common include NegationConditional, Math, False/True returns, Increments, and ConditionalsBoundary</a:t>
            </a:r>
          </a:p>
          <a:p>
            <a:pPr defTabSz="792479">
              <a:defRPr sz="3359">
                <a:solidFill>
                  <a:srgbClr val="10FF00"/>
                </a:solidFill>
                <a:latin typeface="Menlo Regular"/>
                <a:ea typeface="Menlo Regular"/>
                <a:cs typeface="Menlo Regular"/>
                <a:sym typeface="Menlo Regular"/>
              </a:defRPr>
            </a:pPr>
          </a:p>
          <a:p>
            <a:pPr defTabSz="792479">
              <a:defRPr sz="3359">
                <a:solidFill>
                  <a:srgbClr val="10FF00"/>
                </a:solidFill>
                <a:latin typeface="Menlo Regular"/>
                <a:ea typeface="Menlo Regular"/>
                <a:cs typeface="Menlo Regular"/>
                <a:sym typeface="Menlo Regular"/>
              </a:defRPr>
            </a:pPr>
            <a:r>
              <a:t>- The rise of large language models (LLMs) like gpt-3.5-turbo offers an opportunity to explore automated and potentially more efficient ways to generate and evaluate mutants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39"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correctly mutated the 3rd line from * to /</a:t>
            </a:r>
            <a:br>
              <a:rPr>
                <a:solidFill>
                  <a:schemeClr val="accent5"/>
                </a:solidFill>
              </a:rPr>
            </a:br>
            <a:r>
              <a:rPr>
                <a:solidFill>
                  <a:schemeClr val="accent5"/>
                </a:solidFill>
              </a:rPr>
              <a:t>PIT: PIT also mutated the same line in the same way</a:t>
            </a: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Both mutations were killed</a:t>
            </a:r>
          </a:p>
        </p:txBody>
      </p:sp>
      <p:pic>
        <p:nvPicPr>
          <p:cNvPr id="240" name="ex5math.png" descr="ex5math.png"/>
          <p:cNvPicPr>
            <a:picLocks noChangeAspect="1"/>
          </p:cNvPicPr>
          <p:nvPr/>
        </p:nvPicPr>
        <p:blipFill>
          <a:blip r:embed="rId2">
            <a:extLst/>
          </a:blip>
          <a:stretch>
            <a:fillRect/>
          </a:stretch>
        </p:blipFill>
        <p:spPr>
          <a:xfrm>
            <a:off x="57590" y="6133695"/>
            <a:ext cx="24268820" cy="205052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43"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incorrectly applied 5 mutations when instructed to only apply one</a:t>
            </a:r>
          </a:p>
        </p:txBody>
      </p:sp>
      <p:pic>
        <p:nvPicPr>
          <p:cNvPr id="244" name="ex6math.png" descr="ex6math.png"/>
          <p:cNvPicPr>
            <a:picLocks noChangeAspect="1"/>
          </p:cNvPicPr>
          <p:nvPr/>
        </p:nvPicPr>
        <p:blipFill>
          <a:blip r:embed="rId2">
            <a:extLst/>
          </a:blip>
          <a:stretch>
            <a:fillRect/>
          </a:stretch>
        </p:blipFill>
        <p:spPr>
          <a:xfrm>
            <a:off x="28983" y="5776026"/>
            <a:ext cx="24384001" cy="2163948"/>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47"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again incorrectly applied 5 mutations, changing | to &amp; once, and changing &amp; to | 4 times</a:t>
            </a:r>
          </a:p>
        </p:txBody>
      </p:sp>
      <p:pic>
        <p:nvPicPr>
          <p:cNvPr id="248" name="ex7math.png" descr="ex7math.png"/>
          <p:cNvPicPr>
            <a:picLocks noChangeAspect="1"/>
          </p:cNvPicPr>
          <p:nvPr/>
        </p:nvPicPr>
        <p:blipFill>
          <a:blip r:embed="rId2">
            <a:extLst/>
          </a:blip>
          <a:stretch>
            <a:fillRect/>
          </a:stretch>
        </p:blipFill>
        <p:spPr>
          <a:xfrm>
            <a:off x="21745" y="6070740"/>
            <a:ext cx="24340510" cy="157452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51"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filed to apply any mutation despite being instructed to, causing no match with PIT, and a survived test run</a:t>
            </a:r>
          </a:p>
        </p:txBody>
      </p:sp>
      <p:pic>
        <p:nvPicPr>
          <p:cNvPr id="252" name="ex8math.png" descr="ex8math.png"/>
          <p:cNvPicPr>
            <a:picLocks noChangeAspect="1"/>
          </p:cNvPicPr>
          <p:nvPr/>
        </p:nvPicPr>
        <p:blipFill>
          <a:blip r:embed="rId2">
            <a:extLst/>
          </a:blip>
          <a:stretch>
            <a:fillRect/>
          </a:stretch>
        </p:blipFill>
        <p:spPr>
          <a:xfrm>
            <a:off x="9471" y="5621906"/>
            <a:ext cx="24365058" cy="247218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55"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again correctly mutated the same line as PIT, changing a + to a /, however the LLM added extra closing brackets, making it not compilable </a:t>
            </a:r>
          </a:p>
        </p:txBody>
      </p:sp>
      <p:pic>
        <p:nvPicPr>
          <p:cNvPr id="256" name="ex9math.png" descr="ex9math.png"/>
          <p:cNvPicPr>
            <a:picLocks noChangeAspect="1"/>
          </p:cNvPicPr>
          <p:nvPr/>
        </p:nvPicPr>
        <p:blipFill>
          <a:blip r:embed="rId2">
            <a:extLst/>
          </a:blip>
          <a:stretch>
            <a:fillRect/>
          </a:stretch>
        </p:blipFill>
        <p:spPr>
          <a:xfrm>
            <a:off x="936641" y="4566792"/>
            <a:ext cx="23269016" cy="7796949"/>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Case Study"/>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Case Study</a:t>
            </a:r>
          </a:p>
        </p:txBody>
      </p:sp>
      <p:sp>
        <p:nvSpPr>
          <p:cNvPr id="259" name="Let us compare the results of applying MathMutator for Apache commons Codec  original method                        mutated method         compilable  line    LLM PIT match…"/>
          <p:cNvSpPr txBox="1"/>
          <p:nvPr>
            <p:ph type="subTitle" idx="1"/>
          </p:nvPr>
        </p:nvSpPr>
        <p:spPr>
          <a:xfrm>
            <a:off x="1206500" y="3324314"/>
            <a:ext cx="23176769" cy="10281905"/>
          </a:xfrm>
          <a:prstGeom prst="rect">
            <a:avLst/>
          </a:prstGeom>
        </p:spPr>
        <p:txBody>
          <a:bodyPr/>
          <a:lstStyle/>
          <a:p>
            <a:pPr>
              <a:defRPr sz="3500">
                <a:solidFill>
                  <a:srgbClr val="10FF00"/>
                </a:solidFill>
                <a:latin typeface="Menlo Regular"/>
                <a:ea typeface="Menlo Regular"/>
                <a:cs typeface="Menlo Regular"/>
                <a:sym typeface="Menlo Regular"/>
              </a:defRPr>
            </a:pPr>
            <a:r>
              <a:t>Let us compare the results of applying MathMutator for Apache commons Codec</a:t>
            </a:r>
            <a:br/>
            <a:br/>
            <a:r>
              <a:rPr>
                <a:solidFill>
                  <a:schemeClr val="accent5"/>
                </a:solidFill>
              </a:rPr>
              <a:t>original method                        mutated method         </a:t>
            </a:r>
            <a:r>
              <a:rPr sz="2500">
                <a:solidFill>
                  <a:schemeClr val="accent5"/>
                </a:solidFill>
              </a:rPr>
              <a:t>compilable  line    LLM PIT match</a:t>
            </a: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endParaRPr>
              <a:solidFill>
                <a:schemeClr val="accent5"/>
              </a:solidFill>
            </a:endParaRPr>
          </a:p>
          <a:p>
            <a:pPr>
              <a:defRPr sz="3500">
                <a:solidFill>
                  <a:srgbClr val="10FF00"/>
                </a:solidFill>
                <a:latin typeface="Menlo Regular"/>
                <a:ea typeface="Menlo Regular"/>
                <a:cs typeface="Menlo Regular"/>
                <a:sym typeface="Menlo Regular"/>
              </a:defRPr>
            </a:pPr>
            <a:r>
              <a:rPr>
                <a:solidFill>
                  <a:schemeClr val="accent5"/>
                </a:solidFill>
              </a:rPr>
              <a:t>LLM: The LLM correctly mutated &amp; into | in the 3rd line, matching PITs mutation</a:t>
            </a:r>
          </a:p>
        </p:txBody>
      </p:sp>
      <p:pic>
        <p:nvPicPr>
          <p:cNvPr id="260" name="ex10math.png" descr="ex10math.png"/>
          <p:cNvPicPr>
            <a:picLocks noChangeAspect="1"/>
          </p:cNvPicPr>
          <p:nvPr/>
        </p:nvPicPr>
        <p:blipFill>
          <a:blip r:embed="rId2">
            <a:extLst/>
          </a:blip>
          <a:stretch>
            <a:fillRect/>
          </a:stretch>
        </p:blipFill>
        <p:spPr>
          <a:xfrm>
            <a:off x="416088" y="5448144"/>
            <a:ext cx="23935602" cy="175579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Conclusion"/>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Conclusion</a:t>
            </a:r>
          </a:p>
        </p:txBody>
      </p:sp>
      <p:sp>
        <p:nvSpPr>
          <p:cNvPr id="263" name="Overall Performance: In our comparison between GPT-3.5-turbo and PIT for mutation testing, GPT-3.5-turbo generally performed either equal to or worse than PIT in terms of effectiveness and reliability.…"/>
          <p:cNvSpPr txBox="1"/>
          <p:nvPr>
            <p:ph type="subTitle" idx="1"/>
          </p:nvPr>
        </p:nvSpPr>
        <p:spPr>
          <a:xfrm>
            <a:off x="1206500" y="3324314"/>
            <a:ext cx="23176769" cy="10281905"/>
          </a:xfrm>
          <a:prstGeom prst="rect">
            <a:avLst/>
          </a:prstGeom>
        </p:spPr>
        <p:txBody>
          <a:bodyPr/>
          <a:lstStyle/>
          <a:p>
            <a:pPr defTabSz="457200">
              <a:spcBef>
                <a:spcPts val="1200"/>
              </a:spcBef>
              <a:defRPr b="0" sz="3600">
                <a:solidFill>
                  <a:srgbClr val="1EE70E"/>
                </a:solidFill>
                <a:latin typeface="Times Roman"/>
                <a:ea typeface="Times Roman"/>
                <a:cs typeface="Times Roman"/>
                <a:sym typeface="Times Roman"/>
              </a:defRPr>
            </a:pPr>
            <a:r>
              <a:rPr b="1"/>
              <a:t>Overall Performance</a:t>
            </a:r>
            <a:r>
              <a:t>: In our comparison between GPT-3.5-turbo and PIT for mutation testing, GPT-3.5-turbo generally performed either equal to or worse than PIT in terms of effectiveness and reliability.</a:t>
            </a:r>
          </a:p>
          <a:p>
            <a:pPr defTabSz="457200">
              <a:spcBef>
                <a:spcPts val="1200"/>
              </a:spcBef>
              <a:defRPr b="0" sz="3600">
                <a:solidFill>
                  <a:schemeClr val="accent5"/>
                </a:solidFill>
                <a:latin typeface="Times Roman"/>
                <a:ea typeface="Times Roman"/>
                <a:cs typeface="Times Roman"/>
                <a:sym typeface="Times Roman"/>
              </a:defRPr>
            </a:pPr>
            <a:r>
              <a:rPr b="1"/>
              <a:t>Compilation Errors</a:t>
            </a:r>
            <a:r>
              <a:t>: The LLM-generated mutants occasionally introduced errors that prevented the code from compiling. These mistakes, though not frequent, contributed to a portion of the mutants being unusable.</a:t>
            </a:r>
          </a:p>
          <a:p>
            <a:pPr defTabSz="457200">
              <a:spcBef>
                <a:spcPts val="1200"/>
              </a:spcBef>
              <a:defRPr b="0" sz="3600">
                <a:solidFill>
                  <a:srgbClr val="1EE70E"/>
                </a:solidFill>
                <a:latin typeface="Times Roman"/>
                <a:ea typeface="Times Roman"/>
                <a:cs typeface="Times Roman"/>
                <a:sym typeface="Times Roman"/>
              </a:defRPr>
            </a:pPr>
            <a:r>
              <a:rPr b="1"/>
              <a:t>Mutation Score</a:t>
            </a:r>
            <a:r>
              <a:t>: When comparing the mutation scores, GPT-3.5-turbo achieved scores roughly equivalent to those produced by PIT, but slightly lower on average. This is likely due to instances where the LLM either failed to apply mutations correctly or applied them in ways that did not align with the intended mutation operators, resulting in less challenging or ineffective mutants.</a:t>
            </a:r>
          </a:p>
          <a:p>
            <a:pPr defTabSz="457200">
              <a:spcBef>
                <a:spcPts val="1200"/>
              </a:spcBef>
              <a:defRPr b="0" sz="3600">
                <a:solidFill>
                  <a:schemeClr val="accent5"/>
                </a:solidFill>
                <a:latin typeface="Times Roman"/>
                <a:ea typeface="Times Roman"/>
                <a:cs typeface="Times Roman"/>
                <a:sym typeface="Times Roman"/>
              </a:defRPr>
            </a:pPr>
            <a:r>
              <a:rPr b="1"/>
              <a:t>Match Percentages</a:t>
            </a:r>
            <a:r>
              <a:t>: The lower match percentages between LLM-generated mutants and those produced by PIT indicate that GPT-3.5-turbo often applied mutations differently. While this led to some novel mutants, it also meant that the LLM was less consistent in generating the specific types of mutations typically targeted by traditional tools like PIT.</a:t>
            </a:r>
          </a:p>
          <a:p>
            <a:pPr defTabSz="457200">
              <a:spcBef>
                <a:spcPts val="1200"/>
              </a:spcBef>
              <a:defRPr b="0" sz="3600">
                <a:solidFill>
                  <a:srgbClr val="1EE70E"/>
                </a:solidFill>
                <a:latin typeface="Times Roman"/>
                <a:ea typeface="Times Roman"/>
                <a:cs typeface="Times Roman"/>
                <a:sym typeface="Times Roman"/>
              </a:defRPr>
            </a:pPr>
            <a:r>
              <a:rPr b="1"/>
              <a:t>Implications</a:t>
            </a:r>
            <a:r>
              <a:t>: These findings suggest that while GPT-3.5-turbo has potential in the field of mutation testing, particularly for generating novel mutations, it currently lacks the precision and reliability of traditional tools like PIT. The occasional errors and the slight underperformance in mutation scores indicate that further refinement is needed before LLMs can be considered a fully viable alternative to established mutation testing methods.</a:t>
            </a:r>
          </a:p>
          <a:p>
            <a:pPr>
              <a:defRPr sz="3600">
                <a:solidFill>
                  <a:srgbClr val="1EE70E"/>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Research Question"/>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Research Question</a:t>
            </a:r>
          </a:p>
        </p:txBody>
      </p:sp>
      <p:sp>
        <p:nvSpPr>
          <p:cNvPr id="179" name="- Can gpt-3.5-turbo, a large language model, effectively generate software mutants that rival or exceed those generated by PIT?…"/>
          <p:cNvSpPr txBox="1"/>
          <p:nvPr>
            <p:ph type="subTitle" idx="1"/>
          </p:nvPr>
        </p:nvSpPr>
        <p:spPr>
          <a:xfrm>
            <a:off x="1206500" y="3946591"/>
            <a:ext cx="21971000" cy="6690696"/>
          </a:xfrm>
          <a:prstGeom prst="rect">
            <a:avLst/>
          </a:prstGeom>
        </p:spPr>
        <p:txBody>
          <a:bodyPr/>
          <a:lstStyle/>
          <a:p>
            <a:pPr>
              <a:defRPr sz="3500">
                <a:solidFill>
                  <a:srgbClr val="10FF00"/>
                </a:solidFill>
                <a:latin typeface="Menlo Regular"/>
                <a:ea typeface="Menlo Regular"/>
                <a:cs typeface="Menlo Regular"/>
                <a:sym typeface="Menlo Regular"/>
              </a:defRPr>
            </a:pPr>
            <a:r>
              <a:t>- Can gpt-3.5-turbo, a large language model, effectively generate software mutants that rival or exceed those generated by PIT?</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 Why is this important?? Answering this question could lead to a significant shift in how mutation testing is conducted, potentially making it faster, more accessible, and scalable for large software projects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Evaluation Metrics"/>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Evaluation Metrics</a:t>
            </a:r>
          </a:p>
        </p:txBody>
      </p:sp>
      <p:sp>
        <p:nvSpPr>
          <p:cNvPr id="182" name="- The idea is to compare the mutations generated by gpt-3.5-turbo to the mutations generated by PIT…"/>
          <p:cNvSpPr txBox="1"/>
          <p:nvPr>
            <p:ph type="subTitle" idx="1"/>
          </p:nvPr>
        </p:nvSpPr>
        <p:spPr>
          <a:xfrm>
            <a:off x="1206500" y="3946591"/>
            <a:ext cx="21971000" cy="8193277"/>
          </a:xfrm>
          <a:prstGeom prst="rect">
            <a:avLst/>
          </a:prstGeom>
        </p:spPr>
        <p:txBody>
          <a:bodyPr/>
          <a:lstStyle/>
          <a:p>
            <a:pPr>
              <a:defRPr sz="3500">
                <a:solidFill>
                  <a:srgbClr val="10FF00"/>
                </a:solidFill>
                <a:latin typeface="Menlo Regular"/>
                <a:ea typeface="Menlo Regular"/>
                <a:cs typeface="Menlo Regular"/>
                <a:sym typeface="Menlo Regular"/>
              </a:defRPr>
            </a:pPr>
            <a:r>
              <a:t>- The idea is to compare the mutations generated by gpt-3.5-turbo to the mutations generated by PIT</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 Mutation score</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 Compilable</a:t>
            </a:r>
            <a:br/>
            <a:br/>
            <a:r>
              <a:t>- Match percentage</a:t>
            </a:r>
          </a:p>
          <a:p>
            <a:pPr>
              <a:defRPr sz="3500">
                <a:solidFill>
                  <a:srgbClr val="10FF00"/>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xperiment Projects"/>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Experiment Projects</a:t>
            </a:r>
          </a:p>
        </p:txBody>
      </p:sp>
      <p:sp>
        <p:nvSpPr>
          <p:cNvPr id="185" name="- 10 maven projects were chosen to be compared:…"/>
          <p:cNvSpPr txBox="1"/>
          <p:nvPr>
            <p:ph type="subTitle" idx="1"/>
          </p:nvPr>
        </p:nvSpPr>
        <p:spPr>
          <a:xfrm>
            <a:off x="1206500" y="3946591"/>
            <a:ext cx="21971000" cy="8193277"/>
          </a:xfrm>
          <a:prstGeom prst="rect">
            <a:avLst/>
          </a:prstGeom>
        </p:spPr>
        <p:txBody>
          <a:bodyPr/>
          <a:lstStyle/>
          <a:p>
            <a:pPr>
              <a:defRPr sz="3500">
                <a:solidFill>
                  <a:srgbClr val="10FF00"/>
                </a:solidFill>
                <a:latin typeface="Menlo Regular"/>
                <a:ea typeface="Menlo Regular"/>
                <a:cs typeface="Menlo Regular"/>
                <a:sym typeface="Menlo Regular"/>
              </a:defRPr>
            </a:pPr>
            <a:r>
              <a:t>- 10 maven projects were chosen to be compared:</a:t>
            </a:r>
          </a:p>
          <a:p>
            <a:pPr>
              <a:defRPr sz="3500">
                <a:solidFill>
                  <a:srgbClr val="10FF00"/>
                </a:solidFill>
                <a:latin typeface="Menlo Regular"/>
                <a:ea typeface="Menlo Regular"/>
                <a:cs typeface="Menlo Regular"/>
                <a:sym typeface="Menlo Regular"/>
              </a:defRPr>
            </a:pPr>
            <a:br/>
            <a:r>
              <a:t>Apache commons email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commons net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commons codec </a:t>
            </a:r>
            <a:r>
              <a:rPr>
                <a:solidFill>
                  <a:schemeClr val="accent5"/>
                </a:solidFill>
              </a:rPr>
              <a:t>- PIT version 1.16.1 (latest)</a:t>
            </a:r>
            <a:br/>
            <a:r>
              <a:t>Apache commons pool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commons collections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commons DBCP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commons IO </a:t>
            </a:r>
            <a:r>
              <a:rPr>
                <a:solidFill>
                  <a:schemeClr val="accent5"/>
                </a:solidFill>
              </a:rPr>
              <a:t>- PIT version 1.15.3</a:t>
            </a:r>
          </a:p>
          <a:p>
            <a:pPr>
              <a:defRPr sz="3500">
                <a:solidFill>
                  <a:srgbClr val="10FF00"/>
                </a:solidFill>
                <a:latin typeface="Menlo Regular"/>
                <a:ea typeface="Menlo Regular"/>
                <a:cs typeface="Menlo Regular"/>
                <a:sym typeface="Menlo Regular"/>
              </a:defRPr>
            </a:pPr>
            <a:r>
              <a:t>Apache commons text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httpcomponents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r>
              <a:t>Apache commons imaging </a:t>
            </a:r>
            <a:r>
              <a:rPr>
                <a:solidFill>
                  <a:schemeClr val="accent5"/>
                </a:solidFill>
              </a:rPr>
              <a:t>- PIT version 1.16.1 (latest)</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 These projects were selected for their complexity, wide usage, and comprehensive test suites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xperiment Setup (PIT side)"/>
          <p:cNvSpPr txBox="1"/>
          <p:nvPr>
            <p:ph type="ctrTitle"/>
          </p:nvPr>
        </p:nvSpPr>
        <p:spPr>
          <a:xfrm>
            <a:off x="1206498" y="1164655"/>
            <a:ext cx="21971004" cy="1603540"/>
          </a:xfrm>
          <a:prstGeom prst="rect">
            <a:avLst/>
          </a:prstGeom>
        </p:spPr>
        <p:txBody>
          <a:bodyPr/>
          <a:lstStyle/>
          <a:p>
            <a:pPr>
              <a:defRPr spc="-188" sz="9400">
                <a:solidFill>
                  <a:srgbClr val="1BFF00"/>
                </a:solidFill>
                <a:latin typeface="Menlo Regular"/>
                <a:ea typeface="Menlo Regular"/>
                <a:cs typeface="Menlo Regular"/>
                <a:sym typeface="Menlo Regular"/>
              </a:defRPr>
            </a:pPr>
            <a:r>
              <a:t>Experiment Setup </a:t>
            </a:r>
            <a:r>
              <a:rPr>
                <a:solidFill>
                  <a:schemeClr val="accent5"/>
                </a:solidFill>
              </a:rPr>
              <a:t>(PIT side)</a:t>
            </a:r>
          </a:p>
        </p:txBody>
      </p:sp>
      <p:sp>
        <p:nvSpPr>
          <p:cNvPr id="188" name="1. Run PIT on all projects…"/>
          <p:cNvSpPr txBox="1"/>
          <p:nvPr>
            <p:ph type="subTitle" idx="1"/>
          </p:nvPr>
        </p:nvSpPr>
        <p:spPr>
          <a:xfrm>
            <a:off x="1206500" y="3324314"/>
            <a:ext cx="21971000" cy="10281905"/>
          </a:xfrm>
          <a:prstGeom prst="rect">
            <a:avLst/>
          </a:prstGeom>
        </p:spPr>
        <p:txBody>
          <a:bodyPr/>
          <a:lstStyle/>
          <a:p>
            <a:pPr>
              <a:defRPr sz="3500">
                <a:solidFill>
                  <a:srgbClr val="10FF00"/>
                </a:solidFill>
                <a:latin typeface="Menlo Regular"/>
                <a:ea typeface="Menlo Regular"/>
                <a:cs typeface="Menlo Regular"/>
                <a:sym typeface="Menlo Regular"/>
              </a:defRPr>
            </a:pPr>
            <a:r>
              <a:t>1. Run PIT on all projects</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2. For each project, collect data on mutation distribution and mutation scores (number of killed mutations / total number of mutations)</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3. Parse the data to retrieve the top 10 mutants used, and the classes, methods, and the usage count of each mutant</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4. For each mutant, pick 10 unique methods, and ~ 3 unique classes. 10 projects, 10 mutant types, 10 methods, = roughly 1000 mutations to compare!</a:t>
            </a:r>
          </a:p>
          <a:p>
            <a:pPr>
              <a:defRPr sz="3500">
                <a:solidFill>
                  <a:srgbClr val="10FF00"/>
                </a:solidFill>
                <a:latin typeface="Menlo Regular"/>
                <a:ea typeface="Menlo Regular"/>
                <a:cs typeface="Menlo Regular"/>
                <a:sym typeface="Menlo Regular"/>
              </a:defRPr>
            </a:pPr>
          </a:p>
          <a:p>
            <a:pPr>
              <a:defRPr sz="3500">
                <a:solidFill>
                  <a:srgbClr val="10FF00"/>
                </a:solidFill>
                <a:latin typeface="Menlo Regular"/>
                <a:ea typeface="Menlo Regular"/>
                <a:cs typeface="Menlo Regular"/>
                <a:sym typeface="Menlo Regular"/>
              </a:defRPr>
            </a:pPr>
            <a:r>
              <a:t>All of this information is stored in a CSV file for later use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Example"/>
          <p:cNvSpPr txBox="1"/>
          <p:nvPr>
            <p:ph type="ctrTitle"/>
          </p:nvPr>
        </p:nvSpPr>
        <p:spPr>
          <a:xfrm>
            <a:off x="1206498" y="1164655"/>
            <a:ext cx="21971004" cy="1603540"/>
          </a:xfrm>
          <a:prstGeom prst="rect">
            <a:avLst/>
          </a:prstGeom>
        </p:spPr>
        <p:txBody>
          <a:bodyPr/>
          <a:lstStyle>
            <a:lvl1pPr>
              <a:defRPr spc="-188" sz="9400">
                <a:solidFill>
                  <a:srgbClr val="1BFF00"/>
                </a:solidFill>
                <a:latin typeface="Menlo Regular"/>
                <a:ea typeface="Menlo Regular"/>
                <a:cs typeface="Menlo Regular"/>
                <a:sym typeface="Menlo Regular"/>
              </a:defRPr>
            </a:lvl1pPr>
          </a:lstStyle>
          <a:p>
            <a:pPr/>
            <a:r>
              <a:t>Example</a:t>
            </a:r>
          </a:p>
        </p:txBody>
      </p:sp>
      <p:sp>
        <p:nvSpPr>
          <p:cNvPr id="191" name="Here are the top 10 mutants for Apache commons pool"/>
          <p:cNvSpPr txBox="1"/>
          <p:nvPr>
            <p:ph type="subTitle" idx="1"/>
          </p:nvPr>
        </p:nvSpPr>
        <p:spPr>
          <a:xfrm>
            <a:off x="1206500" y="3324314"/>
            <a:ext cx="21971000" cy="10281905"/>
          </a:xfrm>
          <a:prstGeom prst="rect">
            <a:avLst/>
          </a:prstGeom>
        </p:spPr>
        <p:txBody>
          <a:bodyPr/>
          <a:lstStyle>
            <a:lvl1pPr>
              <a:defRPr sz="3500">
                <a:solidFill>
                  <a:srgbClr val="10FF00"/>
                </a:solidFill>
                <a:latin typeface="Menlo Regular"/>
                <a:ea typeface="Menlo Regular"/>
                <a:cs typeface="Menlo Regular"/>
                <a:sym typeface="Menlo Regular"/>
              </a:defRPr>
            </a:lvl1pPr>
          </a:lstStyle>
          <a:p>
            <a:pPr/>
            <a:r>
              <a:t>Here are the top 10 mutants for Apache commons pool</a:t>
            </a:r>
          </a:p>
        </p:txBody>
      </p:sp>
      <p:pic>
        <p:nvPicPr>
          <p:cNvPr id="192" name="pool_example_top10.png" descr="pool_example_top10.png"/>
          <p:cNvPicPr>
            <a:picLocks noChangeAspect="1"/>
          </p:cNvPicPr>
          <p:nvPr/>
        </p:nvPicPr>
        <p:blipFill>
          <a:blip r:embed="rId2">
            <a:extLst/>
          </a:blip>
          <a:stretch>
            <a:fillRect/>
          </a:stretch>
        </p:blipFill>
        <p:spPr>
          <a:xfrm>
            <a:off x="449221" y="4094131"/>
            <a:ext cx="23485558" cy="4330847"/>
          </a:xfrm>
          <a:prstGeom prst="rect">
            <a:avLst/>
          </a:prstGeom>
          <a:ln w="12700">
            <a:miter lim="400000"/>
          </a:ln>
        </p:spPr>
      </p:pic>
      <p:pic>
        <p:nvPicPr>
          <p:cNvPr id="193" name="pool_example2_top10.png" descr="pool_example2_top10.png"/>
          <p:cNvPicPr>
            <a:picLocks noChangeAspect="1"/>
          </p:cNvPicPr>
          <p:nvPr/>
        </p:nvPicPr>
        <p:blipFill>
          <a:blip r:embed="rId3">
            <a:extLst/>
          </a:blip>
          <a:stretch>
            <a:fillRect/>
          </a:stretch>
        </p:blipFill>
        <p:spPr>
          <a:xfrm>
            <a:off x="465214" y="8478194"/>
            <a:ext cx="23453572" cy="48999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Experiment Setup (LLM side)"/>
          <p:cNvSpPr txBox="1"/>
          <p:nvPr>
            <p:ph type="ctrTitle"/>
          </p:nvPr>
        </p:nvSpPr>
        <p:spPr>
          <a:xfrm>
            <a:off x="1206498" y="1164655"/>
            <a:ext cx="21971004" cy="1603540"/>
          </a:xfrm>
          <a:prstGeom prst="rect">
            <a:avLst/>
          </a:prstGeom>
        </p:spPr>
        <p:txBody>
          <a:bodyPr/>
          <a:lstStyle/>
          <a:p>
            <a:pPr>
              <a:defRPr spc="-188" sz="9400">
                <a:solidFill>
                  <a:srgbClr val="1BFF00"/>
                </a:solidFill>
                <a:latin typeface="Menlo Regular"/>
                <a:ea typeface="Menlo Regular"/>
                <a:cs typeface="Menlo Regular"/>
                <a:sym typeface="Menlo Regular"/>
              </a:defRPr>
            </a:pPr>
            <a:r>
              <a:t>Experiment Setup </a:t>
            </a:r>
            <a:r>
              <a:rPr>
                <a:solidFill>
                  <a:schemeClr val="accent5"/>
                </a:solidFill>
              </a:rPr>
              <a:t>(LLM side)</a:t>
            </a:r>
          </a:p>
        </p:txBody>
      </p:sp>
      <p:sp>
        <p:nvSpPr>
          <p:cNvPr id="196" name="1. Using OpenAI API, write a python script to prompt gpt-3.5-turbo with an example of applying a mutation to a method, then ask it to produce a mutation for a given method. This is done using the same methods and mutations from PIT, to compare fairly (ex"/>
          <p:cNvSpPr txBox="1"/>
          <p:nvPr>
            <p:ph type="subTitle" idx="1"/>
          </p:nvPr>
        </p:nvSpPr>
        <p:spPr>
          <a:xfrm>
            <a:off x="1206500" y="3324314"/>
            <a:ext cx="21971000" cy="10281905"/>
          </a:xfrm>
          <a:prstGeom prst="rect">
            <a:avLst/>
          </a:prstGeom>
        </p:spPr>
        <p:txBody>
          <a:bodyPr/>
          <a:lstStyle/>
          <a:p>
            <a:pPr defTabSz="742950">
              <a:defRPr sz="3150">
                <a:solidFill>
                  <a:srgbClr val="10FF00"/>
                </a:solidFill>
                <a:latin typeface="Menlo Regular"/>
                <a:ea typeface="Menlo Regular"/>
                <a:cs typeface="Menlo Regular"/>
                <a:sym typeface="Menlo Regular"/>
              </a:defRPr>
            </a:pPr>
            <a:r>
              <a:t>1. Using OpenAI API, write a python script to prompt gpt-3.5-turbo with an example of applying a mutation to a method, then ask it to produce a mutation for a given method. This is done using the same methods and mutations from PIT, to compare fairly </a:t>
            </a:r>
            <a:r>
              <a:rPr>
                <a:solidFill>
                  <a:schemeClr val="accent5"/>
                </a:solidFill>
              </a:rPr>
              <a:t>(example of prompt on next slide)</a:t>
            </a:r>
          </a:p>
          <a:p>
            <a:pPr defTabSz="742950">
              <a:defRPr sz="3150">
                <a:solidFill>
                  <a:srgbClr val="10FF00"/>
                </a:solidFill>
                <a:latin typeface="Menlo Regular"/>
                <a:ea typeface="Menlo Regular"/>
                <a:cs typeface="Menlo Regular"/>
                <a:sym typeface="Menlo Regular"/>
              </a:defRPr>
            </a:pPr>
          </a:p>
          <a:p>
            <a:pPr defTabSz="742950">
              <a:defRPr sz="3150">
                <a:solidFill>
                  <a:srgbClr val="10FF00"/>
                </a:solidFill>
                <a:latin typeface="Menlo Regular"/>
                <a:ea typeface="Menlo Regular"/>
                <a:cs typeface="Menlo Regular"/>
                <a:sym typeface="Menlo Regular"/>
              </a:defRPr>
            </a:pPr>
            <a:r>
              <a:t>2. Once this is done, write a script to one by one, replace the method in the original project with the mutated version, and run the test suite. Only one mutation per test run. </a:t>
            </a:r>
            <a:r>
              <a:rPr>
                <a:solidFill>
                  <a:schemeClr val="accent5"/>
                </a:solidFill>
              </a:rPr>
              <a:t>(example of a mutated methods on later slide)</a:t>
            </a:r>
          </a:p>
          <a:p>
            <a:pPr defTabSz="742950">
              <a:defRPr sz="3150">
                <a:solidFill>
                  <a:srgbClr val="10FF00"/>
                </a:solidFill>
                <a:latin typeface="Menlo Regular"/>
                <a:ea typeface="Menlo Regular"/>
                <a:cs typeface="Menlo Regular"/>
                <a:sym typeface="Menlo Regular"/>
              </a:defRPr>
            </a:pPr>
          </a:p>
          <a:p>
            <a:pPr defTabSz="742950">
              <a:defRPr sz="3150">
                <a:solidFill>
                  <a:srgbClr val="10FF00"/>
                </a:solidFill>
                <a:latin typeface="Menlo Regular"/>
                <a:ea typeface="Menlo Regular"/>
                <a:cs typeface="Menlo Regular"/>
                <a:sym typeface="Menlo Regular"/>
              </a:defRPr>
            </a:pPr>
            <a:r>
              <a:t>3. If tests pass, the mutant is said to have </a:t>
            </a:r>
            <a:r>
              <a:rPr>
                <a:solidFill>
                  <a:schemeClr val="accent1">
                    <a:lumOff val="13575"/>
                  </a:schemeClr>
                </a:solidFill>
              </a:rPr>
              <a:t>‘survived’</a:t>
            </a:r>
            <a:r>
              <a:t>. If the tests fail, or a compilation error occurs, the mutant is said to have been </a:t>
            </a:r>
            <a:r>
              <a:rPr>
                <a:solidFill>
                  <a:schemeClr val="accent4">
                    <a:hueOff val="-1109407"/>
                    <a:satOff val="-1495"/>
                    <a:lumOff val="-6330"/>
                  </a:schemeClr>
                </a:solidFill>
              </a:rPr>
              <a:t>‘killed’</a:t>
            </a:r>
          </a:p>
          <a:p>
            <a:pPr defTabSz="742950">
              <a:defRPr sz="3150">
                <a:solidFill>
                  <a:srgbClr val="10FF00"/>
                </a:solidFill>
                <a:latin typeface="Menlo Regular"/>
                <a:ea typeface="Menlo Regular"/>
                <a:cs typeface="Menlo Regular"/>
                <a:sym typeface="Menlo Regular"/>
              </a:defRPr>
            </a:pPr>
          </a:p>
          <a:p>
            <a:pPr defTabSz="742950">
              <a:defRPr sz="3150">
                <a:solidFill>
                  <a:srgbClr val="10FF00"/>
                </a:solidFill>
                <a:latin typeface="Menlo Regular"/>
                <a:ea typeface="Menlo Regular"/>
                <a:cs typeface="Menlo Regular"/>
                <a:sym typeface="Menlo Regular"/>
              </a:defRPr>
            </a:pPr>
            <a:r>
              <a:t>4. This information (class, original method, mutated method, line number, mutant, compilable, and </a:t>
            </a:r>
            <a:r>
              <a:rPr>
                <a:solidFill>
                  <a:schemeClr val="accent4">
                    <a:hueOff val="-1109407"/>
                    <a:satOff val="-1495"/>
                    <a:lumOff val="-6330"/>
                  </a:schemeClr>
                </a:solidFill>
              </a:rPr>
              <a:t>killed</a:t>
            </a:r>
            <a:r>
              <a:t>/</a:t>
            </a:r>
            <a:r>
              <a:rPr>
                <a:solidFill>
                  <a:schemeClr val="accent1">
                    <a:lumOff val="13575"/>
                  </a:schemeClr>
                </a:solidFill>
              </a:rPr>
              <a:t>survived</a:t>
            </a:r>
            <a:r>
              <a:t>) is stored in a CSV </a:t>
            </a:r>
          </a:p>
          <a:p>
            <a:pPr defTabSz="742950">
              <a:defRPr sz="3150">
                <a:solidFill>
                  <a:srgbClr val="10FF00"/>
                </a:solidFill>
                <a:latin typeface="Menlo Regular"/>
                <a:ea typeface="Menlo Regular"/>
                <a:cs typeface="Menlo Regular"/>
                <a:sym typeface="Menlo Regular"/>
              </a:defRPr>
            </a:pPr>
          </a:p>
          <a:p>
            <a:pPr defTabSz="742950">
              <a:defRPr sz="3150">
                <a:solidFill>
                  <a:srgbClr val="10FF00"/>
                </a:solidFill>
                <a:latin typeface="Menlo Regular"/>
                <a:ea typeface="Menlo Regular"/>
                <a:cs typeface="Menlo Regular"/>
                <a:sym typeface="Menlo Regular"/>
              </a:defRPr>
            </a:pPr>
            <a:r>
              <a:t>5. Write a python script to calculate the percentage of compilable mutants from the LLM, the mutant scores for the LLM and PIT given the same methods and mutants, and the percentage of mutants that are the same between the LLM and PIT.</a:t>
            </a:r>
          </a:p>
          <a:p>
            <a:pPr defTabSz="742950">
              <a:defRPr sz="3150">
                <a:solidFill>
                  <a:srgbClr val="10FF00"/>
                </a:solidFill>
                <a:latin typeface="Menlo Regular"/>
                <a:ea typeface="Menlo Regular"/>
                <a:cs typeface="Menlo Regular"/>
                <a:sym typeface="Menlo Regular"/>
              </a:defRPr>
            </a:pPr>
          </a:p>
          <a:p>
            <a:pPr defTabSz="742950">
              <a:defRPr sz="3150">
                <a:solidFill>
                  <a:schemeClr val="accent5"/>
                </a:solidFill>
                <a:latin typeface="Menlo Regular"/>
                <a:ea typeface="Menlo Regular"/>
                <a:cs typeface="Menlo Regular"/>
                <a:sym typeface="Menlo Regular"/>
              </a:defRPr>
            </a:pPr>
            <a:r>
              <a:t>Libraries used: openai, os, pandas, shutil, subprocess, difflib</a:t>
            </a:r>
          </a:p>
          <a:p>
            <a:pPr defTabSz="742950">
              <a:defRPr sz="3150">
                <a:solidFill>
                  <a:srgbClr val="10FF00"/>
                </a:solidFill>
                <a:latin typeface="Menlo Regular"/>
                <a:ea typeface="Menlo Regular"/>
                <a:cs typeface="Menlo Regular"/>
                <a:sym typeface="Menlo Regular"/>
              </a:defRPr>
            </a:pPr>
            <a:endParaRPr>
              <a:solidFill>
                <a:schemeClr val="accent5"/>
              </a:solidFill>
            </a:endParaR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Example prompt for NegateConditionalsMutator"/>
          <p:cNvSpPr txBox="1"/>
          <p:nvPr>
            <p:ph type="ctrTitle"/>
          </p:nvPr>
        </p:nvSpPr>
        <p:spPr>
          <a:xfrm>
            <a:off x="1206498" y="477448"/>
            <a:ext cx="21971004" cy="1603540"/>
          </a:xfrm>
          <a:prstGeom prst="rect">
            <a:avLst/>
          </a:prstGeom>
        </p:spPr>
        <p:txBody>
          <a:bodyPr/>
          <a:lstStyle>
            <a:lvl1pPr defTabSz="1731220">
              <a:defRPr spc="-133" sz="6674">
                <a:solidFill>
                  <a:srgbClr val="1BFF00"/>
                </a:solidFill>
                <a:latin typeface="Menlo Regular"/>
                <a:ea typeface="Menlo Regular"/>
                <a:cs typeface="Menlo Regular"/>
                <a:sym typeface="Menlo Regular"/>
              </a:defRPr>
            </a:lvl1pPr>
          </a:lstStyle>
          <a:p>
            <a:pPr/>
            <a:r>
              <a:t>Example prompt for NegateConditionalsMutator</a:t>
            </a:r>
          </a:p>
        </p:txBody>
      </p:sp>
      <p:sp>
        <p:nvSpPr>
          <p:cNvPr id="199" name="Below is an example of Java code and its mutated version using the NegateConditionals mutator, which negates a conditional:…"/>
          <p:cNvSpPr txBox="1"/>
          <p:nvPr>
            <p:ph type="subTitle" idx="1"/>
          </p:nvPr>
        </p:nvSpPr>
        <p:spPr>
          <a:xfrm>
            <a:off x="1206500" y="2470396"/>
            <a:ext cx="21971000" cy="11135823"/>
          </a:xfrm>
          <a:prstGeom prst="rect">
            <a:avLst/>
          </a:prstGeom>
        </p:spPr>
        <p:txBody>
          <a:bodyPr/>
          <a:lstStyle/>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Below is an example of Java code and its mutated version using the NegateConditionals mutator, which negates a conditional:</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Orginal:</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public int numbers(int x, int y) {</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if (x == y){</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return x;</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return y;</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Mutated:</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public int numbers(int x, int y) {</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if (x != y){</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return x;</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        return y;</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a:t>
            </a: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endParaRPr>
              <a:solidFill>
                <a:schemeClr val="accent5"/>
              </a:solidFill>
              <a:latin typeface="Avenir Heavy"/>
              <a:ea typeface="Avenir Heavy"/>
              <a:cs typeface="Avenir Heavy"/>
              <a:sym typeface="Avenir Heavy"/>
            </a:endParaRPr>
          </a:p>
          <a:p>
            <a:pPr defTabSz="416052">
              <a:defRPr b="0" sz="2639">
                <a:solidFill>
                  <a:srgbClr val="000000"/>
                </a:solidFill>
                <a:latin typeface="Avenir Book"/>
                <a:ea typeface="Avenir Book"/>
                <a:cs typeface="Avenir Book"/>
                <a:sym typeface="Avenir Book"/>
              </a:defRPr>
            </a:pPr>
            <a:r>
              <a:rPr>
                <a:solidFill>
                  <a:schemeClr val="accent5"/>
                </a:solidFill>
                <a:latin typeface="Avenir Heavy"/>
                <a:ea typeface="Avenir Heavy"/>
                <a:cs typeface="Avenir Heavy"/>
                <a:sym typeface="Avenir Heavy"/>
              </a:rPr>
              <a:t>Based on the above example, mutate the following java method, but include only the entire mutated method in your response. Only mutate one conditional. Do not include any labels, annotations, other text, or formatting markers (e.g., ```java). Please only apply the mutation once in the following method:</a:t>
            </a:r>
            <a:endParaRPr>
              <a:solidFill>
                <a:schemeClr val="accent5"/>
              </a:solidFill>
              <a:latin typeface="Avenir Heavy"/>
              <a:ea typeface="Avenir Heavy"/>
              <a:cs typeface="Avenir Heavy"/>
              <a:sym typeface="Avenir Heavy"/>
            </a:endParaRPr>
          </a:p>
          <a:p>
            <a:pPr defTabSz="751205">
              <a:defRPr sz="3185">
                <a:solidFill>
                  <a:srgbClr val="10FF00"/>
                </a:solidFill>
                <a:latin typeface="Menlo Regular"/>
                <a:ea typeface="Menlo Regular"/>
                <a:cs typeface="Menlo Regular"/>
                <a:sym typeface="Menlo Regular"/>
              </a:defRPr>
            </a:pPr>
            <a:endParaRPr>
              <a:solidFill>
                <a:schemeClr val="accent5"/>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