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A4DF9-EAC4-4C4B-819A-0ECAB85EC0A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8BF60-9513-4DF8-A395-816BF80E68D6}" type="slidenum">
              <a:rPr lang="en-US" smtClean="0"/>
              <a:t>‹#›</a:t>
            </a:fld>
            <a:endParaRPr lang="en-US"/>
          </a:p>
        </p:txBody>
      </p:sp>
    </p:spTree>
    <p:extLst>
      <p:ext uri="{BB962C8B-B14F-4D97-AF65-F5344CB8AC3E}">
        <p14:creationId xmlns:p14="http://schemas.microsoft.com/office/powerpoint/2010/main" val="373583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A4DF9-EAC4-4C4B-819A-0ECAB85EC0A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8BF60-9513-4DF8-A395-816BF80E68D6}" type="slidenum">
              <a:rPr lang="en-US" smtClean="0"/>
              <a:t>‹#›</a:t>
            </a:fld>
            <a:endParaRPr lang="en-US"/>
          </a:p>
        </p:txBody>
      </p:sp>
    </p:spTree>
    <p:extLst>
      <p:ext uri="{BB962C8B-B14F-4D97-AF65-F5344CB8AC3E}">
        <p14:creationId xmlns:p14="http://schemas.microsoft.com/office/powerpoint/2010/main" val="339456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A4DF9-EAC4-4C4B-819A-0ECAB85EC0A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8BF60-9513-4DF8-A395-816BF80E68D6}" type="slidenum">
              <a:rPr lang="en-US" smtClean="0"/>
              <a:t>‹#›</a:t>
            </a:fld>
            <a:endParaRPr lang="en-US"/>
          </a:p>
        </p:txBody>
      </p:sp>
    </p:spTree>
    <p:extLst>
      <p:ext uri="{BB962C8B-B14F-4D97-AF65-F5344CB8AC3E}">
        <p14:creationId xmlns:p14="http://schemas.microsoft.com/office/powerpoint/2010/main" val="265844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A4DF9-EAC4-4C4B-819A-0ECAB85EC0A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8BF60-9513-4DF8-A395-816BF80E68D6}" type="slidenum">
              <a:rPr lang="en-US" smtClean="0"/>
              <a:t>‹#›</a:t>
            </a:fld>
            <a:endParaRPr lang="en-US"/>
          </a:p>
        </p:txBody>
      </p:sp>
    </p:spTree>
    <p:extLst>
      <p:ext uri="{BB962C8B-B14F-4D97-AF65-F5344CB8AC3E}">
        <p14:creationId xmlns:p14="http://schemas.microsoft.com/office/powerpoint/2010/main" val="305785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6A4DF9-EAC4-4C4B-819A-0ECAB85EC0A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8BF60-9513-4DF8-A395-816BF80E68D6}" type="slidenum">
              <a:rPr lang="en-US" smtClean="0"/>
              <a:t>‹#›</a:t>
            </a:fld>
            <a:endParaRPr lang="en-US"/>
          </a:p>
        </p:txBody>
      </p:sp>
    </p:spTree>
    <p:extLst>
      <p:ext uri="{BB962C8B-B14F-4D97-AF65-F5344CB8AC3E}">
        <p14:creationId xmlns:p14="http://schemas.microsoft.com/office/powerpoint/2010/main" val="388746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A4DF9-EAC4-4C4B-819A-0ECAB85EC0A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8BF60-9513-4DF8-A395-816BF80E68D6}" type="slidenum">
              <a:rPr lang="en-US" smtClean="0"/>
              <a:t>‹#›</a:t>
            </a:fld>
            <a:endParaRPr lang="en-US"/>
          </a:p>
        </p:txBody>
      </p:sp>
    </p:spTree>
    <p:extLst>
      <p:ext uri="{BB962C8B-B14F-4D97-AF65-F5344CB8AC3E}">
        <p14:creationId xmlns:p14="http://schemas.microsoft.com/office/powerpoint/2010/main" val="167891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A4DF9-EAC4-4C4B-819A-0ECAB85EC0A4}"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58BF60-9513-4DF8-A395-816BF80E68D6}" type="slidenum">
              <a:rPr lang="en-US" smtClean="0"/>
              <a:t>‹#›</a:t>
            </a:fld>
            <a:endParaRPr lang="en-US"/>
          </a:p>
        </p:txBody>
      </p:sp>
    </p:spTree>
    <p:extLst>
      <p:ext uri="{BB962C8B-B14F-4D97-AF65-F5344CB8AC3E}">
        <p14:creationId xmlns:p14="http://schemas.microsoft.com/office/powerpoint/2010/main" val="47259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A4DF9-EAC4-4C4B-819A-0ECAB85EC0A4}"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58BF60-9513-4DF8-A395-816BF80E68D6}" type="slidenum">
              <a:rPr lang="en-US" smtClean="0"/>
              <a:t>‹#›</a:t>
            </a:fld>
            <a:endParaRPr lang="en-US"/>
          </a:p>
        </p:txBody>
      </p:sp>
    </p:spTree>
    <p:extLst>
      <p:ext uri="{BB962C8B-B14F-4D97-AF65-F5344CB8AC3E}">
        <p14:creationId xmlns:p14="http://schemas.microsoft.com/office/powerpoint/2010/main" val="400368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A4DF9-EAC4-4C4B-819A-0ECAB85EC0A4}"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58BF60-9513-4DF8-A395-816BF80E68D6}" type="slidenum">
              <a:rPr lang="en-US" smtClean="0"/>
              <a:t>‹#›</a:t>
            </a:fld>
            <a:endParaRPr lang="en-US"/>
          </a:p>
        </p:txBody>
      </p:sp>
    </p:spTree>
    <p:extLst>
      <p:ext uri="{BB962C8B-B14F-4D97-AF65-F5344CB8AC3E}">
        <p14:creationId xmlns:p14="http://schemas.microsoft.com/office/powerpoint/2010/main" val="29999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6A4DF9-EAC4-4C4B-819A-0ECAB85EC0A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8BF60-9513-4DF8-A395-816BF80E68D6}" type="slidenum">
              <a:rPr lang="en-US" smtClean="0"/>
              <a:t>‹#›</a:t>
            </a:fld>
            <a:endParaRPr lang="en-US"/>
          </a:p>
        </p:txBody>
      </p:sp>
    </p:spTree>
    <p:extLst>
      <p:ext uri="{BB962C8B-B14F-4D97-AF65-F5344CB8AC3E}">
        <p14:creationId xmlns:p14="http://schemas.microsoft.com/office/powerpoint/2010/main" val="3948962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6A4DF9-EAC4-4C4B-819A-0ECAB85EC0A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8BF60-9513-4DF8-A395-816BF80E68D6}" type="slidenum">
              <a:rPr lang="en-US" smtClean="0"/>
              <a:t>‹#›</a:t>
            </a:fld>
            <a:endParaRPr lang="en-US"/>
          </a:p>
        </p:txBody>
      </p:sp>
    </p:spTree>
    <p:extLst>
      <p:ext uri="{BB962C8B-B14F-4D97-AF65-F5344CB8AC3E}">
        <p14:creationId xmlns:p14="http://schemas.microsoft.com/office/powerpoint/2010/main" val="307144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A4DF9-EAC4-4C4B-819A-0ECAB85EC0A4}" type="datetimeFigureOut">
              <a:rPr lang="en-US" smtClean="0"/>
              <a:t>4/30/2020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8BF60-9513-4DF8-A395-816BF80E68D6}" type="slidenum">
              <a:rPr lang="en-US" smtClean="0"/>
              <a:t>‹#›</a:t>
            </a:fld>
            <a:endParaRPr lang="en-US"/>
          </a:p>
        </p:txBody>
      </p:sp>
    </p:spTree>
    <p:extLst>
      <p:ext uri="{BB962C8B-B14F-4D97-AF65-F5344CB8AC3E}">
        <p14:creationId xmlns:p14="http://schemas.microsoft.com/office/powerpoint/2010/main" val="1207329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Predict the Number of Tips Needed to Attain one Point Higher than the Highest Rating in the Area</a:t>
            </a:r>
            <a:endParaRPr lang="en-US" b="1" dirty="0"/>
          </a:p>
        </p:txBody>
      </p:sp>
      <p:sp>
        <p:nvSpPr>
          <p:cNvPr id="3" name="Content Placeholder 2"/>
          <p:cNvSpPr>
            <a:spLocks noGrp="1"/>
          </p:cNvSpPr>
          <p:nvPr>
            <p:ph idx="1"/>
          </p:nvPr>
        </p:nvSpPr>
        <p:spPr>
          <a:xfrm>
            <a:off x="838200" y="3009207"/>
            <a:ext cx="10515600" cy="3167756"/>
          </a:xfrm>
        </p:spPr>
        <p:txBody>
          <a:bodyPr/>
          <a:lstStyle/>
          <a:p>
            <a:r>
              <a:rPr lang="en-US" dirty="0" smtClean="0"/>
              <a:t>An individual is looking to open a new coffee shop.  They need recommendations for an approximate location to setup their new coffee shop and approximately how many Tips they will need to attain one point higher than the highest rating in their area.</a:t>
            </a:r>
            <a:endParaRPr lang="en-US" dirty="0"/>
          </a:p>
        </p:txBody>
      </p:sp>
    </p:spTree>
    <p:extLst>
      <p:ext uri="{BB962C8B-B14F-4D97-AF65-F5344CB8AC3E}">
        <p14:creationId xmlns:p14="http://schemas.microsoft.com/office/powerpoint/2010/main" val="92891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Exploratory Data </a:t>
            </a:r>
            <a:r>
              <a:rPr lang="en-US" b="1" dirty="0" smtClean="0"/>
              <a:t>Analysis</a:t>
            </a:r>
            <a:endParaRPr lang="en-US" b="1" dirty="0"/>
          </a:p>
        </p:txBody>
      </p:sp>
      <p:graphicFrame>
        <p:nvGraphicFramePr>
          <p:cNvPr id="4" name="Content Placeholder 3"/>
          <p:cNvGraphicFramePr>
            <a:graphicFrameLocks noGrp="1"/>
          </p:cNvGraphicFramePr>
          <p:nvPr>
            <p:ph idx="1"/>
          </p:nvPr>
        </p:nvGraphicFramePr>
        <p:xfrm>
          <a:off x="3235324" y="2588165"/>
          <a:ext cx="5721352" cy="2826258"/>
        </p:xfrm>
        <a:graphic>
          <a:graphicData uri="http://schemas.openxmlformats.org/drawingml/2006/table">
            <a:tbl>
              <a:tblPr firstRow="1" firstCol="1" bandRow="1">
                <a:tableStyleId>{5C22544A-7EE6-4342-B048-85BDC9FD1C3A}</a:tableStyleId>
              </a:tblPr>
              <a:tblGrid>
                <a:gridCol w="1430338">
                  <a:extLst>
                    <a:ext uri="{9D8B030D-6E8A-4147-A177-3AD203B41FA5}">
                      <a16:colId xmlns:a16="http://schemas.microsoft.com/office/drawing/2014/main" val="1993114193"/>
                    </a:ext>
                  </a:extLst>
                </a:gridCol>
                <a:gridCol w="1430338">
                  <a:extLst>
                    <a:ext uri="{9D8B030D-6E8A-4147-A177-3AD203B41FA5}">
                      <a16:colId xmlns:a16="http://schemas.microsoft.com/office/drawing/2014/main" val="1311890539"/>
                    </a:ext>
                  </a:extLst>
                </a:gridCol>
                <a:gridCol w="1430338">
                  <a:extLst>
                    <a:ext uri="{9D8B030D-6E8A-4147-A177-3AD203B41FA5}">
                      <a16:colId xmlns:a16="http://schemas.microsoft.com/office/drawing/2014/main" val="3652967709"/>
                    </a:ext>
                  </a:extLst>
                </a:gridCol>
                <a:gridCol w="1430338">
                  <a:extLst>
                    <a:ext uri="{9D8B030D-6E8A-4147-A177-3AD203B41FA5}">
                      <a16:colId xmlns:a16="http://schemas.microsoft.com/office/drawing/2014/main" val="2703759036"/>
                    </a:ext>
                  </a:extLst>
                </a:gridCol>
              </a:tblGrid>
              <a:tr h="0">
                <a:tc>
                  <a:txBody>
                    <a:bodyPr/>
                    <a:lstStyle/>
                    <a:p>
                      <a:pPr>
                        <a:lnSpc>
                          <a:spcPct val="115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dirty="0">
                          <a:effectLst/>
                        </a:rPr>
                        <a:t>Tips_Count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Likes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584266905"/>
                  </a:ext>
                </a:extLst>
              </a:tr>
              <a:tr h="0">
                <a:tc>
                  <a:txBody>
                    <a:bodyPr/>
                    <a:lstStyle/>
                    <a:p>
                      <a:pPr marL="0" marR="0" algn="r">
                        <a:lnSpc>
                          <a:spcPct val="115000"/>
                        </a:lnSpc>
                        <a:spcBef>
                          <a:spcPts val="1200"/>
                        </a:spcBef>
                        <a:spcAft>
                          <a:spcPts val="0"/>
                        </a:spcAft>
                      </a:pPr>
                      <a:r>
                        <a:rPr lang="en-US" sz="900">
                          <a:effectLst/>
                        </a:rPr>
                        <a:t>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27.000000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dirty="0">
                          <a:effectLst/>
                        </a:rPr>
                        <a:t>27.000000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27.000000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351120687"/>
                  </a:ext>
                </a:extLst>
              </a:tr>
              <a:tr h="0">
                <a:tc>
                  <a:txBody>
                    <a:bodyPr/>
                    <a:lstStyle/>
                    <a:p>
                      <a:pPr marL="0" marR="0" algn="r">
                        <a:lnSpc>
                          <a:spcPct val="115000"/>
                        </a:lnSpc>
                        <a:spcBef>
                          <a:spcPts val="1200"/>
                        </a:spcBef>
                        <a:spcAft>
                          <a:spcPts val="0"/>
                        </a:spcAft>
                      </a:pPr>
                      <a:r>
                        <a:rPr lang="en-US" sz="900">
                          <a:effectLst/>
                        </a:rPr>
                        <a:t>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20.444444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65.481481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7.029630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826332632"/>
                  </a:ext>
                </a:extLst>
              </a:tr>
              <a:tr h="0">
                <a:tc>
                  <a:txBody>
                    <a:bodyPr/>
                    <a:lstStyle/>
                    <a:p>
                      <a:pPr marL="0" marR="0" algn="r">
                        <a:lnSpc>
                          <a:spcPct val="115000"/>
                        </a:lnSpc>
                        <a:spcBef>
                          <a:spcPts val="1200"/>
                        </a:spcBef>
                        <a:spcAft>
                          <a:spcPts val="0"/>
                        </a:spcAft>
                      </a:pPr>
                      <a:r>
                        <a:rPr lang="en-US" sz="900">
                          <a:effectLst/>
                        </a:rPr>
                        <a:t>std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29.111633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94.191854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dirty="0">
                          <a:effectLst/>
                        </a:rPr>
                        <a:t>0.878292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502354347"/>
                  </a:ext>
                </a:extLst>
              </a:tr>
              <a:tr h="0">
                <a:tc>
                  <a:txBody>
                    <a:bodyPr/>
                    <a:lstStyle/>
                    <a:p>
                      <a:pPr marL="0" marR="0" algn="r">
                        <a:lnSpc>
                          <a:spcPct val="115000"/>
                        </a:lnSpc>
                        <a:spcBef>
                          <a:spcPts val="1200"/>
                        </a:spcBef>
                        <a:spcAft>
                          <a:spcPts val="0"/>
                        </a:spcAft>
                      </a:pPr>
                      <a:r>
                        <a:rPr lang="en-US" sz="900">
                          <a:effectLst/>
                        </a:rPr>
                        <a:t>min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1.000000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0.000000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5.300000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213020163"/>
                  </a:ext>
                </a:extLst>
              </a:tr>
              <a:tr h="0">
                <a:tc>
                  <a:txBody>
                    <a:bodyPr/>
                    <a:lstStyle/>
                    <a:p>
                      <a:pPr marL="0" marR="0" algn="r">
                        <a:lnSpc>
                          <a:spcPct val="115000"/>
                        </a:lnSpc>
                        <a:spcBef>
                          <a:spcPts val="1200"/>
                        </a:spcBef>
                        <a:spcAft>
                          <a:spcPts val="0"/>
                        </a:spcAft>
                      </a:pPr>
                      <a:r>
                        <a:rPr lang="en-US" sz="9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5.000000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9.000000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6.300000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165367126"/>
                  </a:ext>
                </a:extLst>
              </a:tr>
              <a:tr h="0">
                <a:tc>
                  <a:txBody>
                    <a:bodyPr/>
                    <a:lstStyle/>
                    <a:p>
                      <a:pPr marL="0" marR="0" algn="r">
                        <a:lnSpc>
                          <a:spcPct val="115000"/>
                        </a:lnSpc>
                        <a:spcBef>
                          <a:spcPts val="1200"/>
                        </a:spcBef>
                        <a:spcAft>
                          <a:spcPts val="0"/>
                        </a:spcAft>
                      </a:pPr>
                      <a:r>
                        <a:rPr lang="en-US" sz="900">
                          <a:effectLst/>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13.000000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34.000000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6.900000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843045417"/>
                  </a:ext>
                </a:extLst>
              </a:tr>
              <a:tr h="0">
                <a:tc>
                  <a:txBody>
                    <a:bodyPr/>
                    <a:lstStyle/>
                    <a:p>
                      <a:pPr marL="0" marR="0" algn="r">
                        <a:lnSpc>
                          <a:spcPct val="115000"/>
                        </a:lnSpc>
                        <a:spcBef>
                          <a:spcPts val="1200"/>
                        </a:spcBef>
                        <a:spcAft>
                          <a:spcPts val="0"/>
                        </a:spcAft>
                      </a:pPr>
                      <a:r>
                        <a:rPr lang="en-US" sz="900">
                          <a:effectLst/>
                        </a:rPr>
                        <a:t>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21.000000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86.000000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7.950000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469767335"/>
                  </a:ext>
                </a:extLst>
              </a:tr>
              <a:tr h="0">
                <a:tc>
                  <a:txBody>
                    <a:bodyPr/>
                    <a:lstStyle/>
                    <a:p>
                      <a:pPr marL="0" marR="0" algn="r">
                        <a:lnSpc>
                          <a:spcPct val="115000"/>
                        </a:lnSpc>
                        <a:spcBef>
                          <a:spcPts val="1200"/>
                        </a:spcBef>
                        <a:spcAft>
                          <a:spcPts val="0"/>
                        </a:spcAft>
                      </a:pPr>
                      <a:r>
                        <a:rPr lang="en-US" sz="900">
                          <a:effectLst/>
                        </a:rPr>
                        <a:t>max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152.000000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dirty="0">
                          <a:effectLst/>
                        </a:rPr>
                        <a:t>449.000000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dirty="0">
                          <a:effectLst/>
                        </a:rPr>
                        <a:t>8.400000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056015494"/>
                  </a:ext>
                </a:extLst>
              </a:tr>
            </a:tbl>
          </a:graphicData>
        </a:graphic>
      </p:graphicFrame>
    </p:spTree>
    <p:extLst>
      <p:ext uri="{BB962C8B-B14F-4D97-AF65-F5344CB8AC3E}">
        <p14:creationId xmlns:p14="http://schemas.microsoft.com/office/powerpoint/2010/main" val="396392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Correlation </a:t>
            </a:r>
            <a:r>
              <a:rPr lang="en-US" b="1" dirty="0" smtClean="0"/>
              <a:t>Matrix</a:t>
            </a:r>
            <a:endParaRPr lang="en-US" b="1" dirty="0"/>
          </a:p>
        </p:txBody>
      </p:sp>
      <p:graphicFrame>
        <p:nvGraphicFramePr>
          <p:cNvPr id="4" name="Content Placeholder 3"/>
          <p:cNvGraphicFramePr>
            <a:graphicFrameLocks noGrp="1"/>
          </p:cNvGraphicFramePr>
          <p:nvPr>
            <p:ph idx="1"/>
          </p:nvPr>
        </p:nvGraphicFramePr>
        <p:xfrm>
          <a:off x="3267710" y="3359944"/>
          <a:ext cx="5656580" cy="1282700"/>
        </p:xfrm>
        <a:graphic>
          <a:graphicData uri="http://schemas.openxmlformats.org/drawingml/2006/table">
            <a:tbl>
              <a:tblPr firstRow="1" firstCol="1" bandRow="1">
                <a:tableStyleId>{5C22544A-7EE6-4342-B048-85BDC9FD1C3A}</a:tableStyleId>
              </a:tblPr>
              <a:tblGrid>
                <a:gridCol w="1414145">
                  <a:extLst>
                    <a:ext uri="{9D8B030D-6E8A-4147-A177-3AD203B41FA5}">
                      <a16:colId xmlns:a16="http://schemas.microsoft.com/office/drawing/2014/main" val="3529612433"/>
                    </a:ext>
                  </a:extLst>
                </a:gridCol>
                <a:gridCol w="1414145">
                  <a:extLst>
                    <a:ext uri="{9D8B030D-6E8A-4147-A177-3AD203B41FA5}">
                      <a16:colId xmlns:a16="http://schemas.microsoft.com/office/drawing/2014/main" val="875340728"/>
                    </a:ext>
                  </a:extLst>
                </a:gridCol>
                <a:gridCol w="1414145">
                  <a:extLst>
                    <a:ext uri="{9D8B030D-6E8A-4147-A177-3AD203B41FA5}">
                      <a16:colId xmlns:a16="http://schemas.microsoft.com/office/drawing/2014/main" val="4082851729"/>
                    </a:ext>
                  </a:extLst>
                </a:gridCol>
                <a:gridCol w="1414145">
                  <a:extLst>
                    <a:ext uri="{9D8B030D-6E8A-4147-A177-3AD203B41FA5}">
                      <a16:colId xmlns:a16="http://schemas.microsoft.com/office/drawing/2014/main" val="3943560340"/>
                    </a:ext>
                  </a:extLst>
                </a:gridCol>
              </a:tblGrid>
              <a:tr h="313690">
                <a:tc>
                  <a:txBody>
                    <a:bodyPr/>
                    <a:lstStyle/>
                    <a:p>
                      <a:pPr>
                        <a:lnSpc>
                          <a:spcPct val="115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dirty="0">
                          <a:effectLst/>
                        </a:rPr>
                        <a:t>Tips_Count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Likes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444392425"/>
                  </a:ext>
                </a:extLst>
              </a:tr>
              <a:tr h="313690">
                <a:tc>
                  <a:txBody>
                    <a:bodyPr/>
                    <a:lstStyle/>
                    <a:p>
                      <a:pPr marL="0" marR="0" algn="r">
                        <a:lnSpc>
                          <a:spcPct val="115000"/>
                        </a:lnSpc>
                        <a:spcBef>
                          <a:spcPts val="1200"/>
                        </a:spcBef>
                        <a:spcAft>
                          <a:spcPts val="0"/>
                        </a:spcAft>
                      </a:pPr>
                      <a:r>
                        <a:rPr lang="en-US" sz="900" dirty="0">
                          <a:effectLst/>
                        </a:rPr>
                        <a:t>Tips_Count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1.000000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0.945131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0.439460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586946372"/>
                  </a:ext>
                </a:extLst>
              </a:tr>
              <a:tr h="313690">
                <a:tc>
                  <a:txBody>
                    <a:bodyPr/>
                    <a:lstStyle/>
                    <a:p>
                      <a:pPr marL="0" marR="0" algn="r">
                        <a:lnSpc>
                          <a:spcPct val="115000"/>
                        </a:lnSpc>
                        <a:spcBef>
                          <a:spcPts val="1200"/>
                        </a:spcBef>
                        <a:spcAft>
                          <a:spcPts val="0"/>
                        </a:spcAft>
                      </a:pPr>
                      <a:r>
                        <a:rPr lang="en-US" sz="900">
                          <a:effectLst/>
                        </a:rPr>
                        <a:t>Likes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0.945131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1.000000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0.419733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62035887"/>
                  </a:ext>
                </a:extLst>
              </a:tr>
              <a:tr h="304800">
                <a:tc>
                  <a:txBody>
                    <a:bodyPr/>
                    <a:lstStyle/>
                    <a:p>
                      <a:pPr marL="0" marR="0" algn="r">
                        <a:lnSpc>
                          <a:spcPct val="115000"/>
                        </a:lnSpc>
                        <a:spcBef>
                          <a:spcPts val="1200"/>
                        </a:spcBef>
                        <a:spcAft>
                          <a:spcPts val="0"/>
                        </a:spcAft>
                      </a:pPr>
                      <a:r>
                        <a:rPr lang="en-US" sz="900" dirty="0">
                          <a:effectLst/>
                        </a:rPr>
                        <a:t>Rating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0.439460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a:effectLst/>
                        </a:rPr>
                        <a:t>0.419733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1200"/>
                        </a:spcBef>
                        <a:spcAft>
                          <a:spcPts val="0"/>
                        </a:spcAft>
                      </a:pPr>
                      <a:r>
                        <a:rPr lang="en-US" sz="900" dirty="0">
                          <a:effectLst/>
                        </a:rPr>
                        <a:t>1.000000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531845963"/>
                  </a:ext>
                </a:extLst>
              </a:tr>
            </a:tbl>
          </a:graphicData>
        </a:graphic>
      </p:graphicFrame>
      <p:sp>
        <p:nvSpPr>
          <p:cNvPr id="8" name="Content Placeholder 2"/>
          <p:cNvSpPr txBox="1">
            <a:spLocks/>
          </p:cNvSpPr>
          <p:nvPr/>
        </p:nvSpPr>
        <p:spPr>
          <a:xfrm>
            <a:off x="838200" y="1626120"/>
            <a:ext cx="10515600" cy="134983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We can see that Tips_Count and Likes are highly correlated.</a:t>
            </a:r>
          </a:p>
          <a:p>
            <a:pPr marL="0" indent="0">
              <a:buNone/>
            </a:pPr>
            <a:endParaRPr lang="en-US" dirty="0" smtClean="0"/>
          </a:p>
          <a:p>
            <a:r>
              <a:rPr lang="en-US" dirty="0" smtClean="0"/>
              <a:t>We’ll use Tips_Count in a Simple Linear Regression model since it has a higher correlation (.439460) with Rating in comparison to Likes (.419733).</a:t>
            </a:r>
            <a:endParaRPr lang="en-US" dirty="0"/>
          </a:p>
        </p:txBody>
      </p:sp>
    </p:spTree>
    <p:extLst>
      <p:ext uri="{BB962C8B-B14F-4D97-AF65-F5344CB8AC3E}">
        <p14:creationId xmlns:p14="http://schemas.microsoft.com/office/powerpoint/2010/main" val="20977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8780"/>
          </a:xfrm>
        </p:spPr>
        <p:txBody>
          <a:bodyPr>
            <a:normAutofit/>
          </a:bodyPr>
          <a:lstStyle/>
          <a:p>
            <a:pPr algn="ctr"/>
            <a:r>
              <a:rPr lang="en-US" b="1" dirty="0" smtClean="0"/>
              <a:t>Simple Linear Regression (SLR)</a:t>
            </a:r>
            <a:endParaRPr lang="en-US" b="1" dirty="0"/>
          </a:p>
        </p:txBody>
      </p:sp>
      <p:pic>
        <p:nvPicPr>
          <p:cNvPr id="4" name="Content Placeholder 3" descr="C:\Users\mmurph27\AppData\Local\Microsoft\Windows\INetCache\Content.MSO\D41EBEA3.tm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1781" y="2448472"/>
            <a:ext cx="3829177" cy="4351338"/>
          </a:xfrm>
          <a:prstGeom prst="rect">
            <a:avLst/>
          </a:prstGeom>
          <a:noFill/>
          <a:ln>
            <a:noFill/>
          </a:ln>
        </p:spPr>
      </p:pic>
      <p:sp>
        <p:nvSpPr>
          <p:cNvPr id="5" name="Title 1"/>
          <p:cNvSpPr txBox="1">
            <a:spLocks/>
          </p:cNvSpPr>
          <p:nvPr/>
        </p:nvSpPr>
        <p:spPr>
          <a:xfrm>
            <a:off x="838200" y="1390363"/>
            <a:ext cx="10515600" cy="621318"/>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b="1" dirty="0"/>
              <a:t>The prediction equation for SLR is .0132584(x) + 6.75856899 and we can see a visual of the prediction line graphed </a:t>
            </a:r>
            <a:r>
              <a:rPr lang="en-US" b="1" dirty="0" smtClean="0"/>
              <a:t>below, relative </a:t>
            </a:r>
            <a:r>
              <a:rPr lang="en-US" b="1" dirty="0"/>
              <a:t>to the data points used for training the </a:t>
            </a:r>
            <a:r>
              <a:rPr lang="en-US" b="1" dirty="0" smtClean="0"/>
              <a:t>model.</a:t>
            </a:r>
            <a:endParaRPr lang="en-US" b="1" dirty="0"/>
          </a:p>
        </p:txBody>
      </p:sp>
    </p:spTree>
    <p:extLst>
      <p:ext uri="{BB962C8B-B14F-4D97-AF65-F5344CB8AC3E}">
        <p14:creationId xmlns:p14="http://schemas.microsoft.com/office/powerpoint/2010/main" val="295587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Map of Toronto, Canada with Coffee Shops used in the project.</a:t>
            </a:r>
            <a:endParaRPr lang="en-US" b="1" dirty="0"/>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910840" y="2840615"/>
            <a:ext cx="6508865" cy="3925945"/>
          </a:xfrm>
          <a:prstGeom prst="rect">
            <a:avLst/>
          </a:prstGeom>
          <a:noFill/>
        </p:spPr>
      </p:pic>
      <p:sp>
        <p:nvSpPr>
          <p:cNvPr id="6" name="Title 1"/>
          <p:cNvSpPr txBox="1">
            <a:spLocks/>
          </p:cNvSpPr>
          <p:nvPr/>
        </p:nvSpPr>
        <p:spPr>
          <a:xfrm>
            <a:off x="907473" y="1853738"/>
            <a:ext cx="10515600" cy="986877"/>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b="1" dirty="0" smtClean="0"/>
              <a:t>The </a:t>
            </a:r>
            <a:r>
              <a:rPr lang="en-US" b="1" dirty="0"/>
              <a:t>purple point represents the location that we recommend building the new coffee shop in the vicinity of.  The red points represent the rest of the data points used to train the </a:t>
            </a:r>
            <a:r>
              <a:rPr lang="en-US" b="1" dirty="0" smtClean="0"/>
              <a:t>model to find the number of Tips we’ll </a:t>
            </a:r>
            <a:r>
              <a:rPr lang="en-US" b="1" dirty="0"/>
              <a:t>need to attain a rating of </a:t>
            </a:r>
            <a:r>
              <a:rPr lang="en-US" b="1" dirty="0" smtClean="0"/>
              <a:t>9.4.</a:t>
            </a:r>
            <a:endParaRPr lang="en-US" b="1" dirty="0"/>
          </a:p>
        </p:txBody>
      </p:sp>
    </p:spTree>
    <p:extLst>
      <p:ext uri="{BB962C8B-B14F-4D97-AF65-F5344CB8AC3E}">
        <p14:creationId xmlns:p14="http://schemas.microsoft.com/office/powerpoint/2010/main" val="1014989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262</Words>
  <Application>Microsoft Office PowerPoint</Application>
  <PresentationFormat>Widescreen</PresentationFormat>
  <Paragraphs>61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Predict the Number of Tips Needed to Attain one Point Higher than the Highest Rating in the Area</vt:lpstr>
      <vt:lpstr>Exploratory Data Analysis</vt:lpstr>
      <vt:lpstr>Correlation Matrix</vt:lpstr>
      <vt:lpstr>Simple Linear Regression (SLR)</vt:lpstr>
      <vt:lpstr>Map of Toronto, Canada with Coffee Shops used in the project.</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Number of Tips Needed to Attain one Point Higher than the Highest Rating in the Area</dc:title>
  <dc:creator>Murphy, Matthew H</dc:creator>
  <cp:lastModifiedBy>Murphy, Matthew H</cp:lastModifiedBy>
  <cp:revision>18</cp:revision>
  <dcterms:created xsi:type="dcterms:W3CDTF">2020-04-29T13:39:30Z</dcterms:created>
  <dcterms:modified xsi:type="dcterms:W3CDTF">2020-04-30T12:32:21Z</dcterms:modified>
</cp:coreProperties>
</file>