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a49066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a49066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a490663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a490663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a490663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a490663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1117baa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1117baa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81117baa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81117baa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81117baa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81117baa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81117baa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81117baa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81117baa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81117baa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y4e.com/" TargetMode="External"/><Relationship Id="rId4" Type="http://schemas.openxmlformats.org/officeDocument/2006/relationships/hyperlink" Target="https://realpython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mjn84@georgetown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Georgetown University Hoyalytics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 Science</a:t>
            </a:r>
            <a:r>
              <a:rPr lang="en"/>
              <a:t> Examples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We have just scratched the surface of Python. Let’s go through some of the more data-oriented things we can do.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These will be demo-style so we can move quickly and cover a lot of concepts without focusing on the nuances of programming</a:t>
            </a:r>
            <a:r>
              <a:rPr lang="en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Further</a:t>
            </a:r>
            <a:r>
              <a:rPr lang="en"/>
              <a:t>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Python for Everyone</a:t>
            </a:r>
            <a:r>
              <a:rPr lang="en" sz="2400"/>
              <a:t>: </a:t>
            </a:r>
            <a:r>
              <a:rPr lang="en" sz="2400" u="sng">
                <a:hlinkClick r:id="rId3"/>
              </a:rPr>
              <a:t>https://www.py4e.com/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RealPython</a:t>
            </a:r>
            <a:r>
              <a:rPr lang="en" sz="2400"/>
              <a:t>: </a:t>
            </a:r>
            <a:r>
              <a:rPr lang="en" sz="2400" u="sng">
                <a:hlinkClick r:id="rId4"/>
              </a:rPr>
              <a:t>https://realpython.com/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Kaggle</a:t>
            </a:r>
            <a:r>
              <a:rPr lang="en" sz="2400"/>
              <a:t>: https://www.kaggle.com/learn/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Contact</a:t>
            </a:r>
            <a:r>
              <a:rPr lang="en"/>
              <a:t> 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E-mail: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 </a:t>
            </a:r>
            <a:r>
              <a:rPr lang="en" sz="2400" u="sng">
                <a:hlinkClick r:id="rId3"/>
              </a:rPr>
              <a:t>mjn84@georgetown.edu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LinkedIn: </a:t>
            </a:r>
            <a:r>
              <a:rPr lang="en" sz="2400"/>
              <a:t>https://www.linkedin.com/in/matthewnicoletta/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Github: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 </a:t>
            </a:r>
            <a:r>
              <a:rPr lang="en" sz="2400"/>
              <a:t>https://github.com/matthewnicoletta/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About Your Instructor</a:t>
            </a:r>
            <a:endParaRPr sz="2400"/>
          </a:p>
        </p:txBody>
      </p:sp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Georgetown MSB Alumnus (x2)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20 Years working in financial services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Started programming when I was 10 years old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487" y="363625"/>
            <a:ext cx="3106226" cy="31062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945775" y="3708950"/>
            <a:ext cx="31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Matt(eo) Nicoletta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>
                <a:solidFill>
                  <a:schemeClr val="accent5"/>
                </a:solidFill>
              </a:rPr>
              <a:t>Python</a:t>
            </a:r>
            <a:r>
              <a:rPr lang="en">
                <a:solidFill>
                  <a:schemeClr val="accent5"/>
                </a:solidFill>
              </a:rPr>
              <a:t>?</a:t>
            </a:r>
            <a:endParaRPr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Easy to learn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Actively being developed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Lots of libraries/packages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Flexible/versatile</a:t>
            </a:r>
            <a:endParaRPr sz="2200"/>
          </a:p>
        </p:txBody>
      </p:sp>
      <p:sp>
        <p:nvSpPr>
          <p:cNvPr id="78" name="Google Shape;78;p15"/>
          <p:cNvSpPr/>
          <p:nvPr/>
        </p:nvSpPr>
        <p:spPr>
          <a:xfrm>
            <a:off x="6393700" y="5450"/>
            <a:ext cx="27504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-18990" l="-18990" r="0" t="0"/>
          <a:stretch/>
        </p:blipFill>
        <p:spPr>
          <a:xfrm>
            <a:off x="6382225" y="34400"/>
            <a:ext cx="2474450" cy="24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048" y="1755125"/>
            <a:ext cx="1593850" cy="15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1688" y="3545188"/>
            <a:ext cx="9048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Python</a:t>
            </a:r>
            <a:r>
              <a:rPr lang="en"/>
              <a:t> For Beginners.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(What we will cover)</a:t>
            </a:r>
            <a:endParaRPr sz="3000"/>
          </a:p>
          <a:p>
            <a:pPr indent="-36576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Getting Started with Python using Jupyter Notebooks</a:t>
            </a:r>
            <a:endParaRPr sz="2400"/>
          </a:p>
          <a:p>
            <a:pPr indent="-3657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Basic Programming Concepts</a:t>
            </a:r>
            <a:endParaRPr sz="2400"/>
          </a:p>
          <a:p>
            <a:pPr indent="-3657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Example of Using Python for Data Science (pandas)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Course Files </a:t>
            </a:r>
            <a:r>
              <a:rPr lang="en" sz="2400">
                <a:solidFill>
                  <a:schemeClr val="accent5"/>
                </a:solidFill>
              </a:rPr>
              <a:t>https://github.com/matthewnicoletta/Intro-to-Python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Getting</a:t>
            </a:r>
            <a:r>
              <a:rPr lang="en"/>
              <a:t> Started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Two options:</a:t>
            </a:r>
            <a:endParaRPr sz="2400"/>
          </a:p>
          <a:p>
            <a:pPr indent="-36576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AutoNum type="arabicPeriod"/>
            </a:pPr>
            <a:r>
              <a:rPr lang="en" sz="2400">
                <a:solidFill>
                  <a:schemeClr val="accent5"/>
                </a:solidFill>
              </a:rPr>
              <a:t>Install Anaconda</a:t>
            </a:r>
            <a:r>
              <a:rPr lang="en" sz="2400"/>
              <a:t> https://www.anaconda.com/products/distribution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55"/>
          </a:p>
          <a:p>
            <a:pPr indent="-36576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AutoNum type="arabicPeriod"/>
            </a:pPr>
            <a:r>
              <a:rPr lang="en" sz="2400">
                <a:solidFill>
                  <a:schemeClr val="accent5"/>
                </a:solidFill>
              </a:rPr>
              <a:t>Use Google Colab</a:t>
            </a:r>
            <a:r>
              <a:rPr lang="en" sz="2400"/>
              <a:t> </a:t>
            </a:r>
            <a:br>
              <a:rPr lang="en" sz="2400"/>
            </a:br>
            <a:r>
              <a:rPr lang="en" sz="2400"/>
              <a:t>https://colab.research.google.com/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Hello,</a:t>
            </a:r>
            <a:r>
              <a:rPr lang="en"/>
              <a:t> World!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Launch Jupyter Notebooks and open the file Ex1.ipynb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/>
              <a:t>-OR-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Upload the file Ex1.ipynb to Google Colab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Python</a:t>
            </a:r>
            <a:r>
              <a:rPr lang="en"/>
              <a:t> Data Types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Strings</a:t>
            </a:r>
            <a:r>
              <a:rPr lang="en" sz="2400"/>
              <a:t> - Text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Numeric</a:t>
            </a:r>
            <a:r>
              <a:rPr lang="en" sz="2400"/>
              <a:t> (Includes </a:t>
            </a:r>
            <a:r>
              <a:rPr lang="en" sz="2400">
                <a:solidFill>
                  <a:schemeClr val="accent5"/>
                </a:solidFill>
              </a:rPr>
              <a:t>int</a:t>
            </a:r>
            <a:r>
              <a:rPr lang="en" sz="2400"/>
              <a:t> and </a:t>
            </a:r>
            <a:r>
              <a:rPr lang="en" sz="2400">
                <a:solidFill>
                  <a:schemeClr val="accent5"/>
                </a:solidFill>
              </a:rPr>
              <a:t>float</a:t>
            </a:r>
            <a:r>
              <a:rPr lang="en" sz="2400"/>
              <a:t>) - Numbers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Boolean</a:t>
            </a:r>
            <a:r>
              <a:rPr lang="en" sz="2400"/>
              <a:t> - True/False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Sequences</a:t>
            </a:r>
            <a:r>
              <a:rPr lang="en" sz="2400"/>
              <a:t> (Lists, Sets, Tuples) - Contain multiple items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Dictionaries</a:t>
            </a:r>
            <a:r>
              <a:rPr lang="en" sz="2400"/>
              <a:t> - Key/Value pairs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Datetime</a:t>
            </a:r>
            <a:r>
              <a:rPr lang="en" sz="2400"/>
              <a:t> - Temporal values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Control</a:t>
            </a:r>
            <a:r>
              <a:rPr lang="en"/>
              <a:t> Structures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Sequential</a:t>
            </a:r>
            <a:r>
              <a:rPr lang="en" sz="2400"/>
              <a:t> - Absent any other structures, code is executed line-by-line in order.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5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Selection</a:t>
            </a:r>
            <a:r>
              <a:rPr lang="en" sz="2400"/>
              <a:t> - Choose which code to execute based on tests of condition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Repetition</a:t>
            </a:r>
            <a:r>
              <a:rPr lang="en" sz="2400"/>
              <a:t> - Perform an action multiple times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Functions</a:t>
            </a:r>
            <a:r>
              <a:rPr lang="en"/>
              <a:t> &amp; Packages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Like most programming languages, we can define our own functions and load external packages.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