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530" r:id="rId5"/>
    <p:sldId id="533" r:id="rId6"/>
    <p:sldId id="534" r:id="rId7"/>
    <p:sldId id="535" r:id="rId8"/>
    <p:sldId id="536" r:id="rId9"/>
    <p:sldId id="537" r:id="rId10"/>
    <p:sldId id="546" r:id="rId11"/>
    <p:sldId id="545" r:id="rId12"/>
    <p:sldId id="538" r:id="rId13"/>
    <p:sldId id="539" r:id="rId14"/>
    <p:sldId id="540" r:id="rId15"/>
    <p:sldId id="547" r:id="rId16"/>
    <p:sldId id="548" r:id="rId17"/>
    <p:sldId id="549" r:id="rId18"/>
    <p:sldId id="54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5D128-79C1-4417-956D-7B94B11552FF}" v="3" dt="2025-05-06T23:25:55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22"/>
  </p:normalViewPr>
  <p:slideViewPr>
    <p:cSldViewPr snapToGrid="0">
      <p:cViewPr varScale="1">
        <p:scale>
          <a:sx n="76" d="100"/>
          <a:sy n="76" d="100"/>
        </p:scale>
        <p:origin x="82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Palmgren" userId="d81544abed5a0844" providerId="LiveId" clId="{4CF5D128-79C1-4417-956D-7B94B11552FF}"/>
    <pc:docChg chg="custSel addSld delSld modSld">
      <pc:chgData name="Matthew Palmgren" userId="d81544abed5a0844" providerId="LiveId" clId="{4CF5D128-79C1-4417-956D-7B94B11552FF}" dt="2025-05-06T23:40:30.033" v="958" actId="47"/>
      <pc:docMkLst>
        <pc:docMk/>
      </pc:docMkLst>
      <pc:sldChg chg="del">
        <pc:chgData name="Matthew Palmgren" userId="d81544abed5a0844" providerId="LiveId" clId="{4CF5D128-79C1-4417-956D-7B94B11552FF}" dt="2025-05-06T23:40:30.033" v="958" actId="47"/>
        <pc:sldMkLst>
          <pc:docMk/>
          <pc:sldMk cId="3548027083" sldId="531"/>
        </pc:sldMkLst>
      </pc:sldChg>
      <pc:sldChg chg="del">
        <pc:chgData name="Matthew Palmgren" userId="d81544abed5a0844" providerId="LiveId" clId="{4CF5D128-79C1-4417-956D-7B94B11552FF}" dt="2025-05-06T23:39:52.372" v="953" actId="47"/>
        <pc:sldMkLst>
          <pc:docMk/>
          <pc:sldMk cId="840605972" sldId="541"/>
        </pc:sldMkLst>
      </pc:sldChg>
      <pc:sldChg chg="del">
        <pc:chgData name="Matthew Palmgren" userId="d81544abed5a0844" providerId="LiveId" clId="{4CF5D128-79C1-4417-956D-7B94B11552FF}" dt="2025-05-06T23:39:56.047" v="954" actId="47"/>
        <pc:sldMkLst>
          <pc:docMk/>
          <pc:sldMk cId="1958759625" sldId="543"/>
        </pc:sldMkLst>
      </pc:sldChg>
      <pc:sldChg chg="modSp mod">
        <pc:chgData name="Matthew Palmgren" userId="d81544abed5a0844" providerId="LiveId" clId="{4CF5D128-79C1-4417-956D-7B94B11552FF}" dt="2025-05-06T23:40:14.716" v="957" actId="20577"/>
        <pc:sldMkLst>
          <pc:docMk/>
          <pc:sldMk cId="1877701230" sldId="544"/>
        </pc:sldMkLst>
        <pc:spChg chg="mod">
          <ac:chgData name="Matthew Palmgren" userId="d81544abed5a0844" providerId="LiveId" clId="{4CF5D128-79C1-4417-956D-7B94B11552FF}" dt="2025-05-06T23:40:14.716" v="957" actId="20577"/>
          <ac:spMkLst>
            <pc:docMk/>
            <pc:sldMk cId="1877701230" sldId="544"/>
            <ac:spMk id="2" creationId="{2C9E1892-81E6-551C-7B5A-DEA68224520B}"/>
          </ac:spMkLst>
        </pc:spChg>
        <pc:spChg chg="mod">
          <ac:chgData name="Matthew Palmgren" userId="d81544abed5a0844" providerId="LiveId" clId="{4CF5D128-79C1-4417-956D-7B94B11552FF}" dt="2025-05-06T23:40:09.946" v="956" actId="20577"/>
          <ac:spMkLst>
            <pc:docMk/>
            <pc:sldMk cId="1877701230" sldId="544"/>
            <ac:spMk id="3" creationId="{55519D01-29BE-BE76-41C5-9D58AD8119DC}"/>
          </ac:spMkLst>
        </pc:spChg>
      </pc:sldChg>
      <pc:sldChg chg="addSp delSp modSp new mod">
        <pc:chgData name="Matthew Palmgren" userId="d81544abed5a0844" providerId="LiveId" clId="{4CF5D128-79C1-4417-956D-7B94B11552FF}" dt="2025-05-06T23:31:58.487" v="586" actId="1076"/>
        <pc:sldMkLst>
          <pc:docMk/>
          <pc:sldMk cId="262763987" sldId="548"/>
        </pc:sldMkLst>
        <pc:spChg chg="mod">
          <ac:chgData name="Matthew Palmgren" userId="d81544abed5a0844" providerId="LiveId" clId="{4CF5D128-79C1-4417-956D-7B94B11552FF}" dt="2025-05-06T23:23:46.066" v="40" actId="20577"/>
          <ac:spMkLst>
            <pc:docMk/>
            <pc:sldMk cId="262763987" sldId="548"/>
            <ac:spMk id="2" creationId="{B3BFA807-7BB5-2643-EC86-C9CD8EC5924F}"/>
          </ac:spMkLst>
        </pc:spChg>
        <pc:spChg chg="del mod">
          <ac:chgData name="Matthew Palmgren" userId="d81544abed5a0844" providerId="LiveId" clId="{4CF5D128-79C1-4417-956D-7B94B11552FF}" dt="2025-05-06T23:31:53.650" v="585" actId="478"/>
          <ac:spMkLst>
            <pc:docMk/>
            <pc:sldMk cId="262763987" sldId="548"/>
            <ac:spMk id="3" creationId="{DE6CACDF-3F5C-73A4-C3C2-FC0F6ECA2877}"/>
          </ac:spMkLst>
        </pc:spChg>
        <pc:spChg chg="add mod">
          <ac:chgData name="Matthew Palmgren" userId="d81544abed5a0844" providerId="LiveId" clId="{4CF5D128-79C1-4417-956D-7B94B11552FF}" dt="2025-05-06T23:31:46.652" v="583" actId="20577"/>
          <ac:spMkLst>
            <pc:docMk/>
            <pc:sldMk cId="262763987" sldId="548"/>
            <ac:spMk id="6" creationId="{0719FFD6-6A6B-C730-E3C7-82A7AACEEDF8}"/>
          </ac:spMkLst>
        </pc:spChg>
        <pc:spChg chg="add mod">
          <ac:chgData name="Matthew Palmgren" userId="d81544abed5a0844" providerId="LiveId" clId="{4CF5D128-79C1-4417-956D-7B94B11552FF}" dt="2025-05-06T23:31:58.487" v="586" actId="1076"/>
          <ac:spMkLst>
            <pc:docMk/>
            <pc:sldMk cId="262763987" sldId="548"/>
            <ac:spMk id="7" creationId="{EFBD9FA9-DB8C-D092-E75C-FEFDBC928E12}"/>
          </ac:spMkLst>
        </pc:spChg>
        <pc:picChg chg="add mod">
          <ac:chgData name="Matthew Palmgren" userId="d81544abed5a0844" providerId="LiveId" clId="{4CF5D128-79C1-4417-956D-7B94B11552FF}" dt="2025-05-06T23:24:40.188" v="43" actId="14100"/>
          <ac:picMkLst>
            <pc:docMk/>
            <pc:sldMk cId="262763987" sldId="548"/>
            <ac:picMk id="5" creationId="{FAB83849-C2A5-BFEA-7335-31C388B09ED5}"/>
          </ac:picMkLst>
        </pc:picChg>
      </pc:sldChg>
      <pc:sldChg chg="addSp delSp modSp new mod modClrScheme chgLayout">
        <pc:chgData name="Matthew Palmgren" userId="d81544abed5a0844" providerId="LiveId" clId="{4CF5D128-79C1-4417-956D-7B94B11552FF}" dt="2025-05-06T23:39:43.878" v="952" actId="1076"/>
        <pc:sldMkLst>
          <pc:docMk/>
          <pc:sldMk cId="4111885021" sldId="549"/>
        </pc:sldMkLst>
        <pc:spChg chg="mod ord">
          <ac:chgData name="Matthew Palmgren" userId="d81544abed5a0844" providerId="LiveId" clId="{4CF5D128-79C1-4417-956D-7B94B11552FF}" dt="2025-05-06T23:35:35.623" v="617" actId="700"/>
          <ac:spMkLst>
            <pc:docMk/>
            <pc:sldMk cId="4111885021" sldId="549"/>
            <ac:spMk id="2" creationId="{A2259EEE-3E2B-6012-4857-AF85656FC86A}"/>
          </ac:spMkLst>
        </pc:spChg>
        <pc:spChg chg="del mod ord">
          <ac:chgData name="Matthew Palmgren" userId="d81544abed5a0844" providerId="LiveId" clId="{4CF5D128-79C1-4417-956D-7B94B11552FF}" dt="2025-05-06T23:36:28.315" v="686" actId="478"/>
          <ac:spMkLst>
            <pc:docMk/>
            <pc:sldMk cId="4111885021" sldId="549"/>
            <ac:spMk id="3" creationId="{21E93670-60AD-AEEA-62EF-110492F95DFA}"/>
          </ac:spMkLst>
        </pc:spChg>
        <pc:spChg chg="mod ord">
          <ac:chgData name="Matthew Palmgren" userId="d81544abed5a0844" providerId="LiveId" clId="{4CF5D128-79C1-4417-956D-7B94B11552FF}" dt="2025-05-06T23:35:35.623" v="617" actId="700"/>
          <ac:spMkLst>
            <pc:docMk/>
            <pc:sldMk cId="4111885021" sldId="549"/>
            <ac:spMk id="4" creationId="{BF15D73D-EBC8-E0EA-5398-CE6FE11668D0}"/>
          </ac:spMkLst>
        </pc:spChg>
        <pc:spChg chg="add mod ord">
          <ac:chgData name="Matthew Palmgren" userId="d81544abed5a0844" providerId="LiveId" clId="{4CF5D128-79C1-4417-956D-7B94B11552FF}" dt="2025-05-06T23:39:43.878" v="952" actId="1076"/>
          <ac:spMkLst>
            <pc:docMk/>
            <pc:sldMk cId="4111885021" sldId="549"/>
            <ac:spMk id="5" creationId="{44AFDEAF-D84A-63A9-0F87-C9EF25664392}"/>
          </ac:spMkLst>
        </pc:spChg>
        <pc:spChg chg="add mod ord">
          <ac:chgData name="Matthew Palmgren" userId="d81544abed5a0844" providerId="LiveId" clId="{4CF5D128-79C1-4417-956D-7B94B11552FF}" dt="2025-05-06T23:39:41.135" v="951" actId="1076"/>
          <ac:spMkLst>
            <pc:docMk/>
            <pc:sldMk cId="4111885021" sldId="549"/>
            <ac:spMk id="6" creationId="{80050BC2-1859-CE0C-B3F0-AFA9765E0854}"/>
          </ac:spMkLst>
        </pc:spChg>
        <pc:spChg chg="add mod ord">
          <ac:chgData name="Matthew Palmgren" userId="d81544abed5a0844" providerId="LiveId" clId="{4CF5D128-79C1-4417-956D-7B94B11552FF}" dt="2025-05-06T23:36:19.006" v="684" actId="20577"/>
          <ac:spMkLst>
            <pc:docMk/>
            <pc:sldMk cId="4111885021" sldId="549"/>
            <ac:spMk id="7" creationId="{0DB57BE8-5EDB-7B39-6480-66403A9F80D8}"/>
          </ac:spMkLst>
        </pc:spChg>
        <pc:spChg chg="add mod ord">
          <ac:chgData name="Matthew Palmgren" userId="d81544abed5a0844" providerId="LiveId" clId="{4CF5D128-79C1-4417-956D-7B94B11552FF}" dt="2025-05-06T23:39:22.052" v="950" actId="20577"/>
          <ac:spMkLst>
            <pc:docMk/>
            <pc:sldMk cId="4111885021" sldId="549"/>
            <ac:spMk id="8" creationId="{22D9A747-2735-647F-8081-B12799C945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 Expression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Palmgren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566928"/>
            <a:ext cx="8878824" cy="1069848"/>
          </a:xfrm>
        </p:spPr>
        <p:txBody>
          <a:bodyPr/>
          <a:lstStyle/>
          <a:p>
            <a:r>
              <a:rPr lang="en-US" dirty="0"/>
              <a:t>Heat Shock Proteins (HSP)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3B1956-0B3D-C4AE-603E-777ED9DB24A0}"/>
              </a:ext>
            </a:extLst>
          </p:cNvPr>
          <p:cNvSpPr txBox="1"/>
          <p:nvPr/>
        </p:nvSpPr>
        <p:spPr>
          <a:xfrm>
            <a:off x="1597688" y="1909187"/>
            <a:ext cx="8852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HSPs are proteins found in the hippocampus that respond to stressful stimuli. Some studies have showed that sex hormone levels can affect HSP expression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81981D-7510-0F2A-912B-BB1A35E1ECC3}"/>
              </a:ext>
            </a:extLst>
          </p:cNvPr>
          <p:cNvSpPr txBox="1"/>
          <p:nvPr/>
        </p:nvSpPr>
        <p:spPr>
          <a:xfrm>
            <a:off x="1698171" y="2733152"/>
            <a:ext cx="38183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15 HSP genes were identified from the data set, and only HSPE1P8 showed any real difference in expression level based on box plot visuals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Linear Regression determined did not find the difference to be significant (</a:t>
            </a:r>
            <a:r>
              <a:rPr lang="en-US" dirty="0" err="1">
                <a:solidFill>
                  <a:schemeClr val="bg1"/>
                </a:solidFill>
              </a:rPr>
              <a:t>Pr</a:t>
            </a:r>
            <a:r>
              <a:rPr lang="en-US" dirty="0">
                <a:solidFill>
                  <a:schemeClr val="bg1"/>
                </a:solidFill>
              </a:rPr>
              <a:t>(|&gt;t|)=0.169), but also was not a great fitting model.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Multiple R-squared: 0.008636, Adjusted R-squared: 0.004109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EE302387-DDBE-B27D-62B9-82B4763A0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" name="Picture 25" descr="A graph with a number of dots and lines&#10;&#10;AI-generated content may be incorrect.">
            <a:extLst>
              <a:ext uri="{FF2B5EF4-FFF2-40B4-BE49-F238E27FC236}">
                <a16:creationId xmlns:a16="http://schemas.microsoft.com/office/drawing/2014/main" id="{7AE98157-0B33-4860-4BA9-7F4451A1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127" y="2704478"/>
            <a:ext cx="5287091" cy="349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for top 1000 most variable genes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16FD90-6ABD-5EA8-0870-E27733B9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E97F67-D897-D474-5972-06FCFA3D9740}"/>
              </a:ext>
            </a:extLst>
          </p:cNvPr>
          <p:cNvSpPr txBox="1"/>
          <p:nvPr/>
        </p:nvSpPr>
        <p:spPr>
          <a:xfrm>
            <a:off x="924448" y="2069960"/>
            <a:ext cx="1080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PCA plots for both Age and Sex were created with the top 1000 most variable genes for hippocampus tissue donors</a:t>
            </a:r>
          </a:p>
        </p:txBody>
      </p:sp>
      <p:pic>
        <p:nvPicPr>
          <p:cNvPr id="13" name="Picture 12" descr="A diagram of a number of dots&#10;&#10;AI-generated content may be incorrect.">
            <a:extLst>
              <a:ext uri="{FF2B5EF4-FFF2-40B4-BE49-F238E27FC236}">
                <a16:creationId xmlns:a16="http://schemas.microsoft.com/office/drawing/2014/main" id="{66D37F4F-32B9-272F-C756-E65ACAE6C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46" y="2716291"/>
            <a:ext cx="4405365" cy="2912436"/>
          </a:xfrm>
          <a:prstGeom prst="rect">
            <a:avLst/>
          </a:prstGeom>
        </p:spPr>
      </p:pic>
      <p:pic>
        <p:nvPicPr>
          <p:cNvPr id="14" name="Picture 13" descr="A diagram of a number of dots&#10;&#10;AI-generated content may be incorrect.">
            <a:extLst>
              <a:ext uri="{FF2B5EF4-FFF2-40B4-BE49-F238E27FC236}">
                <a16:creationId xmlns:a16="http://schemas.microsoft.com/office/drawing/2014/main" id="{8BDD87CF-A072-E22B-A23F-6D1B8B751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87" y="2716291"/>
            <a:ext cx="4405365" cy="29124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E61F6F-E3D4-93C6-02BE-E1F4124D6607}"/>
              </a:ext>
            </a:extLst>
          </p:cNvPr>
          <p:cNvSpPr txBox="1"/>
          <p:nvPr/>
        </p:nvSpPr>
        <p:spPr>
          <a:xfrm>
            <a:off x="1577591" y="6018963"/>
            <a:ext cx="1015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appears to be a cluster of samples with similar gene expression profiles but it does not appear to be clustered by sex or by age</a:t>
            </a:r>
          </a:p>
        </p:txBody>
      </p:sp>
    </p:spTree>
    <p:extLst>
      <p:ext uri="{BB962C8B-B14F-4D97-AF65-F5344CB8AC3E}">
        <p14:creationId xmlns:p14="http://schemas.microsoft.com/office/powerpoint/2010/main" val="157956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53B6-12E6-750B-CD9A-5C763A7A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6928"/>
            <a:ext cx="10881360" cy="1069848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93BB-D619-1F01-FC93-3805EA25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975784F6-455A-80AE-76BA-149931FAF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38" y="1556523"/>
            <a:ext cx="3627134" cy="2397939"/>
          </a:xfrm>
          <a:prstGeom prst="rect">
            <a:avLst/>
          </a:prstGeom>
        </p:spPr>
      </p:pic>
      <p:pic>
        <p:nvPicPr>
          <p:cNvPr id="6" name="Picture 5" descr="A diagram of a graph&#10;&#10;AI-generated content may be incorrect.">
            <a:extLst>
              <a:ext uri="{FF2B5EF4-FFF2-40B4-BE49-F238E27FC236}">
                <a16:creationId xmlns:a16="http://schemas.microsoft.com/office/drawing/2014/main" id="{0C648C7A-A856-AEDA-0757-88E63FA50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72" y="1556523"/>
            <a:ext cx="3627134" cy="2397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CFEB9F-14D1-DFA3-C769-B8228104A23A}"/>
              </a:ext>
            </a:extLst>
          </p:cNvPr>
          <p:cNvSpPr txBox="1"/>
          <p:nvPr/>
        </p:nvSpPr>
        <p:spPr>
          <a:xfrm>
            <a:off x="1067601" y="5760829"/>
            <a:ext cx="10056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K-means clustering appears to show clusters are based on how spread-out samples are while hierarchical clustering shows a slight nested structure to the data. A data table of age and sex by cluster confirms no real variation based on the analyzed meta data.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6EF4F2-2554-E414-DA9B-E2BDF0F77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045" y="3949875"/>
            <a:ext cx="3265908" cy="181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2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A807-7BB5-2643-EC86-C9CD8EC5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Modeling –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22BA8-34D4-EDCE-8116-E74BAFD2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 descr="A graph of numbers and letters&#10;&#10;AI-generated content may be incorrect.">
            <a:extLst>
              <a:ext uri="{FF2B5EF4-FFF2-40B4-BE49-F238E27FC236}">
                <a16:creationId xmlns:a16="http://schemas.microsoft.com/office/drawing/2014/main" id="{FAB83849-C2A5-BFEA-7335-31C388B09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4" y="2011680"/>
            <a:ext cx="5119087" cy="3384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19FFD6-6A6B-C730-E3C7-82A7AACEEDF8}"/>
              </a:ext>
            </a:extLst>
          </p:cNvPr>
          <p:cNvSpPr txBox="1"/>
          <p:nvPr/>
        </p:nvSpPr>
        <p:spPr>
          <a:xfrm>
            <a:off x="6621864" y="5596932"/>
            <a:ext cx="5109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Variable Importance Plot shows CACNG7 and WWC2 to be the two genes that were overall most important for the model’s predictive 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D9FA9-DB8C-D092-E75C-FEFDBC928E12}"/>
              </a:ext>
            </a:extLst>
          </p:cNvPr>
          <p:cNvSpPr txBox="1"/>
          <p:nvPr/>
        </p:nvSpPr>
        <p:spPr>
          <a:xfrm>
            <a:off x="954593" y="2614581"/>
            <a:ext cx="48634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 Random Forest Classification model was run to try and see if Age could be predicted based on gene expression values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model was trained with 100 random tissue samples , 50 random genes, and </a:t>
            </a:r>
            <a:r>
              <a:rPr lang="en-US" dirty="0" err="1">
                <a:solidFill>
                  <a:schemeClr val="bg1"/>
                </a:solidFill>
              </a:rPr>
              <a:t>ntrees</a:t>
            </a:r>
            <a:r>
              <a:rPr lang="en-US" dirty="0">
                <a:solidFill>
                  <a:schemeClr val="bg1"/>
                </a:solidFill>
              </a:rPr>
              <a:t> was set to 500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 model was able to predict age classification with ~50% accuracy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63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9EEE-3E2B-6012-4857-AF85656F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Further Study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FDEAF-D84A-63A9-0F87-C9EF25664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5336" y="2432304"/>
            <a:ext cx="3621024" cy="493776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50BC2-1859-CE0C-B3F0-AFA9765E0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5336" y="3084844"/>
            <a:ext cx="3621024" cy="2578608"/>
          </a:xfrm>
        </p:spPr>
        <p:txBody>
          <a:bodyPr/>
          <a:lstStyle/>
          <a:p>
            <a:r>
              <a:rPr lang="en-US" dirty="0"/>
              <a:t>Time</a:t>
            </a:r>
          </a:p>
          <a:p>
            <a:r>
              <a:rPr lang="en-US" dirty="0"/>
              <a:t>Limited R Memory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B57BE8-5EDB-7B39-6480-66403A9F8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Further Study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D9A747-2735-647F-8081-B12799C945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Analyze trends in mitochondrial genes versus nuclear genes</a:t>
            </a:r>
          </a:p>
          <a:p>
            <a:r>
              <a:rPr lang="en-US" dirty="0"/>
              <a:t>Take a deeper dive into gene expression across different pancreas tissue</a:t>
            </a:r>
          </a:p>
          <a:p>
            <a:r>
              <a:rPr lang="en-US" dirty="0"/>
              <a:t>Compare pancreas gene expression against whole blood gene expression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5D73D-EBC8-E0EA-5398-CE6FE11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8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1460754"/>
            <a:ext cx="7735824" cy="1069848"/>
          </a:xfrm>
        </p:spPr>
        <p:txBody>
          <a:bodyPr/>
          <a:lstStyle/>
          <a:p>
            <a:r>
              <a:rPr lang="en-US" dirty="0" err="1"/>
              <a:t>GTEx</a:t>
            </a:r>
            <a:r>
              <a:rPr lang="en-US" dirty="0"/>
              <a:t>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0460"/>
            <a:ext cx="7735824" cy="1133856"/>
          </a:xfrm>
        </p:spPr>
        <p:txBody>
          <a:bodyPr/>
          <a:lstStyle/>
          <a:p>
            <a:r>
              <a:rPr lang="en-US" dirty="0"/>
              <a:t>The Genotype Tissue Expression (</a:t>
            </a:r>
            <a:r>
              <a:rPr lang="en-US" dirty="0" err="1"/>
              <a:t>GTEx</a:t>
            </a:r>
            <a:r>
              <a:rPr lang="en-US" dirty="0"/>
              <a:t>) project is a collection of data sets that provide RNA-Seq gene expression data for various tissues collected from donors. Along with this data comes important meta data information such as Age, Sex, and Death Hardy Values. </a:t>
            </a:r>
            <a:r>
              <a:rPr lang="en-US" dirty="0" err="1"/>
              <a:t>GTEx</a:t>
            </a:r>
            <a:r>
              <a:rPr lang="en-US" dirty="0"/>
              <a:t> is publicly available and has been contributing to our understanding of the human genome.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Median Gene Expression &amp; Hippocampus Tissue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046F6-FB92-E4E4-F9F4-ED9DC87A6F75}"/>
              </a:ext>
            </a:extLst>
          </p:cNvPr>
          <p:cNvSpPr txBox="1"/>
          <p:nvPr/>
        </p:nvSpPr>
        <p:spPr>
          <a:xfrm>
            <a:off x="1051559" y="4389119"/>
            <a:ext cx="44119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Median Gene Expression Across Various Tissue Types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This data set was chosen because of its simplified yet comprehensive nature that allows for analysis gene expression profiles across various tissue types.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2D1AC-CEF4-4854-CCDE-031775EFCCA0}"/>
              </a:ext>
            </a:extLst>
          </p:cNvPr>
          <p:cNvSpPr txBox="1"/>
          <p:nvPr/>
        </p:nvSpPr>
        <p:spPr>
          <a:xfrm>
            <a:off x="6728462" y="4389119"/>
            <a:ext cx="4537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Gene Expression in Hippocampus Tissue with Subject Specific Meta Data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This data set was chosen to look at trends in gene expression across different factors such as Age and Sex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Median Gene Expression Data Structure</a:t>
            </a:r>
            <a:endParaRPr lang="en-US" sz="4000" b="1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252A1-51AE-36E1-CE3B-D88466BA88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858A35-6570-69CA-815B-0FB3ED982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3396996" cy="3547872"/>
          </a:xfrm>
        </p:spPr>
        <p:txBody>
          <a:bodyPr/>
          <a:lstStyle/>
          <a:p>
            <a:r>
              <a:rPr lang="en-US" dirty="0"/>
              <a:t>PCA Analysis:</a:t>
            </a:r>
          </a:p>
          <a:p>
            <a:pPr lvl="1"/>
            <a:r>
              <a:rPr lang="en-US" dirty="0"/>
              <a:t>PC1 – 40.4%</a:t>
            </a:r>
          </a:p>
          <a:p>
            <a:pPr lvl="1"/>
            <a:r>
              <a:rPr lang="en-US" dirty="0"/>
              <a:t>PC2 – 16.7%</a:t>
            </a:r>
          </a:p>
          <a:p>
            <a:pPr lvl="1"/>
            <a:r>
              <a:rPr lang="en-US" dirty="0"/>
              <a:t>PC3 – 13.6%</a:t>
            </a:r>
          </a:p>
          <a:p>
            <a:pPr lvl="1"/>
            <a:r>
              <a:rPr lang="en-US" dirty="0"/>
              <a:t>PC4 – 11.03%</a:t>
            </a:r>
          </a:p>
        </p:txBody>
      </p:sp>
      <p:pic>
        <p:nvPicPr>
          <p:cNvPr id="8" name="Picture 7" descr="A graph with green dots&#10;&#10;AI-generated content may be incorrect.">
            <a:extLst>
              <a:ext uri="{FF2B5EF4-FFF2-40B4-BE49-F238E27FC236}">
                <a16:creationId xmlns:a16="http://schemas.microsoft.com/office/drawing/2014/main" id="{D0D07662-B3A3-A66D-D18D-159B9369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64" y="1934180"/>
            <a:ext cx="6853052" cy="4530628"/>
          </a:xfrm>
          <a:prstGeom prst="rect">
            <a:avLst/>
          </a:prstGeom>
        </p:spPr>
      </p:pic>
      <p:pic>
        <p:nvPicPr>
          <p:cNvPr id="10" name="Picture 9" descr="A graph with black and red lines&#10;&#10;AI-generated content may be incorrect.">
            <a:extLst>
              <a:ext uri="{FF2B5EF4-FFF2-40B4-BE49-F238E27FC236}">
                <a16:creationId xmlns:a16="http://schemas.microsoft.com/office/drawing/2014/main" id="{FD4CEDD0-8F6F-D9E2-1DD2-D03EF35D8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64" y="1934088"/>
            <a:ext cx="6853052" cy="453072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D15911-2310-1072-0B19-317ADE60F631}"/>
              </a:ext>
            </a:extLst>
          </p:cNvPr>
          <p:cNvCxnSpPr>
            <a:cxnSpLocks/>
          </p:cNvCxnSpPr>
          <p:nvPr/>
        </p:nvCxnSpPr>
        <p:spPr>
          <a:xfrm flipH="1">
            <a:off x="8220306" y="3429000"/>
            <a:ext cx="943791" cy="627896"/>
          </a:xfrm>
          <a:prstGeom prst="straightConnector1">
            <a:avLst/>
          </a:prstGeom>
          <a:ln w="41275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Top 10 PCA Loadings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491D-AF3A-C879-49E6-F11A17AC30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41053B-7CB7-D63C-6BD2-89160526A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2" y="2198428"/>
            <a:ext cx="10339653" cy="3695583"/>
          </a:xfrm>
        </p:spPr>
        <p:txBody>
          <a:bodyPr/>
          <a:lstStyle/>
          <a:p>
            <a:r>
              <a:rPr lang="en-US" sz="2000" dirty="0"/>
              <a:t>Top 10 genes driving variation include…</a:t>
            </a:r>
          </a:p>
          <a:p>
            <a:pPr lvl="1"/>
            <a:r>
              <a:rPr lang="en-US" sz="2000" dirty="0"/>
              <a:t>PRSS1</a:t>
            </a:r>
          </a:p>
          <a:p>
            <a:pPr lvl="1"/>
            <a:r>
              <a:rPr lang="en-US" sz="2000" dirty="0"/>
              <a:t>HBB</a:t>
            </a:r>
          </a:p>
          <a:p>
            <a:pPr lvl="1"/>
            <a:r>
              <a:rPr lang="en-US" sz="2000" dirty="0"/>
              <a:t>INS</a:t>
            </a:r>
          </a:p>
          <a:p>
            <a:pPr lvl="1"/>
            <a:r>
              <a:rPr lang="en-US" sz="2000" dirty="0"/>
              <a:t>PRSS2</a:t>
            </a:r>
          </a:p>
          <a:p>
            <a:pPr lvl="1"/>
            <a:r>
              <a:rPr lang="en-US" sz="2000" dirty="0"/>
              <a:t>REG1A</a:t>
            </a:r>
          </a:p>
          <a:p>
            <a:pPr lvl="1"/>
            <a:r>
              <a:rPr lang="en-US" sz="2000" dirty="0"/>
              <a:t>CPA1</a:t>
            </a:r>
          </a:p>
          <a:p>
            <a:pPr lvl="1"/>
            <a:r>
              <a:rPr lang="en-US" sz="2000" dirty="0"/>
              <a:t>CLPS</a:t>
            </a:r>
          </a:p>
          <a:p>
            <a:pPr lvl="1"/>
            <a:r>
              <a:rPr lang="en-US" sz="2000" dirty="0"/>
              <a:t>CELA3A</a:t>
            </a:r>
          </a:p>
          <a:p>
            <a:pPr lvl="1"/>
            <a:r>
              <a:rPr lang="en-US" sz="2000" dirty="0"/>
              <a:t>HBA2 </a:t>
            </a:r>
          </a:p>
          <a:p>
            <a:pPr lvl="1"/>
            <a:r>
              <a:rPr lang="en-US" sz="2000" dirty="0"/>
              <a:t>PNLIP</a:t>
            </a:r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A04F293A-AC82-CA54-D379-FB981D40DBBD}"/>
              </a:ext>
            </a:extLst>
          </p:cNvPr>
          <p:cNvSpPr/>
          <p:nvPr/>
        </p:nvSpPr>
        <p:spPr>
          <a:xfrm>
            <a:off x="2341266" y="2873829"/>
            <a:ext cx="265880" cy="271305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D21D921-0ADD-DC63-2770-5E72383A8FBF}"/>
              </a:ext>
            </a:extLst>
          </p:cNvPr>
          <p:cNvSpPr/>
          <p:nvPr/>
        </p:nvSpPr>
        <p:spPr>
          <a:xfrm>
            <a:off x="2448684" y="5256963"/>
            <a:ext cx="265880" cy="271305"/>
          </a:xfrm>
          <a:prstGeom prst="star5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ancreas">
            <a:extLst>
              <a:ext uri="{FF2B5EF4-FFF2-40B4-BE49-F238E27FC236}">
                <a16:creationId xmlns:a16="http://schemas.microsoft.com/office/drawing/2014/main" id="{245E9EE9-DDBD-0BB9-0D51-15B2D069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918" y="3080343"/>
            <a:ext cx="367665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eta globin">
            <a:extLst>
              <a:ext uri="{FF2B5EF4-FFF2-40B4-BE49-F238E27FC236}">
                <a16:creationId xmlns:a16="http://schemas.microsoft.com/office/drawing/2014/main" id="{FED7BFCB-B9B3-2AE4-A3C7-A05033C69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"/>
          <a:stretch/>
        </p:blipFill>
        <p:spPr bwMode="auto">
          <a:xfrm>
            <a:off x="3961686" y="3080341"/>
            <a:ext cx="4158559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Median gene Expression Data summary statistics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82C04-6445-9E02-B0E8-8D809278C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77" y="2112365"/>
            <a:ext cx="6094157" cy="35478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Tissue/sample with the lowest number of genes expressed </a:t>
            </a:r>
          </a:p>
          <a:p>
            <a:pPr marL="0" indent="0">
              <a:buNone/>
            </a:pPr>
            <a:r>
              <a:rPr lang="en-US" dirty="0"/>
              <a:t>	- Whole Blood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Tissue with the greatest range in gene expression</a:t>
            </a:r>
          </a:p>
          <a:p>
            <a:pPr marL="0" indent="0">
              <a:buNone/>
            </a:pPr>
            <a:r>
              <a:rPr lang="en-US" dirty="0"/>
              <a:t> 	- Pancreas Islets</a:t>
            </a:r>
          </a:p>
          <a:p>
            <a:pPr marL="0" indent="0">
              <a:buNone/>
            </a:pPr>
            <a:r>
              <a:rPr lang="en-US" dirty="0"/>
              <a:t>	*INS expression</a:t>
            </a:r>
          </a:p>
        </p:txBody>
      </p:sp>
      <p:pic>
        <p:nvPicPr>
          <p:cNvPr id="2050" name="Picture 2" descr="Image result for pancreas insulin production to blood cell diagram">
            <a:extLst>
              <a:ext uri="{FF2B5EF4-FFF2-40B4-BE49-F238E27FC236}">
                <a16:creationId xmlns:a16="http://schemas.microsoft.com/office/drawing/2014/main" id="{D9DB83DA-4EE4-8864-1B00-38E5E7470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3"/>
          <a:stretch/>
        </p:blipFill>
        <p:spPr bwMode="auto">
          <a:xfrm>
            <a:off x="6641961" y="1628285"/>
            <a:ext cx="5089791" cy="506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41" y="229203"/>
            <a:ext cx="11104835" cy="1069848"/>
          </a:xfrm>
        </p:spPr>
        <p:txBody>
          <a:bodyPr/>
          <a:lstStyle/>
          <a:p>
            <a:r>
              <a:rPr lang="en-US" dirty="0"/>
              <a:t>Correlation Heatmap of tissue Types by Gene Expression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6D5C53-5FB0-BF4F-C527-BE747D85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551" y="1299051"/>
            <a:ext cx="7148898" cy="517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 Expression comparison in Sex organs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2828068"/>
            <a:ext cx="4794270" cy="493776"/>
          </a:xfrm>
        </p:spPr>
        <p:txBody>
          <a:bodyPr/>
          <a:lstStyle/>
          <a:p>
            <a:r>
              <a:rPr lang="en-US" dirty="0"/>
              <a:t>Comparison between Testis and Ovary Gene Expression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3256" y="3629183"/>
            <a:ext cx="3621024" cy="2578608"/>
          </a:xfrm>
        </p:spPr>
        <p:txBody>
          <a:bodyPr/>
          <a:lstStyle/>
          <a:p>
            <a:pPr lvl="0">
              <a:buFontTx/>
              <a:buChar char="-"/>
            </a:pPr>
            <a:r>
              <a:rPr lang="en-US" dirty="0"/>
              <a:t>Both tissue hold importance in human reproduction and so the goal was to analyze whether they are more similar or more different</a:t>
            </a:r>
          </a:p>
          <a:p>
            <a:pPr lvl="0">
              <a:buFontTx/>
              <a:buChar char="-"/>
            </a:pPr>
            <a:r>
              <a:rPr lang="en-US" dirty="0"/>
              <a:t>Calculated Correlation Coefficient</a:t>
            </a:r>
          </a:p>
          <a:p>
            <a:pPr marL="0" lvl="0" indent="0"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(ρ = 0.775753) </a:t>
            </a:r>
            <a:endParaRPr lang="en-US" dirty="0"/>
          </a:p>
        </p:txBody>
      </p:sp>
      <p:sp>
        <p:nvSpPr>
          <p:cNvPr id="138" name="Footer Placeholder 137">
            <a:extLst>
              <a:ext uri="{FF2B5EF4-FFF2-40B4-BE49-F238E27FC236}">
                <a16:creationId xmlns:a16="http://schemas.microsoft.com/office/drawing/2014/main" id="{8BC11123-4B26-8100-E85C-F2186515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5" name="Picture Placeholder 84" descr="Continuous Improvement outline">
            <a:extLst>
              <a:ext uri="{FF2B5EF4-FFF2-40B4-BE49-F238E27FC236}">
                <a16:creationId xmlns:a16="http://schemas.microsoft.com/office/drawing/2014/main" id="{D65F5CE9-1D9A-9BF0-5ADD-C4E2693DA4CB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/>
          <a:srcRect t="517" b="517"/>
          <a:stretch/>
        </p:blipFill>
        <p:spPr>
          <a:xfrm>
            <a:off x="0" y="2979738"/>
            <a:ext cx="712788" cy="714375"/>
          </a:xfrm>
        </p:spPr>
      </p:pic>
      <p:pic>
        <p:nvPicPr>
          <p:cNvPr id="86" name="Picture Placeholder 85" descr="Wallet outline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t="128" b="128"/>
          <a:stretch/>
        </p:blipFill>
        <p:spPr>
          <a:xfrm>
            <a:off x="0" y="3011488"/>
            <a:ext cx="622300" cy="620712"/>
          </a:xfrm>
        </p:spPr>
      </p:pic>
      <p:pic>
        <p:nvPicPr>
          <p:cNvPr id="13" name="Picture 12" descr="A graph of a graph showing the difference between male and female&#10;&#10;AI-generated content may be incorrect.">
            <a:extLst>
              <a:ext uri="{FF2B5EF4-FFF2-40B4-BE49-F238E27FC236}">
                <a16:creationId xmlns:a16="http://schemas.microsoft.com/office/drawing/2014/main" id="{1A8888F1-16D5-A2B7-30EA-C4290BE4F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85" y="1892808"/>
            <a:ext cx="6339125" cy="419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654377"/>
            <a:ext cx="8878824" cy="1069848"/>
          </a:xfrm>
        </p:spPr>
        <p:txBody>
          <a:bodyPr/>
          <a:lstStyle/>
          <a:p>
            <a:r>
              <a:rPr lang="en-US" dirty="0"/>
              <a:t>Hippocampus tissue data structure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5336" y="1827293"/>
            <a:ext cx="8351386" cy="493776"/>
          </a:xfrm>
        </p:spPr>
        <p:txBody>
          <a:bodyPr/>
          <a:lstStyle/>
          <a:p>
            <a:r>
              <a:rPr lang="en-US" b="0" dirty="0"/>
              <a:t>WASH7P is the most widely expressed gene in the data set</a:t>
            </a:r>
          </a:p>
          <a:p>
            <a:r>
              <a:rPr lang="en-US" b="0" dirty="0"/>
              <a:t>Expecting no significant variation</a:t>
            </a:r>
          </a:p>
        </p:txBody>
      </p:sp>
      <p:pic>
        <p:nvPicPr>
          <p:cNvPr id="9" name="Picture 8" descr="A graph of a diagram&#10;&#10;AI-generated content may be incorrect.">
            <a:extLst>
              <a:ext uri="{FF2B5EF4-FFF2-40B4-BE49-F238E27FC236}">
                <a16:creationId xmlns:a16="http://schemas.microsoft.com/office/drawing/2014/main" id="{BA45A2F6-451F-6E23-500C-E6EAA1F9A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56" y="2730819"/>
            <a:ext cx="4043624" cy="2673285"/>
          </a:xfrm>
          <a:prstGeom prst="rect">
            <a:avLst/>
          </a:prstGeom>
        </p:spPr>
      </p:pic>
      <p:pic>
        <p:nvPicPr>
          <p:cNvPr id="10" name="Picture 9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5B46BDA8-C990-32D3-7966-16F3188B3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6" y="2730818"/>
            <a:ext cx="4043626" cy="26732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1BE710-5044-87AE-B9D4-B507A9A5C8F7}"/>
              </a:ext>
            </a:extLst>
          </p:cNvPr>
          <p:cNvSpPr txBox="1"/>
          <p:nvPr/>
        </p:nvSpPr>
        <p:spPr>
          <a:xfrm>
            <a:off x="1536192" y="5404104"/>
            <a:ext cx="4151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Linear Regression</a:t>
            </a:r>
          </a:p>
          <a:p>
            <a:r>
              <a:rPr lang="en-US" dirty="0">
                <a:solidFill>
                  <a:schemeClr val="bg1"/>
                </a:solidFill>
              </a:rPr>
              <a:t>60-69 (p=0.0425) and 70-79 (p=0.0291)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Multiple R^2=0.03076, Adjusted R^2= 0.008218</a:t>
            </a:r>
          </a:p>
          <a:p>
            <a:r>
              <a:rPr lang="en-US" dirty="0">
                <a:solidFill>
                  <a:schemeClr val="bg1"/>
                </a:solidFill>
                <a:cs typeface="Times New Roman" panose="02020603050405020304" pitchFamily="18" charset="0"/>
              </a:rPr>
              <a:t>(model) p = 0.2388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4BEF1-0F90-45C0-79CA-956198859B7A}"/>
              </a:ext>
            </a:extLst>
          </p:cNvPr>
          <p:cNvSpPr txBox="1"/>
          <p:nvPr/>
        </p:nvSpPr>
        <p:spPr>
          <a:xfrm>
            <a:off x="6259956" y="5476352"/>
            <a:ext cx="4043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T-test</a:t>
            </a:r>
          </a:p>
          <a:p>
            <a:r>
              <a:rPr lang="en-US" dirty="0">
                <a:solidFill>
                  <a:schemeClr val="bg1"/>
                </a:solidFill>
              </a:rPr>
              <a:t>p = 0.7948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691</TotalTime>
  <Words>654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Courier New</vt:lpstr>
      <vt:lpstr>Segoe UI Light</vt:lpstr>
      <vt:lpstr>Times New Roman</vt:lpstr>
      <vt:lpstr>Tw Cen MT</vt:lpstr>
      <vt:lpstr>Office Theme</vt:lpstr>
      <vt:lpstr>Gene Expression Data Analysis</vt:lpstr>
      <vt:lpstr>GTEx Portal</vt:lpstr>
      <vt:lpstr>Median Gene Expression &amp; Hippocampus Tissue Data</vt:lpstr>
      <vt:lpstr>Median Gene Expression Data Structure</vt:lpstr>
      <vt:lpstr>Top 10 PCA Loadings</vt:lpstr>
      <vt:lpstr>Summary Median gene Expression Data summary statistics </vt:lpstr>
      <vt:lpstr>Correlation Heatmap of tissue Types by Gene Expression</vt:lpstr>
      <vt:lpstr>Gene Expression comparison in Sex organs</vt:lpstr>
      <vt:lpstr>Hippocampus tissue data structure</vt:lpstr>
      <vt:lpstr>Heat Shock Proteins (HSP)</vt:lpstr>
      <vt:lpstr>PCA for top 1000 most variable genes</vt:lpstr>
      <vt:lpstr>Unsupervised Learning</vt:lpstr>
      <vt:lpstr>Classification Modeling – Random Forest</vt:lpstr>
      <vt:lpstr>Limitations and Further Study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Palmgren</dc:creator>
  <cp:lastModifiedBy>Matthew Palmgren</cp:lastModifiedBy>
  <cp:revision>1</cp:revision>
  <dcterms:created xsi:type="dcterms:W3CDTF">2025-05-06T12:09:17Z</dcterms:created>
  <dcterms:modified xsi:type="dcterms:W3CDTF">2025-05-06T23:40:39Z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