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77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8FC06-7905-45B2-BE3E-4E8858F9F637}" v="6" dt="2023-06-09T00:41:39.257"/>
    <p1510:client id="{09417113-B091-4778-AD33-557DE0723DEF}" v="77" dt="2023-06-08T22:23:09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/>
    <p:restoredTop sz="94680"/>
  </p:normalViewPr>
  <p:slideViewPr>
    <p:cSldViewPr snapToGrid="0">
      <p:cViewPr varScale="1">
        <p:scale>
          <a:sx n="251" d="100"/>
          <a:sy n="251" d="100"/>
        </p:scale>
        <p:origin x="2024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70bc8693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70bc8693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70bc869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70bc869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70bc8693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70bc8693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70bc8693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70bc8693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70bc8693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70bc8693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70bc8693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70bc8693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70bc8693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70bc8693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70bc8693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70bc8693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ROC curve (receiver operating characteristic curve) is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graph showing the performance of a classification model at all classification thresholds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curve plots two parameters: True Positive Rate. False Positive Rate.</a:t>
            </a:r>
            <a:r>
              <a:rPr lang="en" sz="900">
                <a:solidFill>
                  <a:srgbClr val="7075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70bc8693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70bc8693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70bc869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70bc869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70bc8693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70bc8693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70bc8693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70bc8693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70bc8693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70bc8693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70bc8693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70bc8693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70bc8693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70bc8693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70bc8693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70bc8693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Radiology Image Classification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11"/>
              <a:t>IST 718 Final Project Presentation - Group 2 </a:t>
            </a:r>
            <a:endParaRPr sz="3511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Pergolski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Meichan Huang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 Anderson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Fastai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fastai?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Fastai for Image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Fastai and PyTorch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950" y="1293451"/>
            <a:ext cx="3602776" cy="12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| Framework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work?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it important?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25" y="2889198"/>
            <a:ext cx="6098875" cy="1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Resnet50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Resnet152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02" y="754900"/>
            <a:ext cx="5048300" cy="34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for Resnet Modeling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6F158-0619-0024-70D8-386B3C2A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94" y="1152425"/>
            <a:ext cx="4857417" cy="37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896D8D-B60A-3880-A0C5-8B9F8864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3137"/>
              </p:ext>
            </p:extLst>
          </p:nvPr>
        </p:nvGraphicFramePr>
        <p:xfrm>
          <a:off x="311700" y="1315281"/>
          <a:ext cx="3339594" cy="317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97">
                  <a:extLst>
                    <a:ext uri="{9D8B030D-6E8A-4147-A177-3AD203B41FA5}">
                      <a16:colId xmlns:a16="http://schemas.microsoft.com/office/drawing/2014/main" val="767119408"/>
                    </a:ext>
                  </a:extLst>
                </a:gridCol>
                <a:gridCol w="1669797">
                  <a:extLst>
                    <a:ext uri="{9D8B030D-6E8A-4147-A177-3AD203B41FA5}">
                      <a16:colId xmlns:a16="http://schemas.microsoft.com/office/drawing/2014/main" val="138149052"/>
                    </a:ext>
                  </a:extLst>
                </a:gridCol>
              </a:tblGrid>
              <a:tr h="6039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69187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84.78%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59405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81.89%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3426"/>
                  </a:ext>
                </a:extLst>
              </a:tr>
              <a:tr h="603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RESNET152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85.58%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52709"/>
                  </a:ext>
                </a:extLst>
              </a:tr>
              <a:tr h="7591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RESNET18 (Learning Rate Optimized)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85.26%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0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VGG-16 Modeling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VGG 16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63" y="1500175"/>
            <a:ext cx="82010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2993700" y="79525"/>
            <a:ext cx="61503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VGG-16 Modeling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2993700" y="1120500"/>
            <a:ext cx="33768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163/163 [==============================] - 163s 930ms/step - loss: 0.4182 - accuracy: 0.7947 - val_loss: 0.7801 - val_accuracy: 0.6250</a:t>
            </a:r>
            <a:endParaRPr sz="935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2/3</a:t>
            </a:r>
            <a:endParaRPr sz="935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163/163 [==============================] - 159s 975ms/step - loss: 0.2603 - accuracy: 0.8928 - val_loss: 0.4858 - val_accuracy: 0.8125</a:t>
            </a:r>
            <a:endParaRPr sz="935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Epoch 3/3</a:t>
            </a:r>
            <a:endParaRPr sz="935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935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163/163 [==============================] - 160s 982ms/step - loss: 0.2140 - accuracy: 0.9160 - val_loss: 0.6476 - val_accuracy: 0.7500</a:t>
            </a:r>
            <a:endParaRPr sz="118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8299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75" y="1183725"/>
            <a:ext cx="3047101" cy="29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3048450" y="720300"/>
            <a:ext cx="30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 with training dataset: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039000" y="3942500"/>
            <a:ext cx="4911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 with test dataset: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20/20 [==============================] - 18s 891ms/step - loss: 0.5482 - accuracy: 0.8413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[0.5482422709465027, 0.8413461446762085]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84.13%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Loss: 0.548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321050" y="418925"/>
            <a:ext cx="4379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for VGG-16 model  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2"/>
          </p:nvPr>
        </p:nvSpPr>
        <p:spPr>
          <a:xfrm>
            <a:off x="4321050" y="1344625"/>
            <a:ext cx="4511400" cy="3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ROC curve showed that VGG-16 model performs nearly perfectly at all classification levels.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466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822" y="2240547"/>
            <a:ext cx="4966474" cy="28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AF6F5EF-98E7-B26A-E7B8-30C10BAE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/>
              <a:t>Discussion &amp; Implications 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D573904-A74C-5276-B691-28D86D8D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Background of the project</a:t>
            </a:r>
            <a:endParaRPr lang="en-US"/>
          </a:p>
          <a:p>
            <a:r>
              <a:rPr lang="en" dirty="0"/>
              <a:t>Project Goals </a:t>
            </a:r>
            <a:endParaRPr/>
          </a:p>
          <a:p>
            <a:r>
              <a:rPr lang="en" dirty="0"/>
              <a:t>Data Description </a:t>
            </a:r>
            <a:endParaRPr/>
          </a:p>
          <a:p>
            <a:r>
              <a:rPr lang="en" dirty="0"/>
              <a:t>Data Modeling </a:t>
            </a:r>
            <a:endParaRPr/>
          </a:p>
          <a:p>
            <a:pPr lvl="1"/>
            <a:r>
              <a:rPr lang="en" dirty="0"/>
              <a:t>Model 1 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err="1"/>
              <a:t>Fastai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err="1"/>
              <a:t>PyTorch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Resnet 18, 50, 152</a:t>
            </a:r>
            <a:endParaRPr/>
          </a:p>
          <a:p>
            <a:pPr lvl="1"/>
            <a:r>
              <a:rPr lang="en" dirty="0"/>
              <a:t>Model 2 </a:t>
            </a:r>
            <a:endParaRPr/>
          </a:p>
          <a:p>
            <a:pPr lvl="2"/>
            <a:r>
              <a:rPr lang="en" dirty="0" err="1"/>
              <a:t>Tensorflow</a:t>
            </a:r>
            <a:r>
              <a:rPr lang="en" dirty="0"/>
              <a:t>/Kera</a:t>
            </a:r>
            <a:endParaRPr lang="en"/>
          </a:p>
          <a:p>
            <a: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VGG16</a:t>
            </a:r>
            <a:endParaRPr dirty="0"/>
          </a:p>
          <a:p>
            <a:r>
              <a:rPr lang="en" dirty="0"/>
              <a:t>Results 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Recommendation/Summary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-52225" y="1266325"/>
            <a:ext cx="65274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Pneumonia is a respiratory infection caused by bacteria or viruses.</a:t>
            </a:r>
            <a:endParaRPr sz="2346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It affects many individuals, with high levels of pollution, unhygienic living conditions, and overcrowding are relatively common, together with inadequate medical infrastructure. </a:t>
            </a:r>
            <a:endParaRPr sz="2346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Pneumonia causes pleural effusion, a condition in which fluids fill the lung, causing respiratory difficulty. </a:t>
            </a:r>
            <a:endParaRPr sz="2346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Early diagnosis of pneumonia is crucial to ensure curative treatment and increase survival rates. </a:t>
            </a:r>
            <a:endParaRPr sz="2346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Chest X-ray imaging is the most frequently used method for diagnosing pneumonia.</a:t>
            </a:r>
            <a:endParaRPr sz="2346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457200" lvl="0" indent="-3217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2346">
                <a:solidFill>
                  <a:srgbClr val="212121"/>
                </a:solidFill>
                <a:highlight>
                  <a:srgbClr val="FFFFFF"/>
                </a:highlight>
              </a:rPr>
              <a:t>The examination of chest X-rays is a challenging task and is prone to subjective variability.</a:t>
            </a:r>
            <a:endParaRPr sz="178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</a:rPr>
              <a:t>Note: 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Kundu R, Das R, Geem ZW, Han GT, Sarkar R. Pneumonia detection in chest X-ray images using an ensemble of deep learning models. PLoS One. 2021 Sep 7;16(9):e0256630. doi: 10.1371/journal.pone.0256630. PMID: 34492046; PMCID: PMC8423280.</a:t>
            </a:r>
            <a:endParaRPr sz="15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00" y="182125"/>
            <a:ext cx="26688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200" y="2343675"/>
            <a:ext cx="2668800" cy="21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309600" y="4582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A2A2A"/>
                </a:solidFill>
              </a:rPr>
              <a:t>Right lower lobe consolidation in a patient with bacterial pneumonia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00"/>
              <a:buChar char="●"/>
            </a:pPr>
            <a:r>
              <a:rPr lang="en" sz="2200">
                <a:solidFill>
                  <a:srgbClr val="695D46"/>
                </a:solidFill>
                <a:highlight>
                  <a:schemeClr val="lt1"/>
                </a:highlight>
              </a:rPr>
              <a:t>Develop a classification model for accurately classifying chest x-ray images into “normal” and “pneumonia” ​</a:t>
            </a:r>
            <a:endParaRPr sz="22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2200"/>
              <a:buChar char="●"/>
            </a:pPr>
            <a:r>
              <a:rPr lang="en" sz="2200">
                <a:solidFill>
                  <a:srgbClr val="695D46"/>
                </a:solidFill>
                <a:highlight>
                  <a:schemeClr val="lt1"/>
                </a:highlight>
              </a:rPr>
              <a:t>Develop reliable auto-screening of X-Rays for pneumonia in the medical field</a:t>
            </a:r>
            <a:endParaRPr sz="22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95D46"/>
              </a:buClr>
              <a:buSzPts val="2200"/>
              <a:buChar char="●"/>
            </a:pPr>
            <a:r>
              <a:rPr lang="en" sz="2200">
                <a:solidFill>
                  <a:srgbClr val="695D46"/>
                </a:solidFill>
                <a:highlight>
                  <a:schemeClr val="lt1"/>
                </a:highlight>
              </a:rPr>
              <a:t>Enhance the efficiency in identifying pneumonia or pneumonia-like X-ray and help doctors  </a:t>
            </a:r>
            <a:endParaRPr sz="2200">
              <a:solidFill>
                <a:srgbClr val="695D4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319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6C00"/>
                </a:solidFill>
                <a:highlight>
                  <a:schemeClr val="lt1"/>
                </a:highlight>
              </a:rPr>
              <a:t>Business question(s)</a:t>
            </a:r>
            <a:r>
              <a:rPr lang="en" sz="3200" b="0">
                <a:solidFill>
                  <a:srgbClr val="EF6C00"/>
                </a:solidFill>
                <a:highlight>
                  <a:schemeClr val="lt1"/>
                </a:highlight>
              </a:rPr>
              <a:t>​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442950" y="1273525"/>
            <a:ext cx="3653400" cy="28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95D46"/>
                </a:solidFill>
                <a:highlight>
                  <a:schemeClr val="lt1"/>
                </a:highlight>
              </a:rPr>
              <a:t>How accurately can we predict pneumonia? </a:t>
            </a:r>
            <a:endParaRPr sz="21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914400" lvl="0" indent="-341947" algn="l" rtl="0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AutoNum type="arabicPeriod"/>
            </a:pPr>
            <a:r>
              <a:rPr lang="en" sz="2100">
                <a:solidFill>
                  <a:srgbClr val="695D46"/>
                </a:solidFill>
                <a:highlight>
                  <a:schemeClr val="lt1"/>
                </a:highlight>
              </a:rPr>
              <a:t>What is the model that best identify/predicts the pneumonia vs. normal lung x-rays? </a:t>
            </a:r>
            <a:endParaRPr sz="210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914400" lvl="0" indent="-341947" algn="l" rtl="0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AutoNum type="arabicPeriod"/>
            </a:pPr>
            <a:r>
              <a:rPr lang="en" sz="2100">
                <a:solidFill>
                  <a:srgbClr val="695D46"/>
                </a:solidFill>
                <a:highlight>
                  <a:schemeClr val="lt1"/>
                </a:highlight>
              </a:rPr>
              <a:t>What are the respective accuracy in the models? </a:t>
            </a:r>
            <a:endParaRPr sz="2100">
              <a:solidFill>
                <a:srgbClr val="695D46"/>
              </a:solidFill>
              <a:highlight>
                <a:schemeClr val="lt1"/>
              </a:highlight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325"/>
            <a:ext cx="2234075" cy="15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234075" cy="19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94725"/>
            <a:ext cx="2234075" cy="15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979675" y="2459500"/>
            <a:ext cx="1270800" cy="744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Lungs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600" y="0"/>
            <a:ext cx="24384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5600" y="1466850"/>
            <a:ext cx="2438400" cy="17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600" y="3185200"/>
            <a:ext cx="2438400" cy="18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5582900" y="2459500"/>
            <a:ext cx="1270800" cy="7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85165"/>
            <a:ext cx="4600474" cy="368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95D46"/>
                </a:solidFill>
                <a:highlight>
                  <a:schemeClr val="lt1"/>
                </a:highlight>
              </a:rPr>
              <a:t>Data source: </a:t>
            </a:r>
            <a:r>
              <a:rPr lang="en" u="sng" dirty="0">
                <a:solidFill>
                  <a:srgbClr val="0563C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https://www.kaggle.com/datasets/paultimothymooney/chest-xray-pneumonia</a:t>
            </a:r>
            <a:r>
              <a:rPr lang="en" dirty="0">
                <a:solidFill>
                  <a:srgbClr val="695D46"/>
                </a:solidFill>
                <a:highlight>
                  <a:schemeClr val="lt1"/>
                </a:highlight>
              </a:rPr>
              <a:t>​</a:t>
            </a:r>
            <a:endParaRPr dirty="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95D46"/>
                </a:solidFill>
                <a:highlight>
                  <a:schemeClr val="lt1"/>
                </a:highlight>
              </a:rPr>
              <a:t>Data description:​</a:t>
            </a:r>
            <a:endParaRPr b="1" dirty="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800100" lvl="0" indent="-298450" algn="l" rtl="0"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695D46"/>
                </a:solidFill>
                <a:highlight>
                  <a:schemeClr val="lt1"/>
                </a:highlight>
              </a:rPr>
              <a:t>5856 chest x-ray images in total​</a:t>
            </a:r>
            <a:endParaRPr dirty="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800100" lvl="0" indent="-298450" algn="l" rtl="0"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695D46"/>
                </a:solidFill>
                <a:highlight>
                  <a:schemeClr val="lt1"/>
                </a:highlight>
              </a:rPr>
              <a:t>Pediatric patients of 1-5 years old​</a:t>
            </a:r>
            <a:endParaRPr dirty="0"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800100" indent="-298450">
              <a:buClr>
                <a:srgbClr val="A1E8D9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695D46"/>
                </a:solidFill>
                <a:highlight>
                  <a:schemeClr val="lt1"/>
                </a:highlight>
              </a:rPr>
              <a:t>Guangzhou Women and Children’s Medical Center in China </a:t>
            </a:r>
            <a:endParaRPr>
              <a:solidFill>
                <a:srgbClr val="695D46"/>
              </a:solidFill>
              <a:highlight>
                <a:schemeClr val="lt1"/>
              </a:highlight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Data format: </a:t>
            </a:r>
            <a:r>
              <a:rPr lang="en-US" dirty="0"/>
              <a:t>X-ray Images in three datasets (Train, Validation, and Test)  </a:t>
            </a:r>
          </a:p>
        </p:txBody>
      </p:sp>
      <p:pic>
        <p:nvPicPr>
          <p:cNvPr id="2" name="Picture 2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AA2ADE70-8D17-1C4A-4BE4-7BECD8E8B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21" y="5652"/>
            <a:ext cx="3784386" cy="5138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 of the Train/Val/Test Data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5525"/>
            <a:ext cx="2969950" cy="30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250" y="1385525"/>
            <a:ext cx="2807516" cy="30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750" y="1385525"/>
            <a:ext cx="2807525" cy="3005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044375" y="4390525"/>
            <a:ext cx="82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5216 images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255775" y="4390525"/>
            <a:ext cx="88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16 images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193075" y="4390525"/>
            <a:ext cx="88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624 images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ResNet Modeling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python-framework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 vs TensorFlow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 for Image Classification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00" y="3126825"/>
            <a:ext cx="5898424" cy="11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A25CB31502842BE968D5993BB401F" ma:contentTypeVersion="10" ma:contentTypeDescription="Create a new document." ma:contentTypeScope="" ma:versionID="7fe58907eaed654de11b02fc044c46c0">
  <xsd:schema xmlns:xsd="http://www.w3.org/2001/XMLSchema" xmlns:xs="http://www.w3.org/2001/XMLSchema" xmlns:p="http://schemas.microsoft.com/office/2006/metadata/properties" xmlns:ns2="eddc6f09-b95e-42be-9395-aa69d3c178f7" xmlns:ns3="072411c7-74fd-4c31-b238-c55ef01367cb" targetNamespace="http://schemas.microsoft.com/office/2006/metadata/properties" ma:root="true" ma:fieldsID="41c14f9199a0dce8cae0924e5b3a058b" ns2:_="" ns3:_="">
    <xsd:import namespace="eddc6f09-b95e-42be-9395-aa69d3c178f7"/>
    <xsd:import namespace="072411c7-74fd-4c31-b238-c55ef0136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c6f09-b95e-42be-9395-aa69d3c1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411c7-74fd-4c31-b238-c55ef0136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8fc19f8-3939-41bf-8067-1e3271dec028}" ma:internalName="TaxCatchAll" ma:showField="CatchAllData" ma:web="072411c7-74fd-4c31-b238-c55ef0136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141B5-65A0-4318-870B-5922568710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C9B204-A166-427A-A7B0-A5823CB39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dc6f09-b95e-42be-9395-aa69d3c178f7"/>
    <ds:schemaRef ds:uri="072411c7-74fd-4c31-b238-c55ef0136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643</Words>
  <Application>Microsoft Macintosh PowerPoint</Application>
  <PresentationFormat>On-screen Show (16:9)</PresentationFormat>
  <Paragraphs>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Roboto</vt:lpstr>
      <vt:lpstr>Open Sans</vt:lpstr>
      <vt:lpstr>Courier New</vt:lpstr>
      <vt:lpstr>PT Sans Narrow</vt:lpstr>
      <vt:lpstr>Arial</vt:lpstr>
      <vt:lpstr>Tropic</vt:lpstr>
      <vt:lpstr>Radiology Image Classification IST 718 Final Project Presentation - Group 2 </vt:lpstr>
      <vt:lpstr>Agenda</vt:lpstr>
      <vt:lpstr>Background </vt:lpstr>
      <vt:lpstr>Project Goals</vt:lpstr>
      <vt:lpstr>Business question(s)​</vt:lpstr>
      <vt:lpstr>Dataset </vt:lpstr>
      <vt:lpstr>Descriptive Analysis of the Train/Val/Test Data</vt:lpstr>
      <vt:lpstr>Data Analysis: ResNet Modeling</vt:lpstr>
      <vt:lpstr>PyTorch</vt:lpstr>
      <vt:lpstr>Fastai</vt:lpstr>
      <vt:lpstr>Models | Framework</vt:lpstr>
      <vt:lpstr>Models</vt:lpstr>
      <vt:lpstr>Results for Resnet Modeling</vt:lpstr>
      <vt:lpstr>Data Analysis: VGG-16 Modeling</vt:lpstr>
      <vt:lpstr>Model 2: VGG 16 </vt:lpstr>
      <vt:lpstr>Results from VGG-16 Modeling</vt:lpstr>
      <vt:lpstr>ROC curve for VGG-16 model  </vt:lpstr>
      <vt:lpstr>Discussion &amp; Implications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Image Classification IST 718 Final Project Presentation - Group 2 </dc:title>
  <cp:lastModifiedBy>Matthew L Pergolski</cp:lastModifiedBy>
  <cp:revision>26</cp:revision>
  <dcterms:modified xsi:type="dcterms:W3CDTF">2023-06-09T16:32:56Z</dcterms:modified>
</cp:coreProperties>
</file>