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3"/>
    <p:restoredTop sz="94680"/>
  </p:normalViewPr>
  <p:slideViewPr>
    <p:cSldViewPr snapToGrid="0">
      <p:cViewPr varScale="1">
        <p:scale>
          <a:sx n="211" d="100"/>
          <a:sy n="211" d="100"/>
        </p:scale>
        <p:origin x="12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L Pergolski" userId="a3c9bbc7-5b41-4012-bb10-8b6c5a611396" providerId="ADAL" clId="{3A9DF9FB-AE59-4B4B-A8B9-C5512C833BB2}"/>
    <pc:docChg chg="custSel addSld modSld">
      <pc:chgData name="Matthew L Pergolski" userId="a3c9bbc7-5b41-4012-bb10-8b6c5a611396" providerId="ADAL" clId="{3A9DF9FB-AE59-4B4B-A8B9-C5512C833BB2}" dt="2024-06-04T17:21:39.690" v="209" actId="20577"/>
      <pc:docMkLst>
        <pc:docMk/>
      </pc:docMkLst>
      <pc:sldChg chg="modSp mod">
        <pc:chgData name="Matthew L Pergolski" userId="a3c9bbc7-5b41-4012-bb10-8b6c5a611396" providerId="ADAL" clId="{3A9DF9FB-AE59-4B4B-A8B9-C5512C833BB2}" dt="2024-06-04T17:21:39.690" v="209" actId="20577"/>
        <pc:sldMkLst>
          <pc:docMk/>
          <pc:sldMk cId="3176343034" sldId="259"/>
        </pc:sldMkLst>
        <pc:spChg chg="mod">
          <ac:chgData name="Matthew L Pergolski" userId="a3c9bbc7-5b41-4012-bb10-8b6c5a611396" providerId="ADAL" clId="{3A9DF9FB-AE59-4B4B-A8B9-C5512C833BB2}" dt="2024-06-04T17:21:39.690" v="209" actId="20577"/>
          <ac:spMkLst>
            <pc:docMk/>
            <pc:sldMk cId="3176343034" sldId="259"/>
            <ac:spMk id="3" creationId="{947B5F7D-5B68-463C-FF48-2A1FB93D041A}"/>
          </ac:spMkLst>
        </pc:spChg>
      </pc:sldChg>
      <pc:sldChg chg="addSp modSp new mod setBg">
        <pc:chgData name="Matthew L Pergolski" userId="a3c9bbc7-5b41-4012-bb10-8b6c5a611396" providerId="ADAL" clId="{3A9DF9FB-AE59-4B4B-A8B9-C5512C833BB2}" dt="2024-06-04T17:16:59.957" v="196" actId="20577"/>
        <pc:sldMkLst>
          <pc:docMk/>
          <pc:sldMk cId="3880754746" sldId="270"/>
        </pc:sldMkLst>
        <pc:spChg chg="mod">
          <ac:chgData name="Matthew L Pergolski" userId="a3c9bbc7-5b41-4012-bb10-8b6c5a611396" providerId="ADAL" clId="{3A9DF9FB-AE59-4B4B-A8B9-C5512C833BB2}" dt="2024-06-04T17:15:52.819" v="7" actId="26606"/>
          <ac:spMkLst>
            <pc:docMk/>
            <pc:sldMk cId="3880754746" sldId="270"/>
            <ac:spMk id="2" creationId="{1CFBBAF9-C657-8C13-79CB-F95DD55D84A9}"/>
          </ac:spMkLst>
        </pc:spChg>
        <pc:spChg chg="mod">
          <ac:chgData name="Matthew L Pergolski" userId="a3c9bbc7-5b41-4012-bb10-8b6c5a611396" providerId="ADAL" clId="{3A9DF9FB-AE59-4B4B-A8B9-C5512C833BB2}" dt="2024-06-04T17:16:59.957" v="196" actId="20577"/>
          <ac:spMkLst>
            <pc:docMk/>
            <pc:sldMk cId="3880754746" sldId="270"/>
            <ac:spMk id="3" creationId="{3B7AC186-49C0-38B9-97A2-972A4E96D4A9}"/>
          </ac:spMkLst>
        </pc:spChg>
        <pc:spChg chg="add">
          <ac:chgData name="Matthew L Pergolski" userId="a3c9bbc7-5b41-4012-bb10-8b6c5a611396" providerId="ADAL" clId="{3A9DF9FB-AE59-4B4B-A8B9-C5512C833BB2}" dt="2024-06-04T17:15:52.819" v="7" actId="26606"/>
          <ac:spMkLst>
            <pc:docMk/>
            <pc:sldMk cId="3880754746" sldId="270"/>
            <ac:spMk id="8" creationId="{C2554CA6-288E-4202-BC52-2E5A8F0C0AED}"/>
          </ac:spMkLst>
        </pc:spChg>
        <pc:spChg chg="add">
          <ac:chgData name="Matthew L Pergolski" userId="a3c9bbc7-5b41-4012-bb10-8b6c5a611396" providerId="ADAL" clId="{3A9DF9FB-AE59-4B4B-A8B9-C5512C833BB2}" dt="2024-06-04T17:15:52.819" v="7" actId="26606"/>
          <ac:spMkLst>
            <pc:docMk/>
            <pc:sldMk cId="3880754746" sldId="270"/>
            <ac:spMk id="10" creationId="{B10BB131-AC8E-4A8E-A5D1-36260F720C3B}"/>
          </ac:spMkLst>
        </pc:spChg>
        <pc:spChg chg="add">
          <ac:chgData name="Matthew L Pergolski" userId="a3c9bbc7-5b41-4012-bb10-8b6c5a611396" providerId="ADAL" clId="{3A9DF9FB-AE59-4B4B-A8B9-C5512C833BB2}" dt="2024-06-04T17:15:52.819" v="7" actId="26606"/>
          <ac:spMkLst>
            <pc:docMk/>
            <pc:sldMk cId="3880754746" sldId="270"/>
            <ac:spMk id="12" creationId="{5B7778FC-632E-4DCA-A7CB-0D7731CCF970}"/>
          </ac:spMkLst>
        </pc:spChg>
        <pc:spChg chg="add">
          <ac:chgData name="Matthew L Pergolski" userId="a3c9bbc7-5b41-4012-bb10-8b6c5a611396" providerId="ADAL" clId="{3A9DF9FB-AE59-4B4B-A8B9-C5512C833BB2}" dt="2024-06-04T17:15:52.819" v="7" actId="26606"/>
          <ac:spMkLst>
            <pc:docMk/>
            <pc:sldMk cId="3880754746" sldId="270"/>
            <ac:spMk id="14" creationId="{FA23A907-97FB-4A8F-880A-DD77401C42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856B1-00D9-1FD3-DDF4-C711EAF44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81C66-4AEF-C37E-036E-345AFB94F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DC7D8-2E92-9B00-F9FD-CBC108B0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3AB-81C9-354E-8E0E-659D1701EDD7}" type="datetimeFigureOut">
              <a:rPr lang="en-US" smtClean="0"/>
              <a:t>6/4/24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95065-2CD6-6084-947A-1ACF1217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C559C-78E4-1E5B-E253-E58567C0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7905-7558-4140-BB21-CB2C6867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3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6954-7326-2381-AC3A-D96B7B4B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5AA3D-C6EE-D1F4-AEB2-0074DFCF4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19CF1-9CF1-5C6F-C208-48A56C02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3AB-81C9-354E-8E0E-659D1701EDD7}" type="datetimeFigureOut">
              <a:rPr lang="en-US" smtClean="0"/>
              <a:t>6/4/24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13756-4542-7F38-C1FA-22E461E5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1DFF9-E9BD-B7F3-8766-0D756EF7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7905-7558-4140-BB21-CB2C6867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2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C66C6-DB66-C6BA-0F31-BCC3AF3F0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2FE2C-D7D3-7857-CFA9-3BBC468E6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FEC2F-19B2-ECB6-41CF-D6B1AB00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3AB-81C9-354E-8E0E-659D1701EDD7}" type="datetimeFigureOut">
              <a:rPr lang="en-US" smtClean="0"/>
              <a:t>6/4/24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0FFC8-4010-1F6A-7173-DAC09851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7220D-267F-9C0A-026E-6FD36739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7905-7558-4140-BB21-CB2C6867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4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9737-BF1C-0D9A-0D12-AE43A9F4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F597C-51F2-6E6B-C71C-7B17CCC40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A7A8C-3610-8300-F9DE-97C178F18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3AB-81C9-354E-8E0E-659D1701EDD7}" type="datetimeFigureOut">
              <a:rPr lang="en-US" smtClean="0"/>
              <a:t>6/4/24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02BA5-7660-B861-DBE8-8F43AD68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649E3-9A56-6C91-7087-2240587A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7905-7558-4140-BB21-CB2C6867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6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9B29-13E7-96FF-2F8C-C406D374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75C5B-D8CB-4647-181B-A2379F9FB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EF874-F568-2A49-5039-8307D80F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3AB-81C9-354E-8E0E-659D1701EDD7}" type="datetimeFigureOut">
              <a:rPr lang="en-US" smtClean="0"/>
              <a:t>6/4/24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6F963-83AE-5529-146C-E6B98721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5B95A-2BF8-9C8A-1624-F7D9485E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7905-7558-4140-BB21-CB2C6867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8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FF8F7-59D8-4F49-2D2D-99B5F2BC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1E37-B8B0-84DC-A934-589DBF1E1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D3FB6-62F7-6CF0-EE02-96A719480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B146E-C075-607F-74B7-92C493FE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3AB-81C9-354E-8E0E-659D1701EDD7}" type="datetimeFigureOut">
              <a:rPr lang="en-US" smtClean="0"/>
              <a:t>6/4/24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813C7-1154-4DBA-9308-64D96509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93A77-78EA-2EE9-0EBD-D25FF0BB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7905-7558-4140-BB21-CB2C6867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7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D018-88FF-C1A7-E418-47496334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B61E6-FEED-687E-84DE-7CBB139C6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95DEE-7348-7261-07D8-3E169999D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7D25B-D5F4-EC28-0CA3-DEB439058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6D4BC4-FAB5-E84B-E6F1-91AA3D16F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8DA86C-2347-A1FE-35E8-1BBEC19FD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3AB-81C9-354E-8E0E-659D1701EDD7}" type="datetimeFigureOut">
              <a:rPr lang="en-US" smtClean="0"/>
              <a:t>6/4/24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86A57-7E97-40A1-B21D-9B1ECC5F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802961-2C0D-F545-8948-16B28F20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7905-7558-4140-BB21-CB2C6867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6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611F-F19E-F673-4A0E-461791DB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778D4-436A-1ED7-1585-BAFA3B62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3AB-81C9-354E-8E0E-659D1701EDD7}" type="datetimeFigureOut">
              <a:rPr lang="en-US" smtClean="0"/>
              <a:t>6/4/24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C2FB3-8F1A-FF3A-53AA-BB863CD3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09902-6C0E-55F3-8EBB-88E4FFCC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7905-7558-4140-BB21-CB2C6867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1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692622-30C0-D9F7-1408-F4E8135A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3AB-81C9-354E-8E0E-659D1701EDD7}" type="datetimeFigureOut">
              <a:rPr lang="en-US" smtClean="0"/>
              <a:t>6/4/24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ADD812-56C8-BD9D-932E-56E22294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CE29E-7453-34D9-5107-7D5BDAE4E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7905-7558-4140-BB21-CB2C6867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4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13FE-9CA0-B44A-5C8E-49DE049E0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3BC57-6F5F-EDEB-682A-43EF0E8BB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FED4D-4C07-AEA9-3DC8-9EF0658E1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35F5D-A950-BC94-55F6-6A040949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3AB-81C9-354E-8E0E-659D1701EDD7}" type="datetimeFigureOut">
              <a:rPr lang="en-US" smtClean="0"/>
              <a:t>6/4/24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BD872-03D3-7E14-01BA-3D9645C1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B8FA4-5D2C-AA23-60E6-1A0334FC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7905-7558-4140-BB21-CB2C6867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38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75C2-C977-F51F-BDEE-21ED5AE5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6E1CC-8164-BB9E-A78B-885AE11CC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6AA2B-C01D-96D9-7BF9-ADBD443A2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641F7-DA8F-3AD6-9E4F-17DA643C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3AB-81C9-354E-8E0E-659D1701EDD7}" type="datetimeFigureOut">
              <a:rPr lang="en-US" smtClean="0"/>
              <a:t>6/4/24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FF69E-5348-3E93-F724-A9ACA833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C9A0F-63DF-131C-A06A-804CEEB6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7905-7558-4140-BB21-CB2C6867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4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12D622-9E70-E190-E39C-9BCA4CE8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9CEA5-B0FF-BF82-5599-76C77895E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ED3C8-D969-FF0C-9B9E-A3FA99DC1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5073AB-81C9-354E-8E0E-659D1701EDD7}" type="datetimeFigureOut">
              <a:rPr lang="en-US" smtClean="0"/>
              <a:t>6/4/24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0C90D-F9D3-6A64-74E5-8D2FE7468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DDC08-8F8B-ED15-91C1-1069EFAA9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637905-7558-4140-BB21-CB2C6867E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1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5088C-1724-2229-E45F-ACC68D3F7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Matthew L. Pergolski</a:t>
            </a:r>
            <a:br>
              <a:rPr lang="en-US" sz="5400"/>
            </a:br>
            <a:br>
              <a:rPr lang="en-US" sz="5400"/>
            </a:br>
            <a:r>
              <a:rPr lang="en-US" sz="5400"/>
              <a:t>Applied Data Science Capstone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5018B-DE08-BA88-5338-5BFC29DA5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Syracuse University, Master of Science in Applied Data Science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6AF11-BEC7-35D7-50FE-0F9413EB19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6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8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675FFAD0-2409-47F2-980A-2CF4FFC69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!!Rectangle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Wassertropfen auf Blütenblatt">
            <a:extLst>
              <a:ext uri="{FF2B5EF4-FFF2-40B4-BE49-F238E27FC236}">
                <a16:creationId xmlns:a16="http://schemas.microsoft.com/office/drawing/2014/main" id="{553D8254-909C-A58D-966F-F710972F1D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8EFAD5-821C-B1AF-19CF-01F72DCCA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26720"/>
            <a:ext cx="10506456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IST 718: Big Data Analytics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38A51-8754-281F-164C-9C4E180FC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3337269"/>
            <a:ext cx="10509504" cy="2905686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Developed an image classification model to distinguish between normal and pneumonia-affected chest X-rays.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Dataset consisted of 5,863 chest X-rays, each categorized as either normal or pneumonia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The project utilized two deep learning models: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ResNet</a:t>
            </a:r>
            <a:r>
              <a:rPr lang="en-US" sz="2000" dirty="0">
                <a:solidFill>
                  <a:schemeClr val="bg1"/>
                </a:solidFill>
              </a:rPr>
              <a:t>: This model architecture is known for its ability to effectively learn features from images. </a:t>
            </a:r>
            <a:r>
              <a:rPr lang="en-US" sz="2000" dirty="0" err="1">
                <a:solidFill>
                  <a:schemeClr val="bg1"/>
                </a:solidFill>
              </a:rPr>
              <a:t>ResNet</a:t>
            </a:r>
            <a:r>
              <a:rPr lang="en-US" sz="2000" dirty="0">
                <a:solidFill>
                  <a:schemeClr val="bg1"/>
                </a:solidFill>
              </a:rPr>
              <a:t> models with varying layers (18, 50, and 152) achieved accuracies between 81% and 85%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VGG-16: This model is another widely used deep learning architecture for image classification. Fine-tuning and increasing the number of epochs for the VGG-16 model resulted in a training accuracy of 97.9% and validation accuracies similar to </a:t>
            </a:r>
            <a:r>
              <a:rPr lang="en-US" sz="2000" dirty="0" err="1">
                <a:solidFill>
                  <a:schemeClr val="bg1"/>
                </a:solidFill>
              </a:rPr>
              <a:t>ResNet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24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675FFAD0-2409-47F2-980A-2CF4FFC69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!!Rectangle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Wassertropfen auf Blütenblatt">
            <a:extLst>
              <a:ext uri="{FF2B5EF4-FFF2-40B4-BE49-F238E27FC236}">
                <a16:creationId xmlns:a16="http://schemas.microsoft.com/office/drawing/2014/main" id="{553D8254-909C-A58D-966F-F710972F1D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89013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8EFAD5-821C-B1AF-19CF-01F72DCCA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26720"/>
            <a:ext cx="10506456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IST 736: Text Mining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38A51-8754-281F-164C-9C4E180FC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997" y="3059297"/>
            <a:ext cx="10509504" cy="2905686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en-US" sz="1800" dirty="0">
                <a:solidFill>
                  <a:srgbClr val="FFFFFF"/>
                </a:solidFill>
              </a:rPr>
              <a:t>Developed a text mining application to help prospective students explore course syllabi for the Master of Science in Applied Data Science program at Syracuse University. </a:t>
            </a:r>
          </a:p>
          <a:p>
            <a:pPr algn="l"/>
            <a:r>
              <a:rPr lang="en-US" sz="1800" dirty="0">
                <a:solidFill>
                  <a:srgbClr val="FFFFFF"/>
                </a:solidFill>
              </a:rPr>
              <a:t>The application leverages several text mining techniques: </a:t>
            </a:r>
          </a:p>
          <a:p>
            <a:pPr marL="17145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Term frequency analysis: This technique allows the application to identify the most frequent terms in each syllabus, providing insights into the key concepts covered in each course</a:t>
            </a:r>
          </a:p>
          <a:p>
            <a:pPr marL="17145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Document similarity search: This technique enables the application to compare syllabi based on their content, allowing prospective students to find courses that are similar to those they are interested in</a:t>
            </a:r>
          </a:p>
          <a:p>
            <a:pPr marL="17145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Topic modeling: This technique allows the application to uncover the underlying themes and topics covered across the entire curriculum</a:t>
            </a:r>
          </a:p>
          <a:p>
            <a:pPr algn="l"/>
            <a:r>
              <a:rPr lang="en-US" sz="1800" dirty="0">
                <a:solidFill>
                  <a:srgbClr val="FFFFFF"/>
                </a:solidFill>
              </a:rPr>
              <a:t>Prospective students can use this information to understand the breadth and depth of the program's offerings.</a:t>
            </a:r>
          </a:p>
        </p:txBody>
      </p:sp>
    </p:spTree>
    <p:extLst>
      <p:ext uri="{BB962C8B-B14F-4D97-AF65-F5344CB8AC3E}">
        <p14:creationId xmlns:p14="http://schemas.microsoft.com/office/powerpoint/2010/main" val="258593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675FFAD0-2409-47F2-980A-2CF4FFC69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!!Rectangle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Wassertropfen auf Blütenblatt">
            <a:extLst>
              <a:ext uri="{FF2B5EF4-FFF2-40B4-BE49-F238E27FC236}">
                <a16:creationId xmlns:a16="http://schemas.microsoft.com/office/drawing/2014/main" id="{553D8254-909C-A58D-966F-F710972F1D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8EFAD5-821C-B1AF-19CF-01F72DCCA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26720"/>
            <a:ext cx="10506456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IST 691: Deep Learning in Practice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38A51-8754-281F-164C-9C4E180FC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3337269"/>
            <a:ext cx="10509504" cy="2905686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This project involved creating an interactive application that classifies bird species based on audio recordings. The application uses artificial neural networks and evaluates different training strategies to optimize performance: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Learning rate optimization: This technique involves finding the optimal learning rate for the neural network, which can significantly impact its performance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Early stopping: This technique helps prevent the model from overfitting the training data by stopping the training process when the model's performance on a validation set starts to decrease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Stratified sampling: This technique ensures that the training and validation sets have a balanced representation of each bird species, improving the model's ability to generalize to unseen data</a:t>
            </a:r>
          </a:p>
        </p:txBody>
      </p:sp>
    </p:spTree>
    <p:extLst>
      <p:ext uri="{BB962C8B-B14F-4D97-AF65-F5344CB8AC3E}">
        <p14:creationId xmlns:p14="http://schemas.microsoft.com/office/powerpoint/2010/main" val="113600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90D50-F26F-64E3-9009-5541A0CCE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5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 descr="A diagram of data science&#10;&#10;Description automatically generated">
            <a:extLst>
              <a:ext uri="{FF2B5EF4-FFF2-40B4-BE49-F238E27FC236}">
                <a16:creationId xmlns:a16="http://schemas.microsoft.com/office/drawing/2014/main" id="{90603D57-A10D-205D-055B-3058C222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1" r="2491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4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BBAF9-C657-8C13-79CB-F95DD55D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AC186-49C0-38B9-97A2-972A4E96D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Personal Interest in Data Science</a:t>
            </a:r>
          </a:p>
          <a:p>
            <a:r>
              <a:rPr lang="en-US" dirty="0"/>
              <a:t>MSADS Program</a:t>
            </a:r>
          </a:p>
          <a:p>
            <a:r>
              <a:rPr lang="en-US" dirty="0"/>
              <a:t>Career Goals</a:t>
            </a:r>
          </a:p>
          <a:p>
            <a:r>
              <a:rPr lang="en-US" dirty="0"/>
              <a:t>Program Objectives / Outcomes</a:t>
            </a:r>
          </a:p>
          <a:p>
            <a:r>
              <a:rPr lang="en-US" dirty="0"/>
              <a:t>Data Science Life Cycle</a:t>
            </a:r>
          </a:p>
          <a:p>
            <a:r>
              <a:rPr lang="en-US" dirty="0"/>
              <a:t>Coursework / Curriculum</a:t>
            </a:r>
          </a:p>
          <a:p>
            <a:r>
              <a:rPr lang="en-US" dirty="0"/>
              <a:t>Projects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8075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E6CEF-6BE5-CA5E-F495-78C278166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699" y="280505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D97C1-30D0-AAC1-B491-3689AA955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Background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Undergraduate degree: University of Wisconsin-Eau Claire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Industry: Aerospace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Transition to data science driven by a desire for more advanced automation and problem-solving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75D6C-88A1-348D-6C8C-7904296CF8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67" r="21813"/>
          <a:stretch/>
        </p:blipFill>
        <p:spPr>
          <a:xfrm>
            <a:off x="360420" y="320040"/>
            <a:ext cx="4006609" cy="5899785"/>
          </a:xfrm>
          <a:prstGeom prst="rect">
            <a:avLst/>
          </a:prstGeom>
        </p:spPr>
      </p:pic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8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708B9-8094-2065-49D0-830A53D84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Personal Interest in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1571C-CFEB-8D3E-7E21-1032026EE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Initial interest in Excel and VBA, but quickly recognized limitations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Discovery of Python and its potential for automation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COVID-19 pandemic provided an opportunity to explore data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9EC17-F122-141C-008C-05A5C6E9C3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6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1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05FBA-C7F7-2E58-BE5E-17F147BC0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Master of Science in Applied Data Science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B5F7D-5B68-463C-FF48-2A1FB93D0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8379" y="4444468"/>
            <a:ext cx="7653621" cy="1569486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Emphasis on practical, real-world applications of data science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Available tuition assistance from employer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Preparedness for the program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Undergraduate courses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Programming courses via Coursera, Data Camp,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7B4658-E8C8-AEE7-944C-6F167DC42A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03" r="28065" b="-1"/>
          <a:stretch/>
        </p:blipFill>
        <p:spPr>
          <a:xfrm>
            <a:off x="360381" y="320040"/>
            <a:ext cx="4006687" cy="5899785"/>
          </a:xfrm>
          <a:prstGeom prst="rect">
            <a:avLst/>
          </a:prstGeom>
        </p:spPr>
      </p:pic>
      <p:sp>
        <p:nvSpPr>
          <p:cNvPr id="2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4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802EA-B419-1AA0-AD6D-3F71FB0C6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Career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75537-7D54-EA1B-B606-1B0A59875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7016" y="4600362"/>
            <a:ext cx="7186301" cy="157276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Desire to master fundamental and advanced data science topics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Commitment to lifelong learning through online platforms and personal projects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Current position as a Data Scientist (Level III) obtained during the program</a:t>
            </a:r>
          </a:p>
        </p:txBody>
      </p:sp>
      <p:pic>
        <p:nvPicPr>
          <p:cNvPr id="5" name="Picture 4" descr="A wall painted with an arrow and a dartboard">
            <a:extLst>
              <a:ext uri="{FF2B5EF4-FFF2-40B4-BE49-F238E27FC236}">
                <a16:creationId xmlns:a16="http://schemas.microsoft.com/office/drawing/2014/main" id="{9C7BF06E-2E49-2727-732B-F9C9679DE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4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1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B5D11-DC1E-E974-E3A9-BBA69E248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dirty="0"/>
              <a:t>Program Objectives and Outcomes</a:t>
            </a:r>
          </a:p>
        </p:txBody>
      </p:sp>
      <p:pic>
        <p:nvPicPr>
          <p:cNvPr id="5" name="Picture 4" descr="Blue arrows pointing at a red button">
            <a:extLst>
              <a:ext uri="{FF2B5EF4-FFF2-40B4-BE49-F238E27FC236}">
                <a16:creationId xmlns:a16="http://schemas.microsoft.com/office/drawing/2014/main" id="{780EAE72-87CF-3259-D012-A24B0CE0DE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21" r="23147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864DE-6E60-43E4-F0D0-8737637DD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Collecting, storing, and accessing data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Creating actionable insights in various contexts (societal, business, political)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Applying visualization and predictive models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Using programming languages like R and Python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Communicating insights to diverse audiences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Applying ethical considerations in data science practices</a:t>
            </a:r>
          </a:p>
        </p:txBody>
      </p:sp>
    </p:spTree>
    <p:extLst>
      <p:ext uri="{BB962C8B-B14F-4D97-AF65-F5344CB8AC3E}">
        <p14:creationId xmlns:p14="http://schemas.microsoft.com/office/powerpoint/2010/main" val="1158045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Freeform: Shape 3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D802C-D64D-EB28-2A66-6EA953DE0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Data Science Life Cycle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0687276F-BAC6-6DB3-2A0C-55D5C0D14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047" y="625684"/>
            <a:ext cx="6768205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17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54C61-A5D9-E0B1-411E-8995D85C8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Coursework and Curriculum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D2E9C-8FBF-6F4D-809B-A2F9F2B6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IST 687 | Introduction to Data Science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IST 772 | Quantitative Reasoning in Data Science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IST 707 | Applied Machine Learning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IST 659 | Data Administration Concepts and Database Management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IST 652 | Scripting for Data Analysis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IST 769 | Advanced Big Data Management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IST 664 | Natural Language Processing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SCM 651 | Business Analytics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IST 718 | Big Data Analytics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IST 736 | Text Mining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IST 691 | Deep Learning In Practice</a:t>
            </a:r>
          </a:p>
        </p:txBody>
      </p:sp>
    </p:spTree>
    <p:extLst>
      <p:ext uri="{BB962C8B-B14F-4D97-AF65-F5344CB8AC3E}">
        <p14:creationId xmlns:p14="http://schemas.microsoft.com/office/powerpoint/2010/main" val="242666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278a402-1a9e-4eb9-8414-ffb55a5fcf1e}" enabled="0" method="" siteId="{4278a402-1a9e-4eb9-8414-ffb55a5fcf1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684</Words>
  <Application>Microsoft Macintosh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Theme</vt:lpstr>
      <vt:lpstr>Matthew L. Pergolski  Applied Data Science Capstone Portfolio</vt:lpstr>
      <vt:lpstr>Agenda</vt:lpstr>
      <vt:lpstr>Introduction</vt:lpstr>
      <vt:lpstr>Personal Interest in Data Science</vt:lpstr>
      <vt:lpstr>Master of Science in Applied Data Science Program</vt:lpstr>
      <vt:lpstr>Career Goals</vt:lpstr>
      <vt:lpstr>Program Objectives and Outcomes</vt:lpstr>
      <vt:lpstr>Data Science Life Cycle</vt:lpstr>
      <vt:lpstr>Coursework and Curriculum</vt:lpstr>
      <vt:lpstr>IST 718: Big Data Analytics</vt:lpstr>
      <vt:lpstr>IST 736: Text Mining</vt:lpstr>
      <vt:lpstr>IST 691: Deep Learning in Practice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Matthew L. Pergolski  Applied Data Science Capstone Portfolio</dc:title>
  <dc:creator>Matthew L Pergolski</dc:creator>
  <cp:lastModifiedBy>Matthew L Pergolski</cp:lastModifiedBy>
  <cp:revision>1</cp:revision>
  <dcterms:created xsi:type="dcterms:W3CDTF">2024-05-15T05:00:59Z</dcterms:created>
  <dcterms:modified xsi:type="dcterms:W3CDTF">2024-06-04T17:21:48Z</dcterms:modified>
</cp:coreProperties>
</file>