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43891200" cy="32918400"/>
  <p:notesSz cx="9236075" cy="70104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2A2A"/>
    <a:srgbClr val="FBD137"/>
    <a:srgbClr val="FCC036"/>
    <a:srgbClr val="E1C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4F4E34-4F68-492A-8F2E-5FFBDEDCF51A}" v="89" dt="2024-04-14T18:54:00.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20" d="100"/>
          <a:sy n="20" d="100"/>
        </p:scale>
        <p:origin x="2132" y="16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5232173" y="0"/>
            <a:ext cx="4002299" cy="350520"/>
          </a:xfrm>
          <a:prstGeom prst="rect">
            <a:avLst/>
          </a:prstGeom>
        </p:spPr>
        <p:txBody>
          <a:bodyPr vert="horz" lIns="92830" tIns="46415" rIns="92830" bIns="46415" rtlCol="0"/>
          <a:lstStyle>
            <a:lvl1pPr algn="r">
              <a:defRPr sz="1200"/>
            </a:lvl1pPr>
          </a:lstStyle>
          <a:p>
            <a:fld id="{4630C8D4-7514-4B4D-AD38-00388A4F95B1}" type="datetimeFigureOut">
              <a:rPr lang="en-US" smtClean="0"/>
              <a:t>4/17/2024</a:t>
            </a:fld>
            <a:endParaRPr lang="en-US"/>
          </a:p>
        </p:txBody>
      </p:sp>
      <p:sp>
        <p:nvSpPr>
          <p:cNvPr id="4" name="Slide Image Placeholder 3"/>
          <p:cNvSpPr>
            <a:spLocks noGrp="1" noRot="1" noChangeAspect="1"/>
          </p:cNvSpPr>
          <p:nvPr>
            <p:ph type="sldImg" idx="2"/>
          </p:nvPr>
        </p:nvSpPr>
        <p:spPr>
          <a:xfrm>
            <a:off x="2865438" y="525463"/>
            <a:ext cx="3505200" cy="262890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923608" y="3329940"/>
            <a:ext cx="7388860" cy="3154680"/>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258"/>
            <a:ext cx="4002299" cy="350520"/>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5232173" y="6658258"/>
            <a:ext cx="4002299" cy="350520"/>
          </a:xfrm>
          <a:prstGeom prst="rect">
            <a:avLst/>
          </a:prstGeom>
        </p:spPr>
        <p:txBody>
          <a:bodyPr vert="horz" lIns="92830" tIns="46415" rIns="92830" bIns="46415" rtlCol="0" anchor="b"/>
          <a:lstStyle>
            <a:lvl1pPr algn="r">
              <a:defRPr sz="1200"/>
            </a:lvl1pPr>
          </a:lstStyle>
          <a:p>
            <a:fld id="{647CC42E-183F-49AA-B398-26735775CE5B}" type="slidenum">
              <a:rPr lang="en-US" smtClean="0"/>
              <a:t>‹#›</a:t>
            </a:fld>
            <a:endParaRPr lang="en-US"/>
          </a:p>
        </p:txBody>
      </p:sp>
    </p:spTree>
    <p:extLst>
      <p:ext uri="{BB962C8B-B14F-4D97-AF65-F5344CB8AC3E}">
        <p14:creationId xmlns:p14="http://schemas.microsoft.com/office/powerpoint/2010/main" val="5569763"/>
      </p:ext>
    </p:extLst>
  </p:cSld>
  <p:clrMap bg1="lt1" tx1="dk1" bg2="lt2" tx2="dk2" accent1="accent1" accent2="accent2" accent3="accent3" accent4="accent4" accent5="accent5" accent6="accent6" hlink="hlink" folHlink="folHlink"/>
  <p:notesStyle>
    <a:lvl1pPr marL="0" algn="l" defTabSz="4389120" rtl="0" eaLnBrk="1" latinLnBrk="0" hangingPunct="1">
      <a:defRPr sz="5800" kern="1200">
        <a:solidFill>
          <a:schemeClr val="tx1"/>
        </a:solidFill>
        <a:latin typeface="+mn-lt"/>
        <a:ea typeface="+mn-ea"/>
        <a:cs typeface="+mn-cs"/>
      </a:defRPr>
    </a:lvl1pPr>
    <a:lvl2pPr marL="2194560" algn="l" defTabSz="4389120" rtl="0" eaLnBrk="1" latinLnBrk="0" hangingPunct="1">
      <a:defRPr sz="5800" kern="1200">
        <a:solidFill>
          <a:schemeClr val="tx1"/>
        </a:solidFill>
        <a:latin typeface="+mn-lt"/>
        <a:ea typeface="+mn-ea"/>
        <a:cs typeface="+mn-cs"/>
      </a:defRPr>
    </a:lvl2pPr>
    <a:lvl3pPr marL="4389120" algn="l" defTabSz="4389120" rtl="0" eaLnBrk="1" latinLnBrk="0" hangingPunct="1">
      <a:defRPr sz="5800" kern="1200">
        <a:solidFill>
          <a:schemeClr val="tx1"/>
        </a:solidFill>
        <a:latin typeface="+mn-lt"/>
        <a:ea typeface="+mn-ea"/>
        <a:cs typeface="+mn-cs"/>
      </a:defRPr>
    </a:lvl3pPr>
    <a:lvl4pPr marL="6583680" algn="l" defTabSz="4389120" rtl="0" eaLnBrk="1" latinLnBrk="0" hangingPunct="1">
      <a:defRPr sz="5800" kern="1200">
        <a:solidFill>
          <a:schemeClr val="tx1"/>
        </a:solidFill>
        <a:latin typeface="+mn-lt"/>
        <a:ea typeface="+mn-ea"/>
        <a:cs typeface="+mn-cs"/>
      </a:defRPr>
    </a:lvl4pPr>
    <a:lvl5pPr marL="8778240" algn="l" defTabSz="4389120" rtl="0" eaLnBrk="1" latinLnBrk="0" hangingPunct="1">
      <a:defRPr sz="5800" kern="1200">
        <a:solidFill>
          <a:schemeClr val="tx1"/>
        </a:solidFill>
        <a:latin typeface="+mn-lt"/>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084F84-3434-4763-9D89-928B4912ECE0}"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FD3CF-2C1F-499C-9587-FA4BEA7F3E3C}" type="slidenum">
              <a:rPr lang="en-US" smtClean="0"/>
              <a:t>‹#›</a:t>
            </a:fld>
            <a:endParaRPr lang="en-US"/>
          </a:p>
        </p:txBody>
      </p:sp>
      <p:sp>
        <p:nvSpPr>
          <p:cNvPr id="7" name="bk object 16"/>
          <p:cNvSpPr/>
          <p:nvPr userDrawn="1"/>
        </p:nvSpPr>
        <p:spPr>
          <a:xfrm>
            <a:off x="0" y="1"/>
            <a:ext cx="43891200" cy="3987317"/>
          </a:xfrm>
          <a:custGeom>
            <a:avLst/>
            <a:gdLst/>
            <a:ahLst/>
            <a:cxnLst/>
            <a:rect l="l" t="t" r="r" b="b"/>
            <a:pathLst>
              <a:path w="20104100" h="1166495">
                <a:moveTo>
                  <a:pt x="0" y="1166224"/>
                </a:moveTo>
                <a:lnTo>
                  <a:pt x="20104099" y="1166224"/>
                </a:lnTo>
                <a:lnTo>
                  <a:pt x="20104099" y="0"/>
                </a:lnTo>
                <a:lnTo>
                  <a:pt x="0" y="0"/>
                </a:lnTo>
                <a:lnTo>
                  <a:pt x="0" y="1166224"/>
                </a:lnTo>
                <a:close/>
              </a:path>
            </a:pathLst>
          </a:custGeom>
          <a:solidFill>
            <a:srgbClr val="FFC000"/>
          </a:solidFill>
        </p:spPr>
        <p:txBody>
          <a:bodyPr wrap="square" lIns="0" tIns="0" rIns="0" bIns="0" rtlCol="0"/>
          <a:lstStyle/>
          <a:p>
            <a:endParaRPr/>
          </a:p>
        </p:txBody>
      </p:sp>
      <p:sp>
        <p:nvSpPr>
          <p:cNvPr id="8" name="bk object 16"/>
          <p:cNvSpPr/>
          <p:nvPr userDrawn="1"/>
        </p:nvSpPr>
        <p:spPr>
          <a:xfrm>
            <a:off x="0" y="32423100"/>
            <a:ext cx="44043600" cy="495300"/>
          </a:xfrm>
          <a:custGeom>
            <a:avLst/>
            <a:gdLst/>
            <a:ahLst/>
            <a:cxnLst/>
            <a:rect l="l" t="t" r="r" b="b"/>
            <a:pathLst>
              <a:path w="20104100" h="1166495">
                <a:moveTo>
                  <a:pt x="0" y="1166224"/>
                </a:moveTo>
                <a:lnTo>
                  <a:pt x="20104099" y="1166224"/>
                </a:lnTo>
                <a:lnTo>
                  <a:pt x="20104099" y="0"/>
                </a:lnTo>
                <a:lnTo>
                  <a:pt x="0" y="0"/>
                </a:lnTo>
                <a:lnTo>
                  <a:pt x="0" y="1166224"/>
                </a:lnTo>
                <a:close/>
              </a:path>
            </a:pathLst>
          </a:custGeom>
          <a:solidFill>
            <a:srgbClr val="FFC000"/>
          </a:solidFill>
        </p:spPr>
        <p:txBody>
          <a:bodyPr wrap="square" lIns="0" tIns="0" rIns="0" bIns="0" rtlCol="0"/>
          <a:lstStyle/>
          <a:p>
            <a:endParaRPr/>
          </a:p>
        </p:txBody>
      </p:sp>
    </p:spTree>
    <p:extLst>
      <p:ext uri="{BB962C8B-B14F-4D97-AF65-F5344CB8AC3E}">
        <p14:creationId xmlns:p14="http://schemas.microsoft.com/office/powerpoint/2010/main" val="3099741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084F84-3434-4763-9D89-928B4912ECE0}"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FD3CF-2C1F-499C-9587-FA4BEA7F3E3C}" type="slidenum">
              <a:rPr lang="en-US" smtClean="0"/>
              <a:t>‹#›</a:t>
            </a:fld>
            <a:endParaRPr lang="en-US"/>
          </a:p>
        </p:txBody>
      </p:sp>
    </p:spTree>
    <p:extLst>
      <p:ext uri="{BB962C8B-B14F-4D97-AF65-F5344CB8AC3E}">
        <p14:creationId xmlns:p14="http://schemas.microsoft.com/office/powerpoint/2010/main" val="4272035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1" y="8435343"/>
            <a:ext cx="35547303"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901946" y="8435343"/>
            <a:ext cx="105925617"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084F84-3434-4763-9D89-928B4912ECE0}"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FD3CF-2C1F-499C-9587-FA4BEA7F3E3C}" type="slidenum">
              <a:rPr lang="en-US" smtClean="0"/>
              <a:t>‹#›</a:t>
            </a:fld>
            <a:endParaRPr lang="en-US"/>
          </a:p>
        </p:txBody>
      </p:sp>
    </p:spTree>
    <p:extLst>
      <p:ext uri="{BB962C8B-B14F-4D97-AF65-F5344CB8AC3E}">
        <p14:creationId xmlns:p14="http://schemas.microsoft.com/office/powerpoint/2010/main" val="295432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084F84-3434-4763-9D89-928B4912ECE0}"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FD3CF-2C1F-499C-9587-FA4BEA7F3E3C}" type="slidenum">
              <a:rPr lang="en-US" smtClean="0"/>
              <a:t>‹#›</a:t>
            </a:fld>
            <a:endParaRPr lang="en-US"/>
          </a:p>
        </p:txBody>
      </p:sp>
    </p:spTree>
    <p:extLst>
      <p:ext uri="{BB962C8B-B14F-4D97-AF65-F5344CB8AC3E}">
        <p14:creationId xmlns:p14="http://schemas.microsoft.com/office/powerpoint/2010/main" val="191217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084F84-3434-4763-9D89-928B4912ECE0}"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FD3CF-2C1F-499C-9587-FA4BEA7F3E3C}" type="slidenum">
              <a:rPr lang="en-US" smtClean="0"/>
              <a:t>‹#›</a:t>
            </a:fld>
            <a:endParaRPr lang="en-US"/>
          </a:p>
        </p:txBody>
      </p:sp>
    </p:spTree>
    <p:extLst>
      <p:ext uri="{BB962C8B-B14F-4D97-AF65-F5344CB8AC3E}">
        <p14:creationId xmlns:p14="http://schemas.microsoft.com/office/powerpoint/2010/main" val="426072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901944" y="49156623"/>
            <a:ext cx="70736457" cy="139042138"/>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369923" y="49156623"/>
            <a:ext cx="70736463" cy="139042138"/>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084F84-3434-4763-9D89-928B4912ECE0}"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FD3CF-2C1F-499C-9587-FA4BEA7F3E3C}" type="slidenum">
              <a:rPr lang="en-US" smtClean="0"/>
              <a:t>‹#›</a:t>
            </a:fld>
            <a:endParaRPr lang="en-US"/>
          </a:p>
        </p:txBody>
      </p:sp>
    </p:spTree>
    <p:extLst>
      <p:ext uri="{BB962C8B-B14F-4D97-AF65-F5344CB8AC3E}">
        <p14:creationId xmlns:p14="http://schemas.microsoft.com/office/powerpoint/2010/main" val="238797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084F84-3434-4763-9D89-928B4912ECE0}"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1FD3CF-2C1F-499C-9587-FA4BEA7F3E3C}" type="slidenum">
              <a:rPr lang="en-US" smtClean="0"/>
              <a:t>‹#›</a:t>
            </a:fld>
            <a:endParaRPr lang="en-US"/>
          </a:p>
        </p:txBody>
      </p:sp>
    </p:spTree>
    <p:extLst>
      <p:ext uri="{BB962C8B-B14F-4D97-AF65-F5344CB8AC3E}">
        <p14:creationId xmlns:p14="http://schemas.microsoft.com/office/powerpoint/2010/main" val="2069884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084F84-3434-4763-9D89-928B4912ECE0}"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1FD3CF-2C1F-499C-9587-FA4BEA7F3E3C}" type="slidenum">
              <a:rPr lang="en-US" smtClean="0"/>
              <a:t>‹#›</a:t>
            </a:fld>
            <a:endParaRPr lang="en-US"/>
          </a:p>
        </p:txBody>
      </p:sp>
    </p:spTree>
    <p:extLst>
      <p:ext uri="{BB962C8B-B14F-4D97-AF65-F5344CB8AC3E}">
        <p14:creationId xmlns:p14="http://schemas.microsoft.com/office/powerpoint/2010/main" val="181982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84F84-3434-4763-9D89-928B4912ECE0}"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1FD3CF-2C1F-499C-9587-FA4BEA7F3E3C}" type="slidenum">
              <a:rPr lang="en-US" smtClean="0"/>
              <a:t>‹#›</a:t>
            </a:fld>
            <a:endParaRPr lang="en-US"/>
          </a:p>
        </p:txBody>
      </p:sp>
    </p:spTree>
    <p:extLst>
      <p:ext uri="{BB962C8B-B14F-4D97-AF65-F5344CB8AC3E}">
        <p14:creationId xmlns:p14="http://schemas.microsoft.com/office/powerpoint/2010/main" val="293007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3"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E0084F84-3434-4763-9D89-928B4912ECE0}"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FD3CF-2C1F-499C-9587-FA4BEA7F3E3C}" type="slidenum">
              <a:rPr lang="en-US" smtClean="0"/>
              <a:t>‹#›</a:t>
            </a:fld>
            <a:endParaRPr lang="en-US"/>
          </a:p>
        </p:txBody>
      </p:sp>
    </p:spTree>
    <p:extLst>
      <p:ext uri="{BB962C8B-B14F-4D97-AF65-F5344CB8AC3E}">
        <p14:creationId xmlns:p14="http://schemas.microsoft.com/office/powerpoint/2010/main" val="143830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E0084F84-3434-4763-9D89-928B4912ECE0}"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FD3CF-2C1F-499C-9587-FA4BEA7F3E3C}" type="slidenum">
              <a:rPr lang="en-US" smtClean="0"/>
              <a:t>‹#›</a:t>
            </a:fld>
            <a:endParaRPr lang="en-US"/>
          </a:p>
        </p:txBody>
      </p:sp>
    </p:spTree>
    <p:extLst>
      <p:ext uri="{BB962C8B-B14F-4D97-AF65-F5344CB8AC3E}">
        <p14:creationId xmlns:p14="http://schemas.microsoft.com/office/powerpoint/2010/main" val="2600994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E0084F84-3434-4763-9D89-928B4912ECE0}" type="datetimeFigureOut">
              <a:rPr lang="en-US" smtClean="0"/>
              <a:t>4/17/2024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51FD3CF-2C1F-499C-9587-FA4BEA7F3E3C}" type="slidenum">
              <a:rPr lang="en-US" smtClean="0"/>
              <a:t>‹#›</a:t>
            </a:fld>
            <a:endParaRPr lang="en-US"/>
          </a:p>
        </p:txBody>
      </p:sp>
    </p:spTree>
    <p:extLst>
      <p:ext uri="{BB962C8B-B14F-4D97-AF65-F5344CB8AC3E}">
        <p14:creationId xmlns:p14="http://schemas.microsoft.com/office/powerpoint/2010/main" val="3172980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7"/>
          <p:cNvSpPr>
            <a:spLocks noChangeArrowheads="1"/>
          </p:cNvSpPr>
          <p:nvPr/>
        </p:nvSpPr>
        <p:spPr bwMode="auto">
          <a:xfrm>
            <a:off x="1600200" y="4507257"/>
            <a:ext cx="10287000" cy="7298315"/>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nchor="ctr"/>
          <a:lstStyle/>
          <a:p>
            <a:pPr algn="ctr" defTabSz="4388048"/>
            <a:endParaRPr lang="en-US" sz="4200"/>
          </a:p>
        </p:txBody>
      </p:sp>
      <p:sp>
        <p:nvSpPr>
          <p:cNvPr id="8" name="AutoShape 17"/>
          <p:cNvSpPr>
            <a:spLocks noChangeArrowheads="1"/>
          </p:cNvSpPr>
          <p:nvPr/>
        </p:nvSpPr>
        <p:spPr bwMode="auto">
          <a:xfrm>
            <a:off x="13164766" y="4402716"/>
            <a:ext cx="17678400" cy="27508199"/>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nchor="ctr"/>
          <a:lstStyle/>
          <a:p>
            <a:pPr algn="ctr" defTabSz="4388048"/>
            <a:endParaRPr lang="en-US" sz="4200" dirty="0">
              <a:latin typeface="Arial" panose="020B0604020202020204" pitchFamily="34" charset="0"/>
              <a:cs typeface="Arial" panose="020B0604020202020204" pitchFamily="34" charset="0"/>
            </a:endParaRPr>
          </a:p>
        </p:txBody>
      </p:sp>
      <p:sp>
        <p:nvSpPr>
          <p:cNvPr id="9" name="Text Box 19"/>
          <p:cNvSpPr txBox="1">
            <a:spLocks noChangeArrowheads="1"/>
          </p:cNvSpPr>
          <p:nvPr/>
        </p:nvSpPr>
        <p:spPr bwMode="auto">
          <a:xfrm>
            <a:off x="13944600" y="4572000"/>
            <a:ext cx="160782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just"/>
            <a:endParaRPr lang="en-US" sz="1100" dirty="0">
              <a:latin typeface="Arial" panose="020B0604020202020204" pitchFamily="34" charset="0"/>
              <a:cs typeface="Arial" panose="020B0604020202020204" pitchFamily="34" charset="0"/>
            </a:endParaRPr>
          </a:p>
          <a:p>
            <a:pPr algn="ctr"/>
            <a:r>
              <a:rPr lang="en-US" sz="4800" b="1" dirty="0">
                <a:latin typeface="Arial" panose="020B0604020202020204" pitchFamily="34" charset="0"/>
                <a:cs typeface="Arial" panose="020B0604020202020204" pitchFamily="34" charset="0"/>
              </a:rPr>
              <a:t>Results</a:t>
            </a:r>
          </a:p>
          <a:p>
            <a:pPr algn="just"/>
            <a:endParaRPr lang="en-US" sz="1100" dirty="0">
              <a:latin typeface="Arial" panose="020B0604020202020204" pitchFamily="34" charset="0"/>
              <a:cs typeface="Arial" panose="020B0604020202020204" pitchFamily="34" charset="0"/>
            </a:endParaRPr>
          </a:p>
          <a:p>
            <a:pPr algn="just"/>
            <a:endParaRPr lang="en-US" sz="4000" b="1" dirty="0">
              <a:latin typeface="Arial" panose="020B0604020202020204" pitchFamily="34" charset="0"/>
              <a:cs typeface="Arial" panose="020B0604020202020204" pitchFamily="34" charset="0"/>
            </a:endParaRPr>
          </a:p>
          <a:p>
            <a:pPr algn="just"/>
            <a:r>
              <a:rPr lang="en-US" sz="4000" b="1" dirty="0">
                <a:latin typeface="Arial" panose="020B0604020202020204" pitchFamily="34" charset="0"/>
                <a:cs typeface="Arial" panose="020B0604020202020204" pitchFamily="34" charset="0"/>
              </a:rPr>
              <a:t>Primary Functions of the Smart Evaluator</a:t>
            </a:r>
            <a:endParaRPr lang="en-US" sz="2800" b="1" dirty="0">
              <a:latin typeface="Arial" panose="020B0604020202020204" pitchFamily="34" charset="0"/>
              <a:cs typeface="Arial" panose="020B0604020202020204" pitchFamily="34" charset="0"/>
            </a:endParaRPr>
          </a:p>
          <a:p>
            <a:pPr marL="571500" indent="-571500" algn="just">
              <a:buFont typeface="Arial" panose="020B0604020202020204" pitchFamily="34" charset="0"/>
              <a:buChar char="•"/>
            </a:pPr>
            <a:r>
              <a:rPr lang="en-US" sz="2800" dirty="0">
                <a:latin typeface="Arial" panose="020B0604020202020204" pitchFamily="34" charset="0"/>
                <a:cs typeface="Arial" panose="020B0604020202020204" pitchFamily="34" charset="0"/>
              </a:rPr>
              <a:t>The system will allow users to generate sessions and access both new and old sessions through the use of session IDs. </a:t>
            </a:r>
          </a:p>
          <a:p>
            <a:pPr marL="571500" indent="-571500" algn="just">
              <a:buFont typeface="Arial" panose="020B0604020202020204" pitchFamily="34" charset="0"/>
              <a:buChar char="•"/>
            </a:pPr>
            <a:r>
              <a:rPr lang="en-US" sz="2800" dirty="0">
                <a:latin typeface="Arial" panose="020B0604020202020204" pitchFamily="34" charset="0"/>
                <a:cs typeface="Arial" panose="020B0604020202020204" pitchFamily="34" charset="0"/>
              </a:rPr>
              <a:t>The user will be able to upload .xlsx and .csv files into the software, which will be displayed in a table.</a:t>
            </a:r>
          </a:p>
          <a:p>
            <a:pPr marL="571500" indent="-571500" algn="just">
              <a:buFont typeface="Arial" panose="020B0604020202020204" pitchFamily="34" charset="0"/>
              <a:buChar char="•"/>
            </a:pPr>
            <a:r>
              <a:rPr lang="en-US" sz="2800" dirty="0">
                <a:latin typeface="Arial" panose="020B0604020202020204" pitchFamily="34" charset="0"/>
                <a:cs typeface="Arial" panose="020B0604020202020204" pitchFamily="34" charset="0"/>
              </a:rPr>
              <a:t>The user can request the system to perform data generation and vendibility analysis, which will update the table and software database.</a:t>
            </a:r>
          </a:p>
          <a:p>
            <a:pPr marL="571500" indent="-571500" algn="just">
              <a:buFont typeface="Arial" panose="020B0604020202020204" pitchFamily="34" charset="0"/>
              <a:buChar char="•"/>
            </a:pPr>
            <a:r>
              <a:rPr lang="en-US" sz="2800" dirty="0">
                <a:latin typeface="Arial" panose="020B0604020202020204" pitchFamily="34" charset="0"/>
                <a:cs typeface="Arial" panose="020B0604020202020204" pitchFamily="34" charset="0"/>
              </a:rPr>
              <a:t>The user can export the generated information as an .xlsx file for further use.</a:t>
            </a: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endParaRPr lang="en-US" sz="4000" dirty="0">
              <a:latin typeface="Arial" panose="020B0604020202020204" pitchFamily="34" charset="0"/>
              <a:cs typeface="Arial" panose="020B0604020202020204" pitchFamily="34" charset="0"/>
            </a:endParaRPr>
          </a:p>
        </p:txBody>
      </p:sp>
      <p:sp>
        <p:nvSpPr>
          <p:cNvPr id="10" name="AutoShape 17"/>
          <p:cNvSpPr>
            <a:spLocks noChangeArrowheads="1"/>
          </p:cNvSpPr>
          <p:nvPr/>
        </p:nvSpPr>
        <p:spPr bwMode="auto">
          <a:xfrm>
            <a:off x="32080200" y="4572000"/>
            <a:ext cx="9677400" cy="790600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nchor="ctr"/>
          <a:lstStyle/>
          <a:p>
            <a:pPr algn="ctr" defTabSz="4388048"/>
            <a:endParaRPr lang="en-US" sz="4200"/>
          </a:p>
        </p:txBody>
      </p:sp>
      <p:sp>
        <p:nvSpPr>
          <p:cNvPr id="11" name="Text Box 19"/>
          <p:cNvSpPr txBox="1">
            <a:spLocks noChangeArrowheads="1"/>
          </p:cNvSpPr>
          <p:nvPr/>
        </p:nvSpPr>
        <p:spPr bwMode="auto">
          <a:xfrm>
            <a:off x="32689800" y="4648200"/>
            <a:ext cx="8686800" cy="6868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800" b="1" dirty="0"/>
              <a:t>Conclusions</a:t>
            </a:r>
          </a:p>
          <a:p>
            <a:r>
              <a:rPr lang="en-US" sz="2800" dirty="0"/>
              <a:t>The development of the CribMaster Smart Evaluator of MRO Supplies has demonstrated promising results and capabilities in automating data collection and vendibility assessments, in which it is able to gather more than 50% of appropriate data for each item. Vendibility tests have also provided feasible insights into item suitability for CribMaster machines, which will streamline research and decision-making processes for sales representatives. Overall, SEMROS’s current state and ongoing refinement creates a reliable platform for CribMaster employees, in which manual effort is reduced and productivity is enhanced. Future improvements to this system can include adding AI generated confidence values, human validation, and more spatial reasoning to our algorithms.</a:t>
            </a:r>
          </a:p>
        </p:txBody>
      </p:sp>
      <p:sp>
        <p:nvSpPr>
          <p:cNvPr id="13" name="Text Box 19"/>
          <p:cNvSpPr txBox="1">
            <a:spLocks noChangeArrowheads="1"/>
          </p:cNvSpPr>
          <p:nvPr/>
        </p:nvSpPr>
        <p:spPr bwMode="auto">
          <a:xfrm>
            <a:off x="1066800" y="1007485"/>
            <a:ext cx="5943600" cy="1828800"/>
          </a:xfrm>
          <a:prstGeom prst="rect">
            <a:avLst/>
          </a:prstGeom>
          <a:ln/>
        </p:spPr>
        <p:style>
          <a:lnRef idx="2">
            <a:schemeClr val="dk1"/>
          </a:lnRef>
          <a:fillRef idx="1">
            <a:schemeClr val="lt1"/>
          </a:fillRef>
          <a:effectRef idx="0">
            <a:schemeClr val="dk1"/>
          </a:effectRef>
          <a:fontRef idx="minor">
            <a:schemeClr val="dk1"/>
          </a:fontRef>
        </p:style>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12000" b="1" cap="all" dirty="0"/>
              <a:t>UC-64</a:t>
            </a:r>
          </a:p>
          <a:p>
            <a:pPr algn="ctr"/>
            <a:endParaRPr lang="en-US" sz="12000" cap="all" dirty="0"/>
          </a:p>
        </p:txBody>
      </p:sp>
      <p:sp>
        <p:nvSpPr>
          <p:cNvPr id="14" name="Text Box 19"/>
          <p:cNvSpPr txBox="1">
            <a:spLocks noChangeArrowheads="1"/>
          </p:cNvSpPr>
          <p:nvPr/>
        </p:nvSpPr>
        <p:spPr bwMode="auto">
          <a:xfrm>
            <a:off x="5791200" y="785194"/>
            <a:ext cx="38100000" cy="1483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10000" b="1" dirty="0"/>
              <a:t>CribMaster Smart Evaluator of MRO Supplies Vendibility</a:t>
            </a:r>
            <a:endParaRPr lang="en-US" sz="10000" dirty="0"/>
          </a:p>
        </p:txBody>
      </p:sp>
      <p:sp>
        <p:nvSpPr>
          <p:cNvPr id="15" name="Text Box 19"/>
          <p:cNvSpPr txBox="1">
            <a:spLocks noChangeArrowheads="1"/>
          </p:cNvSpPr>
          <p:nvPr/>
        </p:nvSpPr>
        <p:spPr bwMode="auto">
          <a:xfrm>
            <a:off x="5357150" y="2620346"/>
            <a:ext cx="36728400" cy="389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5800" b="1" dirty="0"/>
              <a:t>Matthew </a:t>
            </a:r>
            <a:r>
              <a:rPr lang="en-US" sz="5800" b="1" dirty="0" err="1"/>
              <a:t>Periut</a:t>
            </a:r>
            <a:r>
              <a:rPr lang="en-US" sz="5800" b="1" dirty="0"/>
              <a:t>, Cohen Miller, Carter Ray, Dawniqueca Steele, and Justin Hughes</a:t>
            </a:r>
            <a:endParaRPr lang="en-US" sz="1100" dirty="0"/>
          </a:p>
        </p:txBody>
      </p:sp>
      <p:sp>
        <p:nvSpPr>
          <p:cNvPr id="17" name="AutoShape 17"/>
          <p:cNvSpPr>
            <a:spLocks noChangeArrowheads="1"/>
          </p:cNvSpPr>
          <p:nvPr/>
        </p:nvSpPr>
        <p:spPr bwMode="auto">
          <a:xfrm>
            <a:off x="1600199" y="12248865"/>
            <a:ext cx="10287000" cy="6039135"/>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nchor="ctr"/>
          <a:lstStyle/>
          <a:p>
            <a:pPr algn="ctr" defTabSz="4388048"/>
            <a:endParaRPr lang="en-US" sz="4200"/>
          </a:p>
        </p:txBody>
      </p:sp>
      <p:sp>
        <p:nvSpPr>
          <p:cNvPr id="18" name="Text Box 19"/>
          <p:cNvSpPr txBox="1">
            <a:spLocks noChangeArrowheads="1"/>
          </p:cNvSpPr>
          <p:nvPr/>
        </p:nvSpPr>
        <p:spPr bwMode="auto">
          <a:xfrm>
            <a:off x="2074254" y="12380717"/>
            <a:ext cx="9529500" cy="5596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800" b="1" dirty="0"/>
              <a:t>Introduction</a:t>
            </a:r>
          </a:p>
          <a:p>
            <a:pPr algn="just"/>
            <a:endParaRPr lang="en-US" sz="1100" dirty="0"/>
          </a:p>
          <a:p>
            <a:r>
              <a:rPr lang="en-US" sz="2800" dirty="0"/>
              <a:t>CribMaster of Stanley Black and Decker is a company that specializes in inventory management solutions. Their primary mission is to provide clients with advanced inventory management capabilities using industrial-grade, highly customizable vending machines. </a:t>
            </a:r>
          </a:p>
          <a:p>
            <a:r>
              <a:rPr lang="en-US" sz="2800" dirty="0"/>
              <a:t>CribMaster sale representatives and personnel spend many man-hours gathering and analyzing item data based on a client’s inventory in order to provide them with appropriate hardware solutions. In order to increase both the speed and efficiency of this task, CribMaster is requesting a solution that automates this process. </a:t>
            </a:r>
          </a:p>
        </p:txBody>
      </p:sp>
      <p:sp>
        <p:nvSpPr>
          <p:cNvPr id="20" name="AutoShape 17"/>
          <p:cNvSpPr>
            <a:spLocks noChangeArrowheads="1"/>
          </p:cNvSpPr>
          <p:nvPr/>
        </p:nvSpPr>
        <p:spPr bwMode="auto">
          <a:xfrm>
            <a:off x="1447801" y="23777375"/>
            <a:ext cx="10439397" cy="813354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nchor="ctr"/>
          <a:lstStyle/>
          <a:p>
            <a:pPr algn="ctr" defTabSz="4388048"/>
            <a:endParaRPr lang="en-US" sz="4200"/>
          </a:p>
        </p:txBody>
      </p:sp>
      <p:sp>
        <p:nvSpPr>
          <p:cNvPr id="21" name="Text Box 19"/>
          <p:cNvSpPr txBox="1">
            <a:spLocks noChangeArrowheads="1"/>
          </p:cNvSpPr>
          <p:nvPr/>
        </p:nvSpPr>
        <p:spPr bwMode="auto">
          <a:xfrm>
            <a:off x="1691461" y="24155400"/>
            <a:ext cx="10081548" cy="6764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800" b="1" dirty="0"/>
              <a:t>Materials and Methods</a:t>
            </a:r>
          </a:p>
          <a:p>
            <a:endParaRPr lang="en-US" sz="1100" dirty="0"/>
          </a:p>
          <a:p>
            <a:r>
              <a:rPr lang="en-US" sz="2800" dirty="0"/>
              <a:t>The Smart Evaluator is structured using a Node.js backend and React frontend, with a mixture of vanilla CSS and Tailwind for styling/layout. Additionally, a MongoDB cloud database is used to store all imported and eventually generated data.</a:t>
            </a:r>
          </a:p>
          <a:p>
            <a:r>
              <a:rPr lang="en-US" sz="2800" dirty="0">
                <a:effectLst/>
                <a:latin typeface="Arial" panose="020B0604020202020204" pitchFamily="34" charset="0"/>
                <a:ea typeface="Aptos" panose="020B0004020202020204" pitchFamily="34" charset="0"/>
                <a:cs typeface="Arial" panose="020B0604020202020204" pitchFamily="34" charset="0"/>
              </a:rPr>
              <a:t>To generate data, The system parses limited information given about an item and performs a search engine query. The query will provide sites that keywords can be found on. Then, web-scraping calls are made on each of these sites, where 50 words on each side of keywords are collected. This is then loaded into a ChatGPT call that finishes gathering and sorting the data. Once data is found on an item, then the system will perform a vendibility analysis. Based on its weight, height, depth, length, and other critical physical properties, the system will mathematically determine if the item is suitable for placement in a selection of CribMaster machines.</a:t>
            </a:r>
            <a:endParaRPr lang="en-US" sz="3600" b="1" dirty="0">
              <a:latin typeface="Arial" panose="020B0604020202020204" pitchFamily="34" charset="0"/>
              <a:cs typeface="Arial" panose="020B0604020202020204" pitchFamily="34" charset="0"/>
            </a:endParaRPr>
          </a:p>
        </p:txBody>
      </p:sp>
      <p:sp>
        <p:nvSpPr>
          <p:cNvPr id="24" name="AutoShape 17"/>
          <p:cNvSpPr>
            <a:spLocks noChangeArrowheads="1"/>
          </p:cNvSpPr>
          <p:nvPr/>
        </p:nvSpPr>
        <p:spPr bwMode="auto">
          <a:xfrm>
            <a:off x="32080200" y="13414437"/>
            <a:ext cx="9525000" cy="34290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nchor="ctr"/>
          <a:lstStyle/>
          <a:p>
            <a:pPr algn="ctr" defTabSz="4388048"/>
            <a:endParaRPr lang="en-US" sz="4200"/>
          </a:p>
        </p:txBody>
      </p:sp>
      <p:sp>
        <p:nvSpPr>
          <p:cNvPr id="25" name="Text Box 19"/>
          <p:cNvSpPr txBox="1">
            <a:spLocks noChangeArrowheads="1"/>
          </p:cNvSpPr>
          <p:nvPr/>
        </p:nvSpPr>
        <p:spPr bwMode="auto">
          <a:xfrm>
            <a:off x="32727900" y="13753720"/>
            <a:ext cx="8229600" cy="3032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800" b="1" dirty="0"/>
              <a:t>Acknowledgments</a:t>
            </a:r>
          </a:p>
          <a:p>
            <a:pPr algn="just"/>
            <a:endParaRPr lang="en-US" sz="1100" dirty="0"/>
          </a:p>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Vladimir Rusanov and Amir Reza </a:t>
            </a:r>
            <a:r>
              <a:rPr lang="en-US" sz="2800" b="1" dirty="0" err="1">
                <a:latin typeface="Arial" panose="020B0604020202020204" pitchFamily="34" charset="0"/>
                <a:cs typeface="Arial" panose="020B0604020202020204" pitchFamily="34" charset="0"/>
              </a:rPr>
              <a:t>Kashani</a:t>
            </a:r>
            <a:r>
              <a:rPr lang="en-US" sz="2800" dirty="0">
                <a:latin typeface="Arial" panose="020B0604020202020204" pitchFamily="34" charset="0"/>
                <a:cs typeface="Arial" panose="020B0604020202020204" pitchFamily="34" charset="0"/>
              </a:rPr>
              <a:t>, Project Sponsors and employees of CribMaster</a:t>
            </a:r>
          </a:p>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Dr. Yan Huang</a:t>
            </a:r>
            <a:r>
              <a:rPr lang="en-US" sz="2800" dirty="0">
                <a:latin typeface="Arial" panose="020B0604020202020204" pitchFamily="34" charset="0"/>
                <a:cs typeface="Arial" panose="020B0604020202020204" pitchFamily="34" charset="0"/>
              </a:rPr>
              <a:t>, Senior Capstone Professor at Kennesaw State University</a:t>
            </a:r>
            <a:endParaRPr lang="en-US" sz="32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26" name="AutoShape 17"/>
          <p:cNvSpPr>
            <a:spLocks noChangeArrowheads="1"/>
          </p:cNvSpPr>
          <p:nvPr/>
        </p:nvSpPr>
        <p:spPr bwMode="auto">
          <a:xfrm>
            <a:off x="32232600" y="18006884"/>
            <a:ext cx="9525000" cy="5770491"/>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nchor="ctr"/>
          <a:lstStyle/>
          <a:p>
            <a:pPr algn="ctr" defTabSz="4388048"/>
            <a:endParaRPr lang="en-US" sz="4200"/>
          </a:p>
        </p:txBody>
      </p:sp>
      <p:sp>
        <p:nvSpPr>
          <p:cNvPr id="27" name="Text Box 19"/>
          <p:cNvSpPr txBox="1">
            <a:spLocks noChangeArrowheads="1"/>
          </p:cNvSpPr>
          <p:nvPr/>
        </p:nvSpPr>
        <p:spPr bwMode="auto">
          <a:xfrm>
            <a:off x="32560550" y="18467715"/>
            <a:ext cx="6303047" cy="5006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r>
              <a:rPr lang="en-US" sz="4800" b="1" dirty="0">
                <a:latin typeface="Arial" panose="020B0604020202020204" pitchFamily="34" charset="0"/>
                <a:cs typeface="Arial" panose="020B0604020202020204" pitchFamily="34" charset="0"/>
              </a:rPr>
              <a:t>Contact Information</a:t>
            </a:r>
          </a:p>
          <a:p>
            <a:endParaRPr lang="en-US" sz="11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Matthew </a:t>
            </a:r>
            <a:r>
              <a:rPr lang="en-US" sz="2400" dirty="0" err="1">
                <a:latin typeface="Arial" panose="020B0604020202020204" pitchFamily="34" charset="0"/>
                <a:cs typeface="Arial" panose="020B0604020202020204" pitchFamily="34" charset="0"/>
              </a:rPr>
              <a:t>Periut</a:t>
            </a:r>
            <a:r>
              <a:rPr lang="en-US" sz="2400" dirty="0">
                <a:latin typeface="Arial" panose="020B0604020202020204" pitchFamily="34" charset="0"/>
                <a:cs typeface="Arial" panose="020B0604020202020204" pitchFamily="34" charset="0"/>
              </a:rPr>
              <a:t> - mperiut1@students.kennesaw.edu</a:t>
            </a:r>
          </a:p>
          <a:p>
            <a:r>
              <a:rPr lang="en-US" sz="2400" dirty="0">
                <a:latin typeface="Arial" panose="020B0604020202020204" pitchFamily="34" charset="0"/>
                <a:cs typeface="Arial" panose="020B0604020202020204" pitchFamily="34" charset="0"/>
              </a:rPr>
              <a:t>Cohen Miller - cmill283@students.kennesaw.edu</a:t>
            </a:r>
          </a:p>
          <a:p>
            <a:r>
              <a:rPr lang="en-US" sz="2400" dirty="0">
                <a:latin typeface="Arial" panose="020B0604020202020204" pitchFamily="34" charset="0"/>
                <a:cs typeface="Arial" panose="020B0604020202020204" pitchFamily="34" charset="0"/>
              </a:rPr>
              <a:t>Carter Ray - cray62@students.kennesaw.edu</a:t>
            </a:r>
          </a:p>
          <a:p>
            <a:r>
              <a:rPr lang="en-US" sz="2400" dirty="0">
                <a:latin typeface="Arial" panose="020B0604020202020204" pitchFamily="34" charset="0"/>
                <a:cs typeface="Arial" panose="020B0604020202020204" pitchFamily="34" charset="0"/>
              </a:rPr>
              <a:t>Dawniqueca Steele - dsteel26@students.kennesaw.edu</a:t>
            </a:r>
          </a:p>
          <a:p>
            <a:r>
              <a:rPr lang="en-US" sz="2400" dirty="0">
                <a:latin typeface="Arial" panose="020B0604020202020204" pitchFamily="34" charset="0"/>
                <a:cs typeface="Arial" panose="020B0604020202020204" pitchFamily="34" charset="0"/>
              </a:rPr>
              <a:t>Justin Hughes - jhugh146@students.kennesaw.edu</a:t>
            </a:r>
          </a:p>
          <a:p>
            <a:endParaRPr lang="en-US" sz="2400" dirty="0">
              <a:latin typeface="Arial" panose="020B0604020202020204" pitchFamily="34" charset="0"/>
              <a:cs typeface="Arial" panose="020B0604020202020204" pitchFamily="34" charset="0"/>
            </a:endParaRPr>
          </a:p>
        </p:txBody>
      </p:sp>
      <p:sp>
        <p:nvSpPr>
          <p:cNvPr id="28" name="AutoShape 17"/>
          <p:cNvSpPr>
            <a:spLocks noChangeArrowheads="1"/>
          </p:cNvSpPr>
          <p:nvPr/>
        </p:nvSpPr>
        <p:spPr bwMode="auto">
          <a:xfrm>
            <a:off x="1524001" y="18731293"/>
            <a:ext cx="10286999" cy="4602789"/>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nchor="ctr"/>
          <a:lstStyle/>
          <a:p>
            <a:pPr algn="ctr" defTabSz="4388048"/>
            <a:endParaRPr lang="en-US" sz="4200"/>
          </a:p>
        </p:txBody>
      </p:sp>
      <p:sp>
        <p:nvSpPr>
          <p:cNvPr id="29" name="Text Box 19"/>
          <p:cNvSpPr txBox="1">
            <a:spLocks noChangeArrowheads="1"/>
          </p:cNvSpPr>
          <p:nvPr/>
        </p:nvSpPr>
        <p:spPr bwMode="auto">
          <a:xfrm>
            <a:off x="1827203" y="18879397"/>
            <a:ext cx="9831397" cy="4077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800" b="1" dirty="0"/>
              <a:t>Project Goals</a:t>
            </a:r>
          </a:p>
          <a:p>
            <a:r>
              <a:rPr lang="en-US" sz="2800" dirty="0"/>
              <a:t>The two main goals of the project were to:</a:t>
            </a:r>
          </a:p>
          <a:p>
            <a:pPr marL="514350" indent="-514350">
              <a:buAutoNum type="arabicParenR"/>
            </a:pPr>
            <a:r>
              <a:rPr lang="en-US" sz="2800" dirty="0"/>
              <a:t>Implement data generation and collection algorithms that would search the Internet for key information on specified items;</a:t>
            </a:r>
          </a:p>
          <a:p>
            <a:pPr marL="514350" indent="-514350">
              <a:buAutoNum type="arabicParenR"/>
            </a:pPr>
            <a:r>
              <a:rPr lang="en-US" sz="2800" dirty="0"/>
              <a:t>Calculate vendibility possibilities using the data collected;</a:t>
            </a:r>
          </a:p>
          <a:p>
            <a:r>
              <a:rPr lang="en-US" sz="2800" dirty="0"/>
              <a:t>With the calculated information, the system will produce an output of a comprehensive excel spreadsheet for the user.</a:t>
            </a:r>
          </a:p>
          <a:p>
            <a:pPr marL="514350" indent="-514350">
              <a:buAutoNum type="arabicParenR"/>
            </a:pPr>
            <a:endParaRPr lang="en-US" sz="2800" dirty="0"/>
          </a:p>
        </p:txBody>
      </p:sp>
      <p:sp>
        <p:nvSpPr>
          <p:cNvPr id="30" name="Text Box 19"/>
          <p:cNvSpPr txBox="1">
            <a:spLocks noChangeArrowheads="1"/>
          </p:cNvSpPr>
          <p:nvPr/>
        </p:nvSpPr>
        <p:spPr bwMode="auto">
          <a:xfrm>
            <a:off x="1905000" y="4724400"/>
            <a:ext cx="9868009" cy="703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800" b="1" dirty="0"/>
              <a:t>Abstract</a:t>
            </a:r>
          </a:p>
          <a:p>
            <a:pPr algn="ctr"/>
            <a:endParaRPr lang="en-US" sz="2800" dirty="0"/>
          </a:p>
          <a:p>
            <a:pPr algn="ctr"/>
            <a:r>
              <a:rPr lang="en-US" sz="2800" dirty="0"/>
              <a:t>The CribMaster Smart Evaluator of MRO Supplies (SEMROS) is a web-based solution analyzing industrial tools and their vending possibilities. It imports client inventory spreadsheets for data collection, which is accomplished through using web scraping and OpenAI API to gather key data like item specification, SKUs, and costs. It evaluates vendibility based on CribMaster hardware solutions, calculating suitability for storage methods. Results are stored for efficiency in future assessments. SEMROS aims to streamline inventory research for CribMaster’s sales team, reducing manual data gathering and vendibility determination, ultimately providing a comprehensive list of items and their vendibility option. </a:t>
            </a:r>
            <a:endParaRPr lang="en-US" sz="2800" dirty="0">
              <a:latin typeface="Cambria" pitchFamily="18" charset="0"/>
            </a:endParaRPr>
          </a:p>
        </p:txBody>
      </p:sp>
      <p:pic>
        <p:nvPicPr>
          <p:cNvPr id="6" name="Picture 5">
            <a:extLst>
              <a:ext uri="{FF2B5EF4-FFF2-40B4-BE49-F238E27FC236}">
                <a16:creationId xmlns:a16="http://schemas.microsoft.com/office/drawing/2014/main" id="{A97748DB-9AD4-6443-9298-3AB262536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60550" y="29279594"/>
            <a:ext cx="9525000" cy="2648206"/>
          </a:xfrm>
          <a:prstGeom prst="rect">
            <a:avLst/>
          </a:prstGeom>
        </p:spPr>
      </p:pic>
      <p:pic>
        <p:nvPicPr>
          <p:cNvPr id="16" name="Picture 15" descr="A qr code with circles and circles&#10;&#10;Description automatically generated">
            <a:extLst>
              <a:ext uri="{FF2B5EF4-FFF2-40B4-BE49-F238E27FC236}">
                <a16:creationId xmlns:a16="http://schemas.microsoft.com/office/drawing/2014/main" id="{945D4180-F646-5D6B-0389-F7E766BB4A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29811" y="19303451"/>
            <a:ext cx="3083578" cy="3083578"/>
          </a:xfrm>
          <a:prstGeom prst="rect">
            <a:avLst/>
          </a:prstGeom>
        </p:spPr>
      </p:pic>
      <p:sp>
        <p:nvSpPr>
          <p:cNvPr id="2" name="TextBox 1">
            <a:extLst>
              <a:ext uri="{FF2B5EF4-FFF2-40B4-BE49-F238E27FC236}">
                <a16:creationId xmlns:a16="http://schemas.microsoft.com/office/drawing/2014/main" id="{34DFB019-0E84-0489-6EF3-283D10C5286D}"/>
              </a:ext>
            </a:extLst>
          </p:cNvPr>
          <p:cNvSpPr txBox="1"/>
          <p:nvPr/>
        </p:nvSpPr>
        <p:spPr>
          <a:xfrm>
            <a:off x="38176200" y="22358987"/>
            <a:ext cx="2590800" cy="1138773"/>
          </a:xfrm>
          <a:prstGeom prst="rect">
            <a:avLst/>
          </a:prstGeom>
          <a:noFill/>
        </p:spPr>
        <p:txBody>
          <a:bodyPr wrap="square" rtlCol="0">
            <a:spAutoFit/>
          </a:bodyPr>
          <a:lstStyle/>
          <a:p>
            <a:pPr algn="ctr"/>
            <a:r>
              <a:rPr lang="en-US" sz="2400" dirty="0"/>
              <a:t>View our project website!</a:t>
            </a:r>
          </a:p>
          <a:p>
            <a:pPr algn="ctr"/>
            <a:endParaRPr lang="en-US" sz="2000" dirty="0"/>
          </a:p>
        </p:txBody>
      </p:sp>
      <p:pic>
        <p:nvPicPr>
          <p:cNvPr id="5" name="Picture 4" descr="A diagram of a data analysis&#10;&#10;Description automatically generated">
            <a:extLst>
              <a:ext uri="{FF2B5EF4-FFF2-40B4-BE49-F238E27FC236}">
                <a16:creationId xmlns:a16="http://schemas.microsoft.com/office/drawing/2014/main" id="{ADDBE763-126E-F5C3-1A86-FBC130859C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9756" y="10420479"/>
            <a:ext cx="8143875" cy="8575021"/>
          </a:xfrm>
          <a:prstGeom prst="rect">
            <a:avLst/>
          </a:prstGeom>
        </p:spPr>
      </p:pic>
      <p:sp>
        <p:nvSpPr>
          <p:cNvPr id="7" name="TextBox 6">
            <a:extLst>
              <a:ext uri="{FF2B5EF4-FFF2-40B4-BE49-F238E27FC236}">
                <a16:creationId xmlns:a16="http://schemas.microsoft.com/office/drawing/2014/main" id="{97133608-26FF-714E-A5C6-36B1767AAE62}"/>
              </a:ext>
            </a:extLst>
          </p:cNvPr>
          <p:cNvSpPr txBox="1"/>
          <p:nvPr/>
        </p:nvSpPr>
        <p:spPr>
          <a:xfrm>
            <a:off x="13529756" y="19247145"/>
            <a:ext cx="8394970"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Figure 1 </a:t>
            </a:r>
            <a:r>
              <a:rPr lang="en-US" sz="2800" dirty="0">
                <a:latin typeface="Arial" panose="020B0604020202020204" pitchFamily="34" charset="0"/>
                <a:cs typeface="Arial" panose="020B0604020202020204" pitchFamily="34" charset="0"/>
              </a:rPr>
              <a:t>(above): Backend architecture of system.</a:t>
            </a:r>
            <a:endParaRPr lang="en-US" sz="2800" b="1" dirty="0">
              <a:latin typeface="Arial" panose="020B0604020202020204" pitchFamily="34" charset="0"/>
              <a:cs typeface="Arial" panose="020B0604020202020204" pitchFamily="34" charset="0"/>
            </a:endParaRPr>
          </a:p>
        </p:txBody>
      </p:sp>
      <p:pic>
        <p:nvPicPr>
          <p:cNvPr id="19" name="Picture 18" descr="A screenshot of a computer&#10;&#10;Description automatically generated">
            <a:extLst>
              <a:ext uri="{FF2B5EF4-FFF2-40B4-BE49-F238E27FC236}">
                <a16:creationId xmlns:a16="http://schemas.microsoft.com/office/drawing/2014/main" id="{3BA99E3C-4E93-AFD0-7C42-416AD29930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81771" y="20193000"/>
            <a:ext cx="16103969" cy="8557419"/>
          </a:xfrm>
          <a:prstGeom prst="rect">
            <a:avLst/>
          </a:prstGeom>
        </p:spPr>
      </p:pic>
      <p:sp>
        <p:nvSpPr>
          <p:cNvPr id="22" name="TextBox 21">
            <a:extLst>
              <a:ext uri="{FF2B5EF4-FFF2-40B4-BE49-F238E27FC236}">
                <a16:creationId xmlns:a16="http://schemas.microsoft.com/office/drawing/2014/main" id="{51831EB8-2E87-7172-DCB0-76D9970672E2}"/>
              </a:ext>
            </a:extLst>
          </p:cNvPr>
          <p:cNvSpPr txBox="1"/>
          <p:nvPr/>
        </p:nvSpPr>
        <p:spPr>
          <a:xfrm>
            <a:off x="17806481" y="29281019"/>
            <a:ext cx="8394970" cy="954107"/>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Figure 2 </a:t>
            </a:r>
            <a:r>
              <a:rPr lang="en-US" sz="2800" dirty="0">
                <a:latin typeface="Arial" panose="020B0604020202020204" pitchFamily="34" charset="0"/>
                <a:cs typeface="Arial" panose="020B0604020202020204" pitchFamily="34" charset="0"/>
              </a:rPr>
              <a:t>(above): User work dashboard, which depicts an uploaded spreadsheet.</a:t>
            </a:r>
            <a:endParaRPr lang="en-US" sz="2800" b="1" dirty="0">
              <a:latin typeface="Arial" panose="020B0604020202020204" pitchFamily="34" charset="0"/>
              <a:cs typeface="Arial" panose="020B0604020202020204" pitchFamily="34" charset="0"/>
            </a:endParaRPr>
          </a:p>
        </p:txBody>
      </p:sp>
      <p:pic>
        <p:nvPicPr>
          <p:cNvPr id="32" name="Picture 31" descr="A pair of scissors with red handles&#10;&#10;Description automatically generated">
            <a:extLst>
              <a:ext uri="{FF2B5EF4-FFF2-40B4-BE49-F238E27FC236}">
                <a16:creationId xmlns:a16="http://schemas.microsoft.com/office/drawing/2014/main" id="{D3149556-6B0F-4568-A73F-5A87C4FE9D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77939" y="10741400"/>
            <a:ext cx="8760918" cy="4909327"/>
          </a:xfrm>
          <a:prstGeom prst="rect">
            <a:avLst/>
          </a:prstGeom>
          <a:ln w="12700">
            <a:solidFill>
              <a:schemeClr val="tx1"/>
            </a:solidFill>
          </a:ln>
        </p:spPr>
      </p:pic>
      <p:sp>
        <p:nvSpPr>
          <p:cNvPr id="33" name="TextBox 32">
            <a:extLst>
              <a:ext uri="{FF2B5EF4-FFF2-40B4-BE49-F238E27FC236}">
                <a16:creationId xmlns:a16="http://schemas.microsoft.com/office/drawing/2014/main" id="{633BD4A4-ACB8-B2FA-9D43-79EB381F8C8E}"/>
              </a:ext>
            </a:extLst>
          </p:cNvPr>
          <p:cNvSpPr txBox="1"/>
          <p:nvPr/>
        </p:nvSpPr>
        <p:spPr>
          <a:xfrm>
            <a:off x="22243887" y="15811752"/>
            <a:ext cx="8085310" cy="2677656"/>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Figure 2 </a:t>
            </a:r>
            <a:r>
              <a:rPr lang="en-US" sz="2800" dirty="0">
                <a:latin typeface="Arial" panose="020B0604020202020204" pitchFamily="34" charset="0"/>
                <a:cs typeface="Arial" panose="020B0604020202020204" pitchFamily="34" charset="0"/>
              </a:rPr>
              <a:t>(above): Example of results from the software. The system is able to determine dimensions, alongside any other critical information, and calculate potential vendibility possibilities for locker, coil, and carousel type vending machines.</a:t>
            </a: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0941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6f4254a-d293-4c4a-8939-30d7f69ac2d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6EA362392D61948B00378E06BA9D8E0" ma:contentTypeVersion="14" ma:contentTypeDescription="Create a new document." ma:contentTypeScope="" ma:versionID="fbd77b1092dd32d7ded82800076d6bd8">
  <xsd:schema xmlns:xsd="http://www.w3.org/2001/XMLSchema" xmlns:xs="http://www.w3.org/2001/XMLSchema" xmlns:p="http://schemas.microsoft.com/office/2006/metadata/properties" xmlns:ns3="e6f4254a-d293-4c4a-8939-30d7f69ac2d1" xmlns:ns4="e560cb09-a909-4f15-b09e-e768374fc299" targetNamespace="http://schemas.microsoft.com/office/2006/metadata/properties" ma:root="true" ma:fieldsID="b49c127087d937d0fd3184275062553b" ns3:_="" ns4:_="">
    <xsd:import namespace="e6f4254a-d293-4c4a-8939-30d7f69ac2d1"/>
    <xsd:import namespace="e560cb09-a909-4f15-b09e-e768374fc29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ObjectDetectorVersions" minOccurs="0"/>
                <xsd:element ref="ns3:_activity" minOccurs="0"/>
                <xsd:element ref="ns3:MediaServiceSystemTags" minOccurs="0"/>
                <xsd:element ref="ns3:MediaServiceOCR" minOccurs="0"/>
                <xsd:element ref="ns3:MediaServiceGenerationTime" minOccurs="0"/>
                <xsd:element ref="ns3:MediaServiceEventHashCode" minOccurs="0"/>
                <xsd:element ref="ns3:MediaServiceSearchPropertie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4254a-d293-4c4a-8939-30d7f69ac2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_activity" ma:index="14" nillable="true" ma:displayName="_activity" ma:hidden="true" ma:internalName="_activity">
      <xsd:simpleType>
        <xsd:restriction base="dms:Note"/>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560cb09-a909-4f15-b09e-e768374fc2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230CBD-A80D-4DBD-AB13-D9C7129389CB}">
  <ds:schemaRefs>
    <ds:schemaRef ds:uri="http://purl.org/dc/elements/1.1/"/>
    <ds:schemaRef ds:uri="http://schemas.microsoft.com/office/2006/documentManagement/types"/>
    <ds:schemaRef ds:uri="http://schemas.microsoft.com/office/infopath/2007/PartnerControls"/>
    <ds:schemaRef ds:uri="http://purl.org/dc/terms/"/>
    <ds:schemaRef ds:uri="http://schemas.microsoft.com/office/2006/metadata/properties"/>
    <ds:schemaRef ds:uri="e6f4254a-d293-4c4a-8939-30d7f69ac2d1"/>
    <ds:schemaRef ds:uri="http://schemas.openxmlformats.org/package/2006/metadata/core-properties"/>
    <ds:schemaRef ds:uri="e560cb09-a909-4f15-b09e-e768374fc299"/>
    <ds:schemaRef ds:uri="http://www.w3.org/XML/1998/namespace"/>
    <ds:schemaRef ds:uri="http://purl.org/dc/dcmitype/"/>
  </ds:schemaRefs>
</ds:datastoreItem>
</file>

<file path=customXml/itemProps2.xml><?xml version="1.0" encoding="utf-8"?>
<ds:datastoreItem xmlns:ds="http://schemas.openxmlformats.org/officeDocument/2006/customXml" ds:itemID="{4D383862-9366-4CB5-9BE4-6B1E836688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4254a-d293-4c4a-8939-30d7f69ac2d1"/>
    <ds:schemaRef ds:uri="e560cb09-a909-4f15-b09e-e768374fc2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D08C61-4D41-4F12-8D27-91DA0D9909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2112</TotalTime>
  <Words>813</Words>
  <Application>Microsoft Office PowerPoint</Application>
  <PresentationFormat>Custom</PresentationFormat>
  <Paragraphs>47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Southern Polytechnic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Peltsverger</dc:creator>
  <cp:lastModifiedBy>Dawniqueca Steele</cp:lastModifiedBy>
  <cp:revision>27</cp:revision>
  <cp:lastPrinted>2016-11-09T20:01:41Z</cp:lastPrinted>
  <dcterms:created xsi:type="dcterms:W3CDTF">2016-11-07T21:59:10Z</dcterms:created>
  <dcterms:modified xsi:type="dcterms:W3CDTF">2024-04-17T21:14:00Z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0x010100A6EA362392D61948B00378E06BA9D8E0</vt:lpwstr>
  </property>
</Properties>
</file>